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4"/>
  </p:notesMasterIdLst>
  <p:sldIdLst>
    <p:sldId id="258" r:id="rId3"/>
    <p:sldId id="257" r:id="rId4"/>
    <p:sldId id="262" r:id="rId5"/>
    <p:sldId id="263" r:id="rId6"/>
    <p:sldId id="260"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261" r:id="rId63"/>
  </p:sldIdLst>
  <p:sldSz cx="9144000" cy="6858000" type="screen4x3"/>
  <p:notesSz cx="6858000" cy="9144000"/>
  <p:defaultTex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01E"/>
    <a:srgbClr val="8F052B"/>
    <a:srgbClr val="7C001F"/>
    <a:srgbClr val="870020"/>
    <a:srgbClr val="87001A"/>
    <a:srgbClr val="890023"/>
    <a:srgbClr val="61060F"/>
    <a:srgbClr val="FF25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22" autoAdjust="0"/>
  </p:normalViewPr>
  <p:slideViewPr>
    <p:cSldViewPr snapToGrid="0">
      <p:cViewPr>
        <p:scale>
          <a:sx n="115" d="100"/>
          <a:sy n="115" d="100"/>
        </p:scale>
        <p:origin x="-15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BE844-5753-422B-BD0D-D30527BEA5B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CFEAD40-6117-453A-95BC-56517378C718}">
      <dgm:prSet phldrT="[Text]"/>
      <dgm:spPr/>
      <dgm:t>
        <a:bodyPr/>
        <a:lstStyle/>
        <a:p>
          <a:r>
            <a:rPr lang="en-US" dirty="0" smtClean="0">
              <a:solidFill>
                <a:srgbClr val="FFC000"/>
              </a:solidFill>
            </a:rPr>
            <a:t>Strategies</a:t>
          </a:r>
          <a:endParaRPr lang="en-US" dirty="0">
            <a:solidFill>
              <a:srgbClr val="FFC000"/>
            </a:solidFill>
          </a:endParaRPr>
        </a:p>
      </dgm:t>
    </dgm:pt>
    <dgm:pt modelId="{3D4332E4-B7FB-4014-B6BF-F1F9E8AB802D}" type="parTrans" cxnId="{9C9C6A2D-2331-45AB-89AF-B6405D995FF6}">
      <dgm:prSet/>
      <dgm:spPr/>
      <dgm:t>
        <a:bodyPr/>
        <a:lstStyle/>
        <a:p>
          <a:endParaRPr lang="en-US"/>
        </a:p>
      </dgm:t>
    </dgm:pt>
    <dgm:pt modelId="{1297F6B4-0621-4172-9844-1198E1915AE6}" type="sibTrans" cxnId="{9C9C6A2D-2331-45AB-89AF-B6405D995FF6}">
      <dgm:prSet/>
      <dgm:spPr/>
      <dgm:t>
        <a:bodyPr/>
        <a:lstStyle/>
        <a:p>
          <a:endParaRPr lang="en-US"/>
        </a:p>
      </dgm:t>
    </dgm:pt>
    <dgm:pt modelId="{40C39140-1E25-4BA5-BF66-D32F1D6FFF88}">
      <dgm:prSet phldrT="[Text]" custT="1"/>
      <dgm:spPr/>
      <dgm:t>
        <a:bodyPr/>
        <a:lstStyle/>
        <a:p>
          <a:r>
            <a:rPr lang="en-US" sz="2800" dirty="0" smtClean="0"/>
            <a:t>Classroom</a:t>
          </a:r>
          <a:endParaRPr lang="en-US" sz="2800" dirty="0"/>
        </a:p>
      </dgm:t>
    </dgm:pt>
    <dgm:pt modelId="{16467EBE-FC1A-4A26-B9D3-788D18C852FF}" type="parTrans" cxnId="{2F7ED179-B57F-4CA5-84AD-94B9DEB2948C}">
      <dgm:prSet/>
      <dgm:spPr/>
      <dgm:t>
        <a:bodyPr/>
        <a:lstStyle/>
        <a:p>
          <a:endParaRPr lang="en-US"/>
        </a:p>
      </dgm:t>
    </dgm:pt>
    <dgm:pt modelId="{AF88F29C-3073-4BFF-BDC4-CDE437686215}" type="sibTrans" cxnId="{2F7ED179-B57F-4CA5-84AD-94B9DEB2948C}">
      <dgm:prSet/>
      <dgm:spPr>
        <a:solidFill>
          <a:schemeClr val="accent2">
            <a:lumMod val="60000"/>
            <a:lumOff val="40000"/>
          </a:schemeClr>
        </a:solidFill>
      </dgm:spPr>
      <dgm:t>
        <a:bodyPr/>
        <a:lstStyle/>
        <a:p>
          <a:endParaRPr lang="en-US"/>
        </a:p>
      </dgm:t>
    </dgm:pt>
    <dgm:pt modelId="{2574B861-F42D-4C1F-AEB1-2F61C610B666}">
      <dgm:prSet phldrT="[Text]" custT="1"/>
      <dgm:spPr/>
      <dgm:t>
        <a:bodyPr/>
        <a:lstStyle/>
        <a:p>
          <a:r>
            <a:rPr lang="en-US" sz="2800" dirty="0" smtClean="0"/>
            <a:t>Bedside</a:t>
          </a:r>
          <a:endParaRPr lang="en-US" sz="2800" dirty="0"/>
        </a:p>
      </dgm:t>
    </dgm:pt>
    <dgm:pt modelId="{6B4D876D-ADBE-4904-8987-33EE214B24C4}" type="parTrans" cxnId="{4CAED0AC-1943-4864-B387-E81A41E1A4DF}">
      <dgm:prSet/>
      <dgm:spPr/>
      <dgm:t>
        <a:bodyPr/>
        <a:lstStyle/>
        <a:p>
          <a:endParaRPr lang="en-US"/>
        </a:p>
      </dgm:t>
    </dgm:pt>
    <dgm:pt modelId="{1A171CC3-E320-480C-880C-155777311609}" type="sibTrans" cxnId="{4CAED0AC-1943-4864-B387-E81A41E1A4DF}">
      <dgm:prSet/>
      <dgm:spPr>
        <a:solidFill>
          <a:schemeClr val="accent2">
            <a:lumMod val="60000"/>
            <a:lumOff val="40000"/>
          </a:schemeClr>
        </a:solidFill>
      </dgm:spPr>
      <dgm:t>
        <a:bodyPr/>
        <a:lstStyle/>
        <a:p>
          <a:endParaRPr lang="en-US"/>
        </a:p>
      </dgm:t>
    </dgm:pt>
    <dgm:pt modelId="{294F38A1-7CD4-4764-A3FA-A4E8149B1C87}">
      <dgm:prSet phldrT="[Text]" custT="1"/>
      <dgm:spPr/>
      <dgm:t>
        <a:bodyPr/>
        <a:lstStyle/>
        <a:p>
          <a:r>
            <a:rPr lang="en-US" sz="2800" dirty="0" smtClean="0"/>
            <a:t>Discussion</a:t>
          </a:r>
          <a:endParaRPr lang="en-US" sz="2800" dirty="0"/>
        </a:p>
      </dgm:t>
    </dgm:pt>
    <dgm:pt modelId="{70ADB597-70CC-4CAC-8B86-7584690DD41F}" type="parTrans" cxnId="{AACD0CB5-E503-49C0-8642-39AAEB84BD34}">
      <dgm:prSet/>
      <dgm:spPr/>
      <dgm:t>
        <a:bodyPr/>
        <a:lstStyle/>
        <a:p>
          <a:endParaRPr lang="en-US"/>
        </a:p>
      </dgm:t>
    </dgm:pt>
    <dgm:pt modelId="{7A5AED24-576D-4DFB-A1D1-CB2A91ECC9E4}" type="sibTrans" cxnId="{AACD0CB5-E503-49C0-8642-39AAEB84BD34}">
      <dgm:prSet/>
      <dgm:spPr>
        <a:solidFill>
          <a:schemeClr val="accent2">
            <a:lumMod val="60000"/>
            <a:lumOff val="40000"/>
          </a:schemeClr>
        </a:solidFill>
      </dgm:spPr>
      <dgm:t>
        <a:bodyPr/>
        <a:lstStyle/>
        <a:p>
          <a:endParaRPr lang="en-US"/>
        </a:p>
      </dgm:t>
    </dgm:pt>
    <dgm:pt modelId="{02BD8B69-8B66-4F02-BD08-6BEF457DFE1A}">
      <dgm:prSet phldrT="[Text]" custT="1"/>
      <dgm:spPr/>
      <dgm:t>
        <a:bodyPr/>
        <a:lstStyle/>
        <a:p>
          <a:r>
            <a:rPr lang="en-US" sz="2800" dirty="0" smtClean="0"/>
            <a:t>Faculty/</a:t>
          </a:r>
        </a:p>
        <a:p>
          <a:r>
            <a:rPr lang="en-US" sz="2800" dirty="0" smtClean="0"/>
            <a:t>learner development</a:t>
          </a:r>
          <a:endParaRPr lang="en-US" sz="2800" dirty="0"/>
        </a:p>
      </dgm:t>
    </dgm:pt>
    <dgm:pt modelId="{AAC1A452-0238-435E-8764-A7CAD514E609}" type="parTrans" cxnId="{6C97B913-60D4-4DDB-9BCC-D48A5B96C8BC}">
      <dgm:prSet/>
      <dgm:spPr/>
      <dgm:t>
        <a:bodyPr/>
        <a:lstStyle/>
        <a:p>
          <a:endParaRPr lang="en-US"/>
        </a:p>
      </dgm:t>
    </dgm:pt>
    <dgm:pt modelId="{2A17BA59-4A98-4255-9CAC-627CCD4F0E05}" type="sibTrans" cxnId="{6C97B913-60D4-4DDB-9BCC-D48A5B96C8BC}">
      <dgm:prSet/>
      <dgm:spPr>
        <a:solidFill>
          <a:schemeClr val="accent2">
            <a:lumMod val="60000"/>
            <a:lumOff val="40000"/>
          </a:schemeClr>
        </a:solidFill>
      </dgm:spPr>
      <dgm:t>
        <a:bodyPr/>
        <a:lstStyle/>
        <a:p>
          <a:endParaRPr lang="en-US"/>
        </a:p>
      </dgm:t>
    </dgm:pt>
    <dgm:pt modelId="{44F74451-D7D1-4970-902A-A70FB8473717}" type="pres">
      <dgm:prSet presAssocID="{D67BE844-5753-422B-BD0D-D30527BEA5B6}" presName="Name0" presStyleCnt="0">
        <dgm:presLayoutVars>
          <dgm:chMax val="1"/>
          <dgm:dir/>
          <dgm:animLvl val="ctr"/>
          <dgm:resizeHandles val="exact"/>
        </dgm:presLayoutVars>
      </dgm:prSet>
      <dgm:spPr/>
      <dgm:t>
        <a:bodyPr/>
        <a:lstStyle/>
        <a:p>
          <a:endParaRPr lang="en-US"/>
        </a:p>
      </dgm:t>
    </dgm:pt>
    <dgm:pt modelId="{BB6D6E83-0946-4E26-8F09-FBD9388F039B}" type="pres">
      <dgm:prSet presAssocID="{7CFEAD40-6117-453A-95BC-56517378C718}" presName="centerShape" presStyleLbl="node0" presStyleIdx="0" presStyleCnt="1" custLinFactNeighborX="2687" custLinFactNeighborY="63"/>
      <dgm:spPr/>
      <dgm:t>
        <a:bodyPr/>
        <a:lstStyle/>
        <a:p>
          <a:endParaRPr lang="en-US"/>
        </a:p>
      </dgm:t>
    </dgm:pt>
    <dgm:pt modelId="{52D2ECAA-120B-4FB2-B6AD-4A976DC4E085}" type="pres">
      <dgm:prSet presAssocID="{40C39140-1E25-4BA5-BF66-D32F1D6FFF88}" presName="node" presStyleLbl="node1" presStyleIdx="0" presStyleCnt="4" custScaleX="150188">
        <dgm:presLayoutVars>
          <dgm:bulletEnabled val="1"/>
        </dgm:presLayoutVars>
      </dgm:prSet>
      <dgm:spPr/>
      <dgm:t>
        <a:bodyPr/>
        <a:lstStyle/>
        <a:p>
          <a:endParaRPr lang="en-US"/>
        </a:p>
      </dgm:t>
    </dgm:pt>
    <dgm:pt modelId="{C439F0C1-C31C-417D-B1EB-7E3A6355F554}" type="pres">
      <dgm:prSet presAssocID="{40C39140-1E25-4BA5-BF66-D32F1D6FFF88}" presName="dummy" presStyleCnt="0"/>
      <dgm:spPr/>
    </dgm:pt>
    <dgm:pt modelId="{FEFACE5F-17B6-4898-988E-BBE4A437FEB5}" type="pres">
      <dgm:prSet presAssocID="{AF88F29C-3073-4BFF-BDC4-CDE437686215}" presName="sibTrans" presStyleLbl="sibTrans2D1" presStyleIdx="0" presStyleCnt="4"/>
      <dgm:spPr/>
      <dgm:t>
        <a:bodyPr/>
        <a:lstStyle/>
        <a:p>
          <a:endParaRPr lang="en-US"/>
        </a:p>
      </dgm:t>
    </dgm:pt>
    <dgm:pt modelId="{21E14973-82E9-4B10-B9CD-B0EC6A57BE7C}" type="pres">
      <dgm:prSet presAssocID="{2574B861-F42D-4C1F-AEB1-2F61C610B666}" presName="node" presStyleLbl="node1" presStyleIdx="1" presStyleCnt="4" custScaleX="140134">
        <dgm:presLayoutVars>
          <dgm:bulletEnabled val="1"/>
        </dgm:presLayoutVars>
      </dgm:prSet>
      <dgm:spPr/>
      <dgm:t>
        <a:bodyPr/>
        <a:lstStyle/>
        <a:p>
          <a:endParaRPr lang="en-US"/>
        </a:p>
      </dgm:t>
    </dgm:pt>
    <dgm:pt modelId="{D7367888-AE9A-45B4-95DC-5369E1D3328A}" type="pres">
      <dgm:prSet presAssocID="{2574B861-F42D-4C1F-AEB1-2F61C610B666}" presName="dummy" presStyleCnt="0"/>
      <dgm:spPr/>
    </dgm:pt>
    <dgm:pt modelId="{CB4AAE9C-F22E-44AE-8209-9493932CF6DA}" type="pres">
      <dgm:prSet presAssocID="{1A171CC3-E320-480C-880C-155777311609}" presName="sibTrans" presStyleLbl="sibTrans2D1" presStyleIdx="1" presStyleCnt="4"/>
      <dgm:spPr/>
      <dgm:t>
        <a:bodyPr/>
        <a:lstStyle/>
        <a:p>
          <a:endParaRPr lang="en-US"/>
        </a:p>
      </dgm:t>
    </dgm:pt>
    <dgm:pt modelId="{05DCF243-A9E4-4A0C-AD0B-E2F4D312BC0E}" type="pres">
      <dgm:prSet presAssocID="{294F38A1-7CD4-4764-A3FA-A4E8149B1C87}" presName="node" presStyleLbl="node1" presStyleIdx="2" presStyleCnt="4" custScaleX="159135">
        <dgm:presLayoutVars>
          <dgm:bulletEnabled val="1"/>
        </dgm:presLayoutVars>
      </dgm:prSet>
      <dgm:spPr/>
      <dgm:t>
        <a:bodyPr/>
        <a:lstStyle/>
        <a:p>
          <a:endParaRPr lang="en-US"/>
        </a:p>
      </dgm:t>
    </dgm:pt>
    <dgm:pt modelId="{E3FD5856-2B95-4A7F-8B63-85F49F2D743A}" type="pres">
      <dgm:prSet presAssocID="{294F38A1-7CD4-4764-A3FA-A4E8149B1C87}" presName="dummy" presStyleCnt="0"/>
      <dgm:spPr/>
    </dgm:pt>
    <dgm:pt modelId="{E25FEC03-868B-47EC-BA0A-55A9C706749A}" type="pres">
      <dgm:prSet presAssocID="{7A5AED24-576D-4DFB-A1D1-CB2A91ECC9E4}" presName="sibTrans" presStyleLbl="sibTrans2D1" presStyleIdx="2" presStyleCnt="4"/>
      <dgm:spPr/>
      <dgm:t>
        <a:bodyPr/>
        <a:lstStyle/>
        <a:p>
          <a:endParaRPr lang="en-US"/>
        </a:p>
      </dgm:t>
    </dgm:pt>
    <dgm:pt modelId="{08E60B11-D86E-456B-90DF-41C59CA74733}" type="pres">
      <dgm:prSet presAssocID="{02BD8B69-8B66-4F02-BD08-6BEF457DFE1A}" presName="node" presStyleLbl="node1" presStyleIdx="3" presStyleCnt="4" custScaleX="196429" custScaleY="143832">
        <dgm:presLayoutVars>
          <dgm:bulletEnabled val="1"/>
        </dgm:presLayoutVars>
      </dgm:prSet>
      <dgm:spPr/>
      <dgm:t>
        <a:bodyPr/>
        <a:lstStyle/>
        <a:p>
          <a:endParaRPr lang="en-US"/>
        </a:p>
      </dgm:t>
    </dgm:pt>
    <dgm:pt modelId="{AF28F16F-2D56-45F2-A690-0832D4A8D4E0}" type="pres">
      <dgm:prSet presAssocID="{02BD8B69-8B66-4F02-BD08-6BEF457DFE1A}" presName="dummy" presStyleCnt="0"/>
      <dgm:spPr/>
    </dgm:pt>
    <dgm:pt modelId="{F16EDE2D-7A61-4B9C-A8BB-19C966FAD715}" type="pres">
      <dgm:prSet presAssocID="{2A17BA59-4A98-4255-9CAC-627CCD4F0E05}" presName="sibTrans" presStyleLbl="sibTrans2D1" presStyleIdx="3" presStyleCnt="4"/>
      <dgm:spPr/>
      <dgm:t>
        <a:bodyPr/>
        <a:lstStyle/>
        <a:p>
          <a:endParaRPr lang="en-US"/>
        </a:p>
      </dgm:t>
    </dgm:pt>
  </dgm:ptLst>
  <dgm:cxnLst>
    <dgm:cxn modelId="{2F7ED179-B57F-4CA5-84AD-94B9DEB2948C}" srcId="{7CFEAD40-6117-453A-95BC-56517378C718}" destId="{40C39140-1E25-4BA5-BF66-D32F1D6FFF88}" srcOrd="0" destOrd="0" parTransId="{16467EBE-FC1A-4A26-B9D3-788D18C852FF}" sibTransId="{AF88F29C-3073-4BFF-BDC4-CDE437686215}"/>
    <dgm:cxn modelId="{AACD0CB5-E503-49C0-8642-39AAEB84BD34}" srcId="{7CFEAD40-6117-453A-95BC-56517378C718}" destId="{294F38A1-7CD4-4764-A3FA-A4E8149B1C87}" srcOrd="2" destOrd="0" parTransId="{70ADB597-70CC-4CAC-8B86-7584690DD41F}" sibTransId="{7A5AED24-576D-4DFB-A1D1-CB2A91ECC9E4}"/>
    <dgm:cxn modelId="{74E662D2-11C2-4C87-9CC5-8AB17E9EB2CE}" type="presOf" srcId="{7CFEAD40-6117-453A-95BC-56517378C718}" destId="{BB6D6E83-0946-4E26-8F09-FBD9388F039B}" srcOrd="0" destOrd="0" presId="urn:microsoft.com/office/officeart/2005/8/layout/radial6"/>
    <dgm:cxn modelId="{5BDE75D7-EB6E-43ED-A649-6BCA569BD023}" type="presOf" srcId="{7A5AED24-576D-4DFB-A1D1-CB2A91ECC9E4}" destId="{E25FEC03-868B-47EC-BA0A-55A9C706749A}" srcOrd="0" destOrd="0" presId="urn:microsoft.com/office/officeart/2005/8/layout/radial6"/>
    <dgm:cxn modelId="{6A0B33E8-4BE4-4EC1-83E9-AEF531FC754F}" type="presOf" srcId="{1A171CC3-E320-480C-880C-155777311609}" destId="{CB4AAE9C-F22E-44AE-8209-9493932CF6DA}" srcOrd="0" destOrd="0" presId="urn:microsoft.com/office/officeart/2005/8/layout/radial6"/>
    <dgm:cxn modelId="{807080F5-61B2-47B9-8BAE-650686C8A3DC}" type="presOf" srcId="{AF88F29C-3073-4BFF-BDC4-CDE437686215}" destId="{FEFACE5F-17B6-4898-988E-BBE4A437FEB5}" srcOrd="0" destOrd="0" presId="urn:microsoft.com/office/officeart/2005/8/layout/radial6"/>
    <dgm:cxn modelId="{4CAED0AC-1943-4864-B387-E81A41E1A4DF}" srcId="{7CFEAD40-6117-453A-95BC-56517378C718}" destId="{2574B861-F42D-4C1F-AEB1-2F61C610B666}" srcOrd="1" destOrd="0" parTransId="{6B4D876D-ADBE-4904-8987-33EE214B24C4}" sibTransId="{1A171CC3-E320-480C-880C-155777311609}"/>
    <dgm:cxn modelId="{75C6916C-07B5-4907-9606-D5257D4F103B}" type="presOf" srcId="{2574B861-F42D-4C1F-AEB1-2F61C610B666}" destId="{21E14973-82E9-4B10-B9CD-B0EC6A57BE7C}" srcOrd="0" destOrd="0" presId="urn:microsoft.com/office/officeart/2005/8/layout/radial6"/>
    <dgm:cxn modelId="{0DB9C21E-0528-470D-B197-14C5FED6CDAC}" type="presOf" srcId="{D67BE844-5753-422B-BD0D-D30527BEA5B6}" destId="{44F74451-D7D1-4970-902A-A70FB8473717}" srcOrd="0" destOrd="0" presId="urn:microsoft.com/office/officeart/2005/8/layout/radial6"/>
    <dgm:cxn modelId="{9C9C6A2D-2331-45AB-89AF-B6405D995FF6}" srcId="{D67BE844-5753-422B-BD0D-D30527BEA5B6}" destId="{7CFEAD40-6117-453A-95BC-56517378C718}" srcOrd="0" destOrd="0" parTransId="{3D4332E4-B7FB-4014-B6BF-F1F9E8AB802D}" sibTransId="{1297F6B4-0621-4172-9844-1198E1915AE6}"/>
    <dgm:cxn modelId="{CFA96C93-6409-44E4-98D9-FAF6BFF6413F}" type="presOf" srcId="{294F38A1-7CD4-4764-A3FA-A4E8149B1C87}" destId="{05DCF243-A9E4-4A0C-AD0B-E2F4D312BC0E}" srcOrd="0" destOrd="0" presId="urn:microsoft.com/office/officeart/2005/8/layout/radial6"/>
    <dgm:cxn modelId="{F7F98775-3AD2-4360-9DB3-CBCB46B9F55B}" type="presOf" srcId="{2A17BA59-4A98-4255-9CAC-627CCD4F0E05}" destId="{F16EDE2D-7A61-4B9C-A8BB-19C966FAD715}" srcOrd="0" destOrd="0" presId="urn:microsoft.com/office/officeart/2005/8/layout/radial6"/>
    <dgm:cxn modelId="{6C97B913-60D4-4DDB-9BCC-D48A5B96C8BC}" srcId="{7CFEAD40-6117-453A-95BC-56517378C718}" destId="{02BD8B69-8B66-4F02-BD08-6BEF457DFE1A}" srcOrd="3" destOrd="0" parTransId="{AAC1A452-0238-435E-8764-A7CAD514E609}" sibTransId="{2A17BA59-4A98-4255-9CAC-627CCD4F0E05}"/>
    <dgm:cxn modelId="{41B8F6E1-329E-4FB0-950F-1AEB1505F690}" type="presOf" srcId="{40C39140-1E25-4BA5-BF66-D32F1D6FFF88}" destId="{52D2ECAA-120B-4FB2-B6AD-4A976DC4E085}" srcOrd="0" destOrd="0" presId="urn:microsoft.com/office/officeart/2005/8/layout/radial6"/>
    <dgm:cxn modelId="{3787F7D8-6100-4693-BEC1-C50DE5872E77}" type="presOf" srcId="{02BD8B69-8B66-4F02-BD08-6BEF457DFE1A}" destId="{08E60B11-D86E-456B-90DF-41C59CA74733}" srcOrd="0" destOrd="0" presId="urn:microsoft.com/office/officeart/2005/8/layout/radial6"/>
    <dgm:cxn modelId="{A0B036EF-DACD-4EE6-B2A2-4B1B7BF30C20}" type="presParOf" srcId="{44F74451-D7D1-4970-902A-A70FB8473717}" destId="{BB6D6E83-0946-4E26-8F09-FBD9388F039B}" srcOrd="0" destOrd="0" presId="urn:microsoft.com/office/officeart/2005/8/layout/radial6"/>
    <dgm:cxn modelId="{4AD6F6D3-FB07-4804-8DE7-511DFAD3B3DE}" type="presParOf" srcId="{44F74451-D7D1-4970-902A-A70FB8473717}" destId="{52D2ECAA-120B-4FB2-B6AD-4A976DC4E085}" srcOrd="1" destOrd="0" presId="urn:microsoft.com/office/officeart/2005/8/layout/radial6"/>
    <dgm:cxn modelId="{D804EDC7-B483-4448-8152-2A8E46806557}" type="presParOf" srcId="{44F74451-D7D1-4970-902A-A70FB8473717}" destId="{C439F0C1-C31C-417D-B1EB-7E3A6355F554}" srcOrd="2" destOrd="0" presId="urn:microsoft.com/office/officeart/2005/8/layout/radial6"/>
    <dgm:cxn modelId="{67D28D27-20FD-4570-94D7-DE8810B32586}" type="presParOf" srcId="{44F74451-D7D1-4970-902A-A70FB8473717}" destId="{FEFACE5F-17B6-4898-988E-BBE4A437FEB5}" srcOrd="3" destOrd="0" presId="urn:microsoft.com/office/officeart/2005/8/layout/radial6"/>
    <dgm:cxn modelId="{DAE18B9D-BF3B-4F89-B50E-543AB969E136}" type="presParOf" srcId="{44F74451-D7D1-4970-902A-A70FB8473717}" destId="{21E14973-82E9-4B10-B9CD-B0EC6A57BE7C}" srcOrd="4" destOrd="0" presId="urn:microsoft.com/office/officeart/2005/8/layout/radial6"/>
    <dgm:cxn modelId="{2FE18C4C-A313-4BE3-8E0D-DB8F79BC1149}" type="presParOf" srcId="{44F74451-D7D1-4970-902A-A70FB8473717}" destId="{D7367888-AE9A-45B4-95DC-5369E1D3328A}" srcOrd="5" destOrd="0" presId="urn:microsoft.com/office/officeart/2005/8/layout/radial6"/>
    <dgm:cxn modelId="{8901CB74-D007-4674-BF81-174996BDF065}" type="presParOf" srcId="{44F74451-D7D1-4970-902A-A70FB8473717}" destId="{CB4AAE9C-F22E-44AE-8209-9493932CF6DA}" srcOrd="6" destOrd="0" presId="urn:microsoft.com/office/officeart/2005/8/layout/radial6"/>
    <dgm:cxn modelId="{B20C4B88-71B9-404C-B33F-D13F617F4958}" type="presParOf" srcId="{44F74451-D7D1-4970-902A-A70FB8473717}" destId="{05DCF243-A9E4-4A0C-AD0B-E2F4D312BC0E}" srcOrd="7" destOrd="0" presId="urn:microsoft.com/office/officeart/2005/8/layout/radial6"/>
    <dgm:cxn modelId="{EF2BEED7-148D-426A-9A88-5E852C944FEE}" type="presParOf" srcId="{44F74451-D7D1-4970-902A-A70FB8473717}" destId="{E3FD5856-2B95-4A7F-8B63-85F49F2D743A}" srcOrd="8" destOrd="0" presId="urn:microsoft.com/office/officeart/2005/8/layout/radial6"/>
    <dgm:cxn modelId="{49EC144F-81C9-473A-824A-5665EA756895}" type="presParOf" srcId="{44F74451-D7D1-4970-902A-A70FB8473717}" destId="{E25FEC03-868B-47EC-BA0A-55A9C706749A}" srcOrd="9" destOrd="0" presId="urn:microsoft.com/office/officeart/2005/8/layout/radial6"/>
    <dgm:cxn modelId="{1341D86D-FD33-4DDC-85C7-CB4AE097A0D2}" type="presParOf" srcId="{44F74451-D7D1-4970-902A-A70FB8473717}" destId="{08E60B11-D86E-456B-90DF-41C59CA74733}" srcOrd="10" destOrd="0" presId="urn:microsoft.com/office/officeart/2005/8/layout/radial6"/>
    <dgm:cxn modelId="{83E62DBA-B86B-4E8C-BD36-85FA7EA54F40}" type="presParOf" srcId="{44F74451-D7D1-4970-902A-A70FB8473717}" destId="{AF28F16F-2D56-45F2-A690-0832D4A8D4E0}" srcOrd="11" destOrd="0" presId="urn:microsoft.com/office/officeart/2005/8/layout/radial6"/>
    <dgm:cxn modelId="{0D2D8A59-9CBB-4A73-8E53-05419F5582B0}" type="presParOf" srcId="{44F74451-D7D1-4970-902A-A70FB8473717}" destId="{F16EDE2D-7A61-4B9C-A8BB-19C966FAD71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BE844-5753-422B-BD0D-D30527BEA5B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CFEAD40-6117-453A-95BC-56517378C718}">
      <dgm:prSet phldrT="[Text]"/>
      <dgm:spPr/>
      <dgm:t>
        <a:bodyPr/>
        <a:lstStyle/>
        <a:p>
          <a:r>
            <a:rPr lang="en-US" dirty="0" smtClean="0">
              <a:solidFill>
                <a:srgbClr val="FFC000"/>
              </a:solidFill>
            </a:rPr>
            <a:t>Deliberate </a:t>
          </a:r>
        </a:p>
        <a:p>
          <a:r>
            <a:rPr lang="en-US" dirty="0" smtClean="0">
              <a:solidFill>
                <a:srgbClr val="FFC000"/>
              </a:solidFill>
            </a:rPr>
            <a:t>Practice</a:t>
          </a:r>
          <a:endParaRPr lang="en-US" dirty="0">
            <a:solidFill>
              <a:srgbClr val="FFC000"/>
            </a:solidFill>
          </a:endParaRPr>
        </a:p>
      </dgm:t>
    </dgm:pt>
    <dgm:pt modelId="{3D4332E4-B7FB-4014-B6BF-F1F9E8AB802D}" type="parTrans" cxnId="{9C9C6A2D-2331-45AB-89AF-B6405D995FF6}">
      <dgm:prSet/>
      <dgm:spPr/>
      <dgm:t>
        <a:bodyPr/>
        <a:lstStyle/>
        <a:p>
          <a:endParaRPr lang="en-US"/>
        </a:p>
      </dgm:t>
    </dgm:pt>
    <dgm:pt modelId="{1297F6B4-0621-4172-9844-1198E1915AE6}" type="sibTrans" cxnId="{9C9C6A2D-2331-45AB-89AF-B6405D995FF6}">
      <dgm:prSet/>
      <dgm:spPr/>
      <dgm:t>
        <a:bodyPr/>
        <a:lstStyle/>
        <a:p>
          <a:endParaRPr lang="en-US"/>
        </a:p>
      </dgm:t>
    </dgm:pt>
    <dgm:pt modelId="{40C39140-1E25-4BA5-BF66-D32F1D6FFF88}">
      <dgm:prSet phldrT="[Text]" custT="1"/>
      <dgm:spPr/>
      <dgm:t>
        <a:bodyPr/>
        <a:lstStyle/>
        <a:p>
          <a:r>
            <a:rPr lang="en-US" sz="2800" dirty="0" smtClean="0"/>
            <a:t>Classroom</a:t>
          </a:r>
          <a:endParaRPr lang="en-US" sz="2800" dirty="0"/>
        </a:p>
      </dgm:t>
    </dgm:pt>
    <dgm:pt modelId="{16467EBE-FC1A-4A26-B9D3-788D18C852FF}" type="parTrans" cxnId="{2F7ED179-B57F-4CA5-84AD-94B9DEB2948C}">
      <dgm:prSet/>
      <dgm:spPr/>
      <dgm:t>
        <a:bodyPr/>
        <a:lstStyle/>
        <a:p>
          <a:endParaRPr lang="en-US"/>
        </a:p>
      </dgm:t>
    </dgm:pt>
    <dgm:pt modelId="{AF88F29C-3073-4BFF-BDC4-CDE437686215}" type="sibTrans" cxnId="{2F7ED179-B57F-4CA5-84AD-94B9DEB2948C}">
      <dgm:prSet/>
      <dgm:spPr>
        <a:solidFill>
          <a:schemeClr val="accent2">
            <a:lumMod val="60000"/>
            <a:lumOff val="40000"/>
          </a:schemeClr>
        </a:solidFill>
      </dgm:spPr>
      <dgm:t>
        <a:bodyPr/>
        <a:lstStyle/>
        <a:p>
          <a:endParaRPr lang="en-US"/>
        </a:p>
      </dgm:t>
    </dgm:pt>
    <dgm:pt modelId="{2574B861-F42D-4C1F-AEB1-2F61C610B666}">
      <dgm:prSet phldrT="[Text]" custT="1"/>
      <dgm:spPr/>
      <dgm:t>
        <a:bodyPr/>
        <a:lstStyle/>
        <a:p>
          <a:r>
            <a:rPr lang="en-US" sz="2800" dirty="0" smtClean="0"/>
            <a:t>SBAR</a:t>
          </a:r>
          <a:endParaRPr lang="en-US" sz="2800" dirty="0"/>
        </a:p>
      </dgm:t>
    </dgm:pt>
    <dgm:pt modelId="{6B4D876D-ADBE-4904-8987-33EE214B24C4}" type="parTrans" cxnId="{4CAED0AC-1943-4864-B387-E81A41E1A4DF}">
      <dgm:prSet/>
      <dgm:spPr/>
      <dgm:t>
        <a:bodyPr/>
        <a:lstStyle/>
        <a:p>
          <a:endParaRPr lang="en-US"/>
        </a:p>
      </dgm:t>
    </dgm:pt>
    <dgm:pt modelId="{1A171CC3-E320-480C-880C-155777311609}" type="sibTrans" cxnId="{4CAED0AC-1943-4864-B387-E81A41E1A4DF}">
      <dgm:prSet/>
      <dgm:spPr>
        <a:solidFill>
          <a:schemeClr val="accent2">
            <a:lumMod val="60000"/>
            <a:lumOff val="40000"/>
          </a:schemeClr>
        </a:solidFill>
      </dgm:spPr>
      <dgm:t>
        <a:bodyPr/>
        <a:lstStyle/>
        <a:p>
          <a:endParaRPr lang="en-US"/>
        </a:p>
      </dgm:t>
    </dgm:pt>
    <dgm:pt modelId="{294F38A1-7CD4-4764-A3FA-A4E8149B1C87}">
      <dgm:prSet phldrT="[Text]" custT="1"/>
      <dgm:spPr/>
      <dgm:t>
        <a:bodyPr/>
        <a:lstStyle/>
        <a:p>
          <a:r>
            <a:rPr lang="en-US" sz="2800" dirty="0" smtClean="0"/>
            <a:t>Bedside</a:t>
          </a:r>
          <a:endParaRPr lang="en-US" sz="2800" dirty="0"/>
        </a:p>
      </dgm:t>
    </dgm:pt>
    <dgm:pt modelId="{70ADB597-70CC-4CAC-8B86-7584690DD41F}" type="parTrans" cxnId="{AACD0CB5-E503-49C0-8642-39AAEB84BD34}">
      <dgm:prSet/>
      <dgm:spPr/>
      <dgm:t>
        <a:bodyPr/>
        <a:lstStyle/>
        <a:p>
          <a:endParaRPr lang="en-US"/>
        </a:p>
      </dgm:t>
    </dgm:pt>
    <dgm:pt modelId="{7A5AED24-576D-4DFB-A1D1-CB2A91ECC9E4}" type="sibTrans" cxnId="{AACD0CB5-E503-49C0-8642-39AAEB84BD34}">
      <dgm:prSet/>
      <dgm:spPr>
        <a:solidFill>
          <a:schemeClr val="accent2">
            <a:lumMod val="60000"/>
            <a:lumOff val="40000"/>
          </a:schemeClr>
        </a:solidFill>
      </dgm:spPr>
      <dgm:t>
        <a:bodyPr/>
        <a:lstStyle/>
        <a:p>
          <a:endParaRPr lang="en-US"/>
        </a:p>
      </dgm:t>
    </dgm:pt>
    <dgm:pt modelId="{02BD8B69-8B66-4F02-BD08-6BEF457DFE1A}">
      <dgm:prSet phldrT="[Text]" custT="1"/>
      <dgm:spPr/>
      <dgm:t>
        <a:bodyPr/>
        <a:lstStyle/>
        <a:p>
          <a:r>
            <a:rPr lang="en-US" sz="2800" dirty="0" smtClean="0"/>
            <a:t>Cognitive Apprenticeship</a:t>
          </a:r>
          <a:endParaRPr lang="en-US" sz="2800" dirty="0"/>
        </a:p>
      </dgm:t>
    </dgm:pt>
    <dgm:pt modelId="{AAC1A452-0238-435E-8764-A7CAD514E609}" type="parTrans" cxnId="{6C97B913-60D4-4DDB-9BCC-D48A5B96C8BC}">
      <dgm:prSet/>
      <dgm:spPr/>
      <dgm:t>
        <a:bodyPr/>
        <a:lstStyle/>
        <a:p>
          <a:endParaRPr lang="en-US"/>
        </a:p>
      </dgm:t>
    </dgm:pt>
    <dgm:pt modelId="{2A17BA59-4A98-4255-9CAC-627CCD4F0E05}" type="sibTrans" cxnId="{6C97B913-60D4-4DDB-9BCC-D48A5B96C8BC}">
      <dgm:prSet/>
      <dgm:spPr>
        <a:solidFill>
          <a:schemeClr val="accent2">
            <a:lumMod val="60000"/>
            <a:lumOff val="40000"/>
          </a:schemeClr>
        </a:solidFill>
      </dgm:spPr>
      <dgm:t>
        <a:bodyPr/>
        <a:lstStyle/>
        <a:p>
          <a:endParaRPr lang="en-US"/>
        </a:p>
      </dgm:t>
    </dgm:pt>
    <dgm:pt modelId="{44F74451-D7D1-4970-902A-A70FB8473717}" type="pres">
      <dgm:prSet presAssocID="{D67BE844-5753-422B-BD0D-D30527BEA5B6}" presName="Name0" presStyleCnt="0">
        <dgm:presLayoutVars>
          <dgm:chMax val="1"/>
          <dgm:dir/>
          <dgm:animLvl val="ctr"/>
          <dgm:resizeHandles val="exact"/>
        </dgm:presLayoutVars>
      </dgm:prSet>
      <dgm:spPr/>
      <dgm:t>
        <a:bodyPr/>
        <a:lstStyle/>
        <a:p>
          <a:endParaRPr lang="en-US"/>
        </a:p>
      </dgm:t>
    </dgm:pt>
    <dgm:pt modelId="{BB6D6E83-0946-4E26-8F09-FBD9388F039B}" type="pres">
      <dgm:prSet presAssocID="{7CFEAD40-6117-453A-95BC-56517378C718}" presName="centerShape" presStyleLbl="node0" presStyleIdx="0" presStyleCnt="1" custLinFactNeighborX="4672" custLinFactNeighborY="-1413"/>
      <dgm:spPr/>
      <dgm:t>
        <a:bodyPr/>
        <a:lstStyle/>
        <a:p>
          <a:endParaRPr lang="en-US"/>
        </a:p>
      </dgm:t>
    </dgm:pt>
    <dgm:pt modelId="{52D2ECAA-120B-4FB2-B6AD-4A976DC4E085}" type="pres">
      <dgm:prSet presAssocID="{40C39140-1E25-4BA5-BF66-D32F1D6FFF88}" presName="node" presStyleLbl="node1" presStyleIdx="0" presStyleCnt="4" custScaleX="150188">
        <dgm:presLayoutVars>
          <dgm:bulletEnabled val="1"/>
        </dgm:presLayoutVars>
      </dgm:prSet>
      <dgm:spPr/>
      <dgm:t>
        <a:bodyPr/>
        <a:lstStyle/>
        <a:p>
          <a:endParaRPr lang="en-US"/>
        </a:p>
      </dgm:t>
    </dgm:pt>
    <dgm:pt modelId="{C439F0C1-C31C-417D-B1EB-7E3A6355F554}" type="pres">
      <dgm:prSet presAssocID="{40C39140-1E25-4BA5-BF66-D32F1D6FFF88}" presName="dummy" presStyleCnt="0"/>
      <dgm:spPr/>
    </dgm:pt>
    <dgm:pt modelId="{FEFACE5F-17B6-4898-988E-BBE4A437FEB5}" type="pres">
      <dgm:prSet presAssocID="{AF88F29C-3073-4BFF-BDC4-CDE437686215}" presName="sibTrans" presStyleLbl="sibTrans2D1" presStyleIdx="0" presStyleCnt="4"/>
      <dgm:spPr/>
      <dgm:t>
        <a:bodyPr/>
        <a:lstStyle/>
        <a:p>
          <a:endParaRPr lang="en-US"/>
        </a:p>
      </dgm:t>
    </dgm:pt>
    <dgm:pt modelId="{21E14973-82E9-4B10-B9CD-B0EC6A57BE7C}" type="pres">
      <dgm:prSet presAssocID="{2574B861-F42D-4C1F-AEB1-2F61C610B666}" presName="node" presStyleLbl="node1" presStyleIdx="1" presStyleCnt="4" custScaleX="171789">
        <dgm:presLayoutVars>
          <dgm:bulletEnabled val="1"/>
        </dgm:presLayoutVars>
      </dgm:prSet>
      <dgm:spPr/>
      <dgm:t>
        <a:bodyPr/>
        <a:lstStyle/>
        <a:p>
          <a:endParaRPr lang="en-US"/>
        </a:p>
      </dgm:t>
    </dgm:pt>
    <dgm:pt modelId="{D7367888-AE9A-45B4-95DC-5369E1D3328A}" type="pres">
      <dgm:prSet presAssocID="{2574B861-F42D-4C1F-AEB1-2F61C610B666}" presName="dummy" presStyleCnt="0"/>
      <dgm:spPr/>
    </dgm:pt>
    <dgm:pt modelId="{CB4AAE9C-F22E-44AE-8209-9493932CF6DA}" type="pres">
      <dgm:prSet presAssocID="{1A171CC3-E320-480C-880C-155777311609}" presName="sibTrans" presStyleLbl="sibTrans2D1" presStyleIdx="1" presStyleCnt="4"/>
      <dgm:spPr/>
      <dgm:t>
        <a:bodyPr/>
        <a:lstStyle/>
        <a:p>
          <a:endParaRPr lang="en-US"/>
        </a:p>
      </dgm:t>
    </dgm:pt>
    <dgm:pt modelId="{05DCF243-A9E4-4A0C-AD0B-E2F4D312BC0E}" type="pres">
      <dgm:prSet presAssocID="{294F38A1-7CD4-4764-A3FA-A4E8149B1C87}" presName="node" presStyleLbl="node1" presStyleIdx="2" presStyleCnt="4" custScaleX="159135">
        <dgm:presLayoutVars>
          <dgm:bulletEnabled val="1"/>
        </dgm:presLayoutVars>
      </dgm:prSet>
      <dgm:spPr/>
      <dgm:t>
        <a:bodyPr/>
        <a:lstStyle/>
        <a:p>
          <a:endParaRPr lang="en-US"/>
        </a:p>
      </dgm:t>
    </dgm:pt>
    <dgm:pt modelId="{E3FD5856-2B95-4A7F-8B63-85F49F2D743A}" type="pres">
      <dgm:prSet presAssocID="{294F38A1-7CD4-4764-A3FA-A4E8149B1C87}" presName="dummy" presStyleCnt="0"/>
      <dgm:spPr/>
    </dgm:pt>
    <dgm:pt modelId="{E25FEC03-868B-47EC-BA0A-55A9C706749A}" type="pres">
      <dgm:prSet presAssocID="{7A5AED24-576D-4DFB-A1D1-CB2A91ECC9E4}" presName="sibTrans" presStyleLbl="sibTrans2D1" presStyleIdx="2" presStyleCnt="4"/>
      <dgm:spPr/>
      <dgm:t>
        <a:bodyPr/>
        <a:lstStyle/>
        <a:p>
          <a:endParaRPr lang="en-US"/>
        </a:p>
      </dgm:t>
    </dgm:pt>
    <dgm:pt modelId="{08E60B11-D86E-456B-90DF-41C59CA74733}" type="pres">
      <dgm:prSet presAssocID="{02BD8B69-8B66-4F02-BD08-6BEF457DFE1A}" presName="node" presStyleLbl="node1" presStyleIdx="3" presStyleCnt="4" custScaleX="210257" custScaleY="143832" custRadScaleRad="99350" custRadScaleInc="4815">
        <dgm:presLayoutVars>
          <dgm:bulletEnabled val="1"/>
        </dgm:presLayoutVars>
      </dgm:prSet>
      <dgm:spPr/>
      <dgm:t>
        <a:bodyPr/>
        <a:lstStyle/>
        <a:p>
          <a:endParaRPr lang="en-US"/>
        </a:p>
      </dgm:t>
    </dgm:pt>
    <dgm:pt modelId="{AF28F16F-2D56-45F2-A690-0832D4A8D4E0}" type="pres">
      <dgm:prSet presAssocID="{02BD8B69-8B66-4F02-BD08-6BEF457DFE1A}" presName="dummy" presStyleCnt="0"/>
      <dgm:spPr/>
    </dgm:pt>
    <dgm:pt modelId="{F16EDE2D-7A61-4B9C-A8BB-19C966FAD715}" type="pres">
      <dgm:prSet presAssocID="{2A17BA59-4A98-4255-9CAC-627CCD4F0E05}" presName="sibTrans" presStyleLbl="sibTrans2D1" presStyleIdx="3" presStyleCnt="4"/>
      <dgm:spPr/>
      <dgm:t>
        <a:bodyPr/>
        <a:lstStyle/>
        <a:p>
          <a:endParaRPr lang="en-US"/>
        </a:p>
      </dgm:t>
    </dgm:pt>
  </dgm:ptLst>
  <dgm:cxnLst>
    <dgm:cxn modelId="{2F7ED179-B57F-4CA5-84AD-94B9DEB2948C}" srcId="{7CFEAD40-6117-453A-95BC-56517378C718}" destId="{40C39140-1E25-4BA5-BF66-D32F1D6FFF88}" srcOrd="0" destOrd="0" parTransId="{16467EBE-FC1A-4A26-B9D3-788D18C852FF}" sibTransId="{AF88F29C-3073-4BFF-BDC4-CDE437686215}"/>
    <dgm:cxn modelId="{1110ECA0-4104-43B1-BE37-C9E3E53F13BF}" type="presOf" srcId="{1A171CC3-E320-480C-880C-155777311609}" destId="{CB4AAE9C-F22E-44AE-8209-9493932CF6DA}" srcOrd="0" destOrd="0" presId="urn:microsoft.com/office/officeart/2005/8/layout/radial6"/>
    <dgm:cxn modelId="{AACD0CB5-E503-49C0-8642-39AAEB84BD34}" srcId="{7CFEAD40-6117-453A-95BC-56517378C718}" destId="{294F38A1-7CD4-4764-A3FA-A4E8149B1C87}" srcOrd="2" destOrd="0" parTransId="{70ADB597-70CC-4CAC-8B86-7584690DD41F}" sibTransId="{7A5AED24-576D-4DFB-A1D1-CB2A91ECC9E4}"/>
    <dgm:cxn modelId="{CB9B7B5D-549B-4FA1-9AA3-BAC7EA195BD3}" type="presOf" srcId="{02BD8B69-8B66-4F02-BD08-6BEF457DFE1A}" destId="{08E60B11-D86E-456B-90DF-41C59CA74733}" srcOrd="0" destOrd="0" presId="urn:microsoft.com/office/officeart/2005/8/layout/radial6"/>
    <dgm:cxn modelId="{DEF03EAF-29C0-4532-9755-456910364D81}" type="presOf" srcId="{7A5AED24-576D-4DFB-A1D1-CB2A91ECC9E4}" destId="{E25FEC03-868B-47EC-BA0A-55A9C706749A}" srcOrd="0" destOrd="0" presId="urn:microsoft.com/office/officeart/2005/8/layout/radial6"/>
    <dgm:cxn modelId="{FFE1B9BD-8CA6-4CB9-B515-23C4C844B36B}" type="presOf" srcId="{294F38A1-7CD4-4764-A3FA-A4E8149B1C87}" destId="{05DCF243-A9E4-4A0C-AD0B-E2F4D312BC0E}" srcOrd="0" destOrd="0" presId="urn:microsoft.com/office/officeart/2005/8/layout/radial6"/>
    <dgm:cxn modelId="{6AC92EC1-EB86-4F8F-ACCC-D11BBB63757B}" type="presOf" srcId="{AF88F29C-3073-4BFF-BDC4-CDE437686215}" destId="{FEFACE5F-17B6-4898-988E-BBE4A437FEB5}" srcOrd="0" destOrd="0" presId="urn:microsoft.com/office/officeart/2005/8/layout/radial6"/>
    <dgm:cxn modelId="{4CAED0AC-1943-4864-B387-E81A41E1A4DF}" srcId="{7CFEAD40-6117-453A-95BC-56517378C718}" destId="{2574B861-F42D-4C1F-AEB1-2F61C610B666}" srcOrd="1" destOrd="0" parTransId="{6B4D876D-ADBE-4904-8987-33EE214B24C4}" sibTransId="{1A171CC3-E320-480C-880C-155777311609}"/>
    <dgm:cxn modelId="{67FC1AC0-7410-49F3-850A-52E002BF0A14}" type="presOf" srcId="{D67BE844-5753-422B-BD0D-D30527BEA5B6}" destId="{44F74451-D7D1-4970-902A-A70FB8473717}" srcOrd="0" destOrd="0" presId="urn:microsoft.com/office/officeart/2005/8/layout/radial6"/>
    <dgm:cxn modelId="{9C9C6A2D-2331-45AB-89AF-B6405D995FF6}" srcId="{D67BE844-5753-422B-BD0D-D30527BEA5B6}" destId="{7CFEAD40-6117-453A-95BC-56517378C718}" srcOrd="0" destOrd="0" parTransId="{3D4332E4-B7FB-4014-B6BF-F1F9E8AB802D}" sibTransId="{1297F6B4-0621-4172-9844-1198E1915AE6}"/>
    <dgm:cxn modelId="{8FA289ED-44F8-4978-9771-D18C82556C23}" type="presOf" srcId="{2A17BA59-4A98-4255-9CAC-627CCD4F0E05}" destId="{F16EDE2D-7A61-4B9C-A8BB-19C966FAD715}" srcOrd="0" destOrd="0" presId="urn:microsoft.com/office/officeart/2005/8/layout/radial6"/>
    <dgm:cxn modelId="{8C6DA6BC-2C37-4727-B482-2D9C33D63F24}" type="presOf" srcId="{2574B861-F42D-4C1F-AEB1-2F61C610B666}" destId="{21E14973-82E9-4B10-B9CD-B0EC6A57BE7C}" srcOrd="0" destOrd="0" presId="urn:microsoft.com/office/officeart/2005/8/layout/radial6"/>
    <dgm:cxn modelId="{6C97B913-60D4-4DDB-9BCC-D48A5B96C8BC}" srcId="{7CFEAD40-6117-453A-95BC-56517378C718}" destId="{02BD8B69-8B66-4F02-BD08-6BEF457DFE1A}" srcOrd="3" destOrd="0" parTransId="{AAC1A452-0238-435E-8764-A7CAD514E609}" sibTransId="{2A17BA59-4A98-4255-9CAC-627CCD4F0E05}"/>
    <dgm:cxn modelId="{A207CAC9-BDD1-4DC1-BFFC-1715D621D92F}" type="presOf" srcId="{7CFEAD40-6117-453A-95BC-56517378C718}" destId="{BB6D6E83-0946-4E26-8F09-FBD9388F039B}" srcOrd="0" destOrd="0" presId="urn:microsoft.com/office/officeart/2005/8/layout/radial6"/>
    <dgm:cxn modelId="{E7304368-001C-4963-87E3-76AE1894B95E}" type="presOf" srcId="{40C39140-1E25-4BA5-BF66-D32F1D6FFF88}" destId="{52D2ECAA-120B-4FB2-B6AD-4A976DC4E085}" srcOrd="0" destOrd="0" presId="urn:microsoft.com/office/officeart/2005/8/layout/radial6"/>
    <dgm:cxn modelId="{81B4000D-C3A1-4367-B3FE-4236E0153ADA}" type="presParOf" srcId="{44F74451-D7D1-4970-902A-A70FB8473717}" destId="{BB6D6E83-0946-4E26-8F09-FBD9388F039B}" srcOrd="0" destOrd="0" presId="urn:microsoft.com/office/officeart/2005/8/layout/radial6"/>
    <dgm:cxn modelId="{4A40CB55-3850-402E-B20C-B3EAB5C33211}" type="presParOf" srcId="{44F74451-D7D1-4970-902A-A70FB8473717}" destId="{52D2ECAA-120B-4FB2-B6AD-4A976DC4E085}" srcOrd="1" destOrd="0" presId="urn:microsoft.com/office/officeart/2005/8/layout/radial6"/>
    <dgm:cxn modelId="{BE893470-398B-4014-B6E7-E698B453F094}" type="presParOf" srcId="{44F74451-D7D1-4970-902A-A70FB8473717}" destId="{C439F0C1-C31C-417D-B1EB-7E3A6355F554}" srcOrd="2" destOrd="0" presId="urn:microsoft.com/office/officeart/2005/8/layout/radial6"/>
    <dgm:cxn modelId="{7E587DCF-C58F-4EB5-92BD-80A1ACF8634F}" type="presParOf" srcId="{44F74451-D7D1-4970-902A-A70FB8473717}" destId="{FEFACE5F-17B6-4898-988E-BBE4A437FEB5}" srcOrd="3" destOrd="0" presId="urn:microsoft.com/office/officeart/2005/8/layout/radial6"/>
    <dgm:cxn modelId="{8CAD5076-67F9-4B27-A931-CFB8CCDCB402}" type="presParOf" srcId="{44F74451-D7D1-4970-902A-A70FB8473717}" destId="{21E14973-82E9-4B10-B9CD-B0EC6A57BE7C}" srcOrd="4" destOrd="0" presId="urn:microsoft.com/office/officeart/2005/8/layout/radial6"/>
    <dgm:cxn modelId="{53550F0B-CEB4-4B74-84CE-C7739760A401}" type="presParOf" srcId="{44F74451-D7D1-4970-902A-A70FB8473717}" destId="{D7367888-AE9A-45B4-95DC-5369E1D3328A}" srcOrd="5" destOrd="0" presId="urn:microsoft.com/office/officeart/2005/8/layout/radial6"/>
    <dgm:cxn modelId="{62F0B4F9-8987-4C35-B4D5-27C7492DEF64}" type="presParOf" srcId="{44F74451-D7D1-4970-902A-A70FB8473717}" destId="{CB4AAE9C-F22E-44AE-8209-9493932CF6DA}" srcOrd="6" destOrd="0" presId="urn:microsoft.com/office/officeart/2005/8/layout/radial6"/>
    <dgm:cxn modelId="{33642B80-801D-480E-91B4-7C411FA46164}" type="presParOf" srcId="{44F74451-D7D1-4970-902A-A70FB8473717}" destId="{05DCF243-A9E4-4A0C-AD0B-E2F4D312BC0E}" srcOrd="7" destOrd="0" presId="urn:microsoft.com/office/officeart/2005/8/layout/radial6"/>
    <dgm:cxn modelId="{9B77EB9C-FB64-41E9-836B-C582506906CD}" type="presParOf" srcId="{44F74451-D7D1-4970-902A-A70FB8473717}" destId="{E3FD5856-2B95-4A7F-8B63-85F49F2D743A}" srcOrd="8" destOrd="0" presId="urn:microsoft.com/office/officeart/2005/8/layout/radial6"/>
    <dgm:cxn modelId="{F13BB57C-A17C-4457-AE14-EC27F04BECA1}" type="presParOf" srcId="{44F74451-D7D1-4970-902A-A70FB8473717}" destId="{E25FEC03-868B-47EC-BA0A-55A9C706749A}" srcOrd="9" destOrd="0" presId="urn:microsoft.com/office/officeart/2005/8/layout/radial6"/>
    <dgm:cxn modelId="{CDD68713-DEF9-45D6-A6EC-E8AC0B62079E}" type="presParOf" srcId="{44F74451-D7D1-4970-902A-A70FB8473717}" destId="{08E60B11-D86E-456B-90DF-41C59CA74733}" srcOrd="10" destOrd="0" presId="urn:microsoft.com/office/officeart/2005/8/layout/radial6"/>
    <dgm:cxn modelId="{E0535173-0F8F-4628-BE71-CCB52E3B47CB}" type="presParOf" srcId="{44F74451-D7D1-4970-902A-A70FB8473717}" destId="{AF28F16F-2D56-45F2-A690-0832D4A8D4E0}" srcOrd="11" destOrd="0" presId="urn:microsoft.com/office/officeart/2005/8/layout/radial6"/>
    <dgm:cxn modelId="{D875F0C4-4B5E-466A-BAD1-7F5E596550B0}" type="presParOf" srcId="{44F74451-D7D1-4970-902A-A70FB8473717}" destId="{F16EDE2D-7A61-4B9C-A8BB-19C966FAD71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A309C-6913-8E40-A55B-DC79B5DDA470}" type="datetimeFigureOut">
              <a:rPr lang="en-US" smtClean="0"/>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3D33A-EA40-484E-A073-5850900DA2C1}" type="slidenum">
              <a:rPr lang="en-US" smtClean="0"/>
              <a:t>‹#›</a:t>
            </a:fld>
            <a:endParaRPr lang="en-US"/>
          </a:p>
        </p:txBody>
      </p:sp>
    </p:spTree>
    <p:extLst>
      <p:ext uri="{BB962C8B-B14F-4D97-AF65-F5344CB8AC3E}">
        <p14:creationId xmlns:p14="http://schemas.microsoft.com/office/powerpoint/2010/main" val="4269672915"/>
      </p:ext>
    </p:extLst>
  </p:cSld>
  <p:clrMap bg1="lt1" tx1="dk1" bg2="lt2" tx2="dk2" accent1="accent1" accent2="accent2" accent3="accent3" accent4="accent4" accent5="accent5" accent6="accent6" hlink="hlink" folHlink="folHlink"/>
  <p:notesStyle>
    <a:lvl1pPr marL="0" algn="l" defTabSz="95246" rtl="0" eaLnBrk="1" latinLnBrk="0" hangingPunct="1">
      <a:defRPr sz="300" kern="1200">
        <a:solidFill>
          <a:schemeClr val="tx1"/>
        </a:solidFill>
        <a:latin typeface="+mn-lt"/>
        <a:ea typeface="+mn-ea"/>
        <a:cs typeface="+mn-cs"/>
      </a:defRPr>
    </a:lvl1pPr>
    <a:lvl2pPr marL="95246" algn="l" defTabSz="95246" rtl="0" eaLnBrk="1" latinLnBrk="0" hangingPunct="1">
      <a:defRPr sz="300" kern="1200">
        <a:solidFill>
          <a:schemeClr val="tx1"/>
        </a:solidFill>
        <a:latin typeface="+mn-lt"/>
        <a:ea typeface="+mn-ea"/>
        <a:cs typeface="+mn-cs"/>
      </a:defRPr>
    </a:lvl2pPr>
    <a:lvl3pPr marL="190493" algn="l" defTabSz="95246" rtl="0" eaLnBrk="1" latinLnBrk="0" hangingPunct="1">
      <a:defRPr sz="300" kern="1200">
        <a:solidFill>
          <a:schemeClr val="tx1"/>
        </a:solidFill>
        <a:latin typeface="+mn-lt"/>
        <a:ea typeface="+mn-ea"/>
        <a:cs typeface="+mn-cs"/>
      </a:defRPr>
    </a:lvl3pPr>
    <a:lvl4pPr marL="285739" algn="l" defTabSz="95246" rtl="0" eaLnBrk="1" latinLnBrk="0" hangingPunct="1">
      <a:defRPr sz="300" kern="1200">
        <a:solidFill>
          <a:schemeClr val="tx1"/>
        </a:solidFill>
        <a:latin typeface="+mn-lt"/>
        <a:ea typeface="+mn-ea"/>
        <a:cs typeface="+mn-cs"/>
      </a:defRPr>
    </a:lvl4pPr>
    <a:lvl5pPr marL="380985" algn="l" defTabSz="95246" rtl="0" eaLnBrk="1" latinLnBrk="0" hangingPunct="1">
      <a:defRPr sz="300" kern="1200">
        <a:solidFill>
          <a:schemeClr val="tx1"/>
        </a:solidFill>
        <a:latin typeface="+mn-lt"/>
        <a:ea typeface="+mn-ea"/>
        <a:cs typeface="+mn-cs"/>
      </a:defRPr>
    </a:lvl5pPr>
    <a:lvl6pPr marL="476231" algn="l" defTabSz="95246" rtl="0" eaLnBrk="1" latinLnBrk="0" hangingPunct="1">
      <a:defRPr sz="300" kern="1200">
        <a:solidFill>
          <a:schemeClr val="tx1"/>
        </a:solidFill>
        <a:latin typeface="+mn-lt"/>
        <a:ea typeface="+mn-ea"/>
        <a:cs typeface="+mn-cs"/>
      </a:defRPr>
    </a:lvl6pPr>
    <a:lvl7pPr marL="571477" algn="l" defTabSz="95246" rtl="0" eaLnBrk="1" latinLnBrk="0" hangingPunct="1">
      <a:defRPr sz="300" kern="1200">
        <a:solidFill>
          <a:schemeClr val="tx1"/>
        </a:solidFill>
        <a:latin typeface="+mn-lt"/>
        <a:ea typeface="+mn-ea"/>
        <a:cs typeface="+mn-cs"/>
      </a:defRPr>
    </a:lvl7pPr>
    <a:lvl8pPr marL="666723" algn="l" defTabSz="95246" rtl="0" eaLnBrk="1" latinLnBrk="0" hangingPunct="1">
      <a:defRPr sz="300" kern="1200">
        <a:solidFill>
          <a:schemeClr val="tx1"/>
        </a:solidFill>
        <a:latin typeface="+mn-lt"/>
        <a:ea typeface="+mn-ea"/>
        <a:cs typeface="+mn-cs"/>
      </a:defRPr>
    </a:lvl8pPr>
    <a:lvl9pPr marL="761970" algn="l" defTabSz="95246" rtl="0" eaLnBrk="1" latinLnBrk="0" hangingPunct="1">
      <a:defRPr sz="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3D33A-EA40-484E-A073-5850900DA2C1}" type="slidenum">
              <a:rPr lang="en-US" smtClean="0"/>
              <a:t>2</a:t>
            </a:fld>
            <a:endParaRPr lang="en-US"/>
          </a:p>
        </p:txBody>
      </p:sp>
    </p:spTree>
    <p:extLst>
      <p:ext uri="{BB962C8B-B14F-4D97-AF65-F5344CB8AC3E}">
        <p14:creationId xmlns:p14="http://schemas.microsoft.com/office/powerpoint/2010/main" val="119306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F47B5BCE-37CF-41BD-9640-C9934BE0D4B3}" type="slidenum">
              <a:rPr lang="en-US" altLang="en-US" sz="1200">
                <a:solidFill>
                  <a:prstClr val="black"/>
                </a:solidFill>
              </a:rPr>
              <a:pPr/>
              <a:t>29</a:t>
            </a:fld>
            <a:endParaRPr lang="en-US" altLang="en-US" sz="120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46BFAD89-053C-4871-B880-CD4E6BF2243B}" type="slidenum">
              <a:rPr lang="en-US" altLang="en-US" sz="1200">
                <a:solidFill>
                  <a:prstClr val="black"/>
                </a:solidFill>
              </a:rPr>
              <a:pPr/>
              <a:t>30</a:t>
            </a:fld>
            <a:endParaRPr lang="en-US" altLang="en-US" sz="120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10582D46-729A-4C0F-BA97-C83FA486E0D4}" type="slidenum">
              <a:rPr lang="en-US" altLang="en-US" sz="1200">
                <a:solidFill>
                  <a:prstClr val="black"/>
                </a:solidFill>
              </a:rPr>
              <a:pPr/>
              <a:t>31</a:t>
            </a:fld>
            <a:endParaRPr lang="en-US" altLang="en-US" sz="120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64A2BA14-C000-489C-9432-7C2656474172}" type="slidenum">
              <a:rPr lang="en-US" altLang="en-US" sz="1200">
                <a:solidFill>
                  <a:prstClr val="black"/>
                </a:solidFill>
              </a:rPr>
              <a:pPr/>
              <a:t>32</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3D33A-EA40-484E-A073-5850900DA2C1}" type="slidenum">
              <a:rPr lang="en-US" smtClean="0"/>
              <a:t>3</a:t>
            </a:fld>
            <a:endParaRPr lang="en-US"/>
          </a:p>
        </p:txBody>
      </p:sp>
    </p:spTree>
    <p:extLst>
      <p:ext uri="{BB962C8B-B14F-4D97-AF65-F5344CB8AC3E}">
        <p14:creationId xmlns:p14="http://schemas.microsoft.com/office/powerpoint/2010/main" val="119306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a:p>
            <a:endParaRPr lang="en-US" altLang="en-US" smtClean="0"/>
          </a:p>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92FFDF27-CC11-4878-B455-A77135BEF4BD}" type="slidenum">
              <a:rPr lang="en-US" altLang="en-US" sz="1200">
                <a:solidFill>
                  <a:prstClr val="black"/>
                </a:solidFill>
              </a:rPr>
              <a:pPr/>
              <a:t>35</a:t>
            </a:fld>
            <a:endParaRPr lang="en-US" altLang="en-US" sz="1200">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6F99E54F-1671-402C-ADEE-FE671F4DBD8E}" type="slidenum">
              <a:rPr lang="en-US" altLang="en-US" sz="1200">
                <a:solidFill>
                  <a:prstClr val="black"/>
                </a:solidFill>
              </a:rPr>
              <a:pPr/>
              <a:t>38</a:t>
            </a:fld>
            <a:endParaRPr lang="en-US" altLang="en-US" sz="1200">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itchFamily="34" charset="0"/>
            </a:endParaRPr>
          </a:p>
          <a:p>
            <a:pPr eaLnBrk="1" hangingPunct="1"/>
            <a:endParaRPr lang="en-US"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3D33A-EA40-484E-A073-5850900DA2C1}" type="slidenum">
              <a:rPr lang="en-US" smtClean="0"/>
              <a:t>4</a:t>
            </a:fld>
            <a:endParaRPr lang="en-US"/>
          </a:p>
        </p:txBody>
      </p:sp>
    </p:spTree>
    <p:extLst>
      <p:ext uri="{BB962C8B-B14F-4D97-AF65-F5344CB8AC3E}">
        <p14:creationId xmlns:p14="http://schemas.microsoft.com/office/powerpoint/2010/main" val="1193067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3D33A-EA40-484E-A073-5850900DA2C1}" type="slidenum">
              <a:rPr lang="en-US" smtClean="0"/>
              <a:t>61</a:t>
            </a:fld>
            <a:endParaRPr lang="en-US"/>
          </a:p>
        </p:txBody>
      </p:sp>
    </p:spTree>
    <p:extLst>
      <p:ext uri="{BB962C8B-B14F-4D97-AF65-F5344CB8AC3E}">
        <p14:creationId xmlns:p14="http://schemas.microsoft.com/office/powerpoint/2010/main" val="119306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3D33A-EA40-484E-A073-5850900DA2C1}" type="slidenum">
              <a:rPr lang="en-US" smtClean="0"/>
              <a:t>5</a:t>
            </a:fld>
            <a:endParaRPr lang="en-US"/>
          </a:p>
        </p:txBody>
      </p:sp>
    </p:spTree>
    <p:extLst>
      <p:ext uri="{BB962C8B-B14F-4D97-AF65-F5344CB8AC3E}">
        <p14:creationId xmlns:p14="http://schemas.microsoft.com/office/powerpoint/2010/main" val="1193067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BE69B441-EC9F-4405-BD2B-CE76366C3420}" type="slidenum">
              <a:rPr lang="en-US" altLang="en-US" sz="1200">
                <a:solidFill>
                  <a:prstClr val="black"/>
                </a:solidFill>
              </a:rPr>
              <a:pPr/>
              <a:t>6</a:t>
            </a:fld>
            <a:endParaRPr lang="en-US" altLang="en-US" sz="120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0D84EC79-B3ED-4384-A6CE-CFFEFF63532A}" type="slidenum">
              <a:rPr lang="en-US" altLang="en-US" sz="1200">
                <a:solidFill>
                  <a:prstClr val="black"/>
                </a:solidFill>
              </a:rPr>
              <a:pPr/>
              <a:t>7</a:t>
            </a:fld>
            <a:endParaRPr lang="en-US" altLang="en-US" sz="120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1AE5381E-1673-4EA4-9DF8-453F65DEFFB6}" type="slidenum">
              <a:rPr lang="en-US" altLang="en-US" sz="1200">
                <a:solidFill>
                  <a:prstClr val="black"/>
                </a:solidFill>
              </a:rPr>
              <a:pPr/>
              <a:t>14</a:t>
            </a:fld>
            <a:endParaRPr lang="en-US" altLang="en-US" sz="120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fld id="{8371E14F-EBEB-47F7-AEF3-C1A50E736F70}" type="slidenum">
              <a:rPr lang="en-US" altLang="en-US" sz="1200">
                <a:solidFill>
                  <a:prstClr val="black"/>
                </a:solidFill>
              </a:rPr>
              <a:pPr/>
              <a:t>18</a:t>
            </a:fld>
            <a:endParaRPr lang="en-US" altLang="en-US"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685800" y="42672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49F9C8-84A5-454E-8605-F827A6CFC57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100479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9F9C8-84A5-454E-8605-F827A6CFC57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218916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9F9C8-84A5-454E-8605-F827A6CFC57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4047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8" name="Freeform 6"/>
            <p:cNvSpPr>
              <a:spLocks/>
            </p:cNvSpPr>
            <p:nvPr/>
          </p:nvSpPr>
          <p:spPr bwMode="hidden">
            <a:xfrm>
              <a:off x="4038" y="3577"/>
              <a:ext cx="1720" cy="65"/>
            </a:xfrm>
            <a:custGeom>
              <a:avLst/>
              <a:gdLst>
                <a:gd name="T0" fmla="*/ 1698 w 1722"/>
                <a:gd name="T1" fmla="*/ 54 h 66"/>
                <a:gd name="T2" fmla="*/ 1698 w 1722"/>
                <a:gd name="T3" fmla="*/ 48 h 66"/>
                <a:gd name="T4" fmla="*/ 0 w 1722"/>
                <a:gd name="T5" fmla="*/ 0 h 66"/>
                <a:gd name="T6" fmla="*/ 0 w 1722"/>
                <a:gd name="T7" fmla="*/ 36 h 66"/>
                <a:gd name="T8" fmla="*/ 1698 w 1722"/>
                <a:gd name="T9" fmla="*/ 54 h 66"/>
                <a:gd name="T10" fmla="*/ 1698 w 1722"/>
                <a:gd name="T11" fmla="*/ 5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 name="Freeform 8"/>
            <p:cNvSpPr>
              <a:spLocks/>
            </p:cNvSpPr>
            <p:nvPr/>
          </p:nvSpPr>
          <p:spPr bwMode="hidden">
            <a:xfrm>
              <a:off x="4784" y="3702"/>
              <a:ext cx="974" cy="101"/>
            </a:xfrm>
            <a:custGeom>
              <a:avLst/>
              <a:gdLst>
                <a:gd name="T0" fmla="*/ 963 w 975"/>
                <a:gd name="T1" fmla="*/ 48 h 101"/>
                <a:gd name="T2" fmla="*/ 963 w 975"/>
                <a:gd name="T3" fmla="*/ 0 h 101"/>
                <a:gd name="T4" fmla="*/ 0 w 975"/>
                <a:gd name="T5" fmla="*/ 24 h 101"/>
                <a:gd name="T6" fmla="*/ 0 w 975"/>
                <a:gd name="T7" fmla="*/ 101 h 101"/>
                <a:gd name="T8" fmla="*/ 963 w 975"/>
                <a:gd name="T9" fmla="*/ 48 h 101"/>
                <a:gd name="T10" fmla="*/ 96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11" name="Freeform 9"/>
            <p:cNvSpPr>
              <a:spLocks/>
            </p:cNvSpPr>
            <p:nvPr/>
          </p:nvSpPr>
          <p:spPr bwMode="hidden">
            <a:xfrm>
              <a:off x="3619" y="3815"/>
              <a:ext cx="2139" cy="198"/>
            </a:xfrm>
            <a:custGeom>
              <a:avLst/>
              <a:gdLst>
                <a:gd name="T0" fmla="*/ 2117 w 2141"/>
                <a:gd name="T1" fmla="*/ 0 h 198"/>
                <a:gd name="T2" fmla="*/ 0 w 2141"/>
                <a:gd name="T3" fmla="*/ 156 h 198"/>
                <a:gd name="T4" fmla="*/ 0 w 2141"/>
                <a:gd name="T5" fmla="*/ 198 h 198"/>
                <a:gd name="T6" fmla="*/ 2117 w 2141"/>
                <a:gd name="T7" fmla="*/ 0 h 198"/>
                <a:gd name="T8" fmla="*/ 211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3" name="Freeform 11"/>
            <p:cNvSpPr>
              <a:spLocks/>
            </p:cNvSpPr>
            <p:nvPr/>
          </p:nvSpPr>
          <p:spPr bwMode="hidden">
            <a:xfrm>
              <a:off x="2097" y="4043"/>
              <a:ext cx="2514" cy="276"/>
            </a:xfrm>
            <a:custGeom>
              <a:avLst/>
              <a:gdLst>
                <a:gd name="T0" fmla="*/ 2146 w 2517"/>
                <a:gd name="T1" fmla="*/ 276 h 276"/>
                <a:gd name="T2" fmla="*/ 2481 w 2517"/>
                <a:gd name="T3" fmla="*/ 204 h 276"/>
                <a:gd name="T4" fmla="*/ 2224 w 2517"/>
                <a:gd name="T5" fmla="*/ 0 h 276"/>
                <a:gd name="T6" fmla="*/ 0 w 2517"/>
                <a:gd name="T7" fmla="*/ 276 h 276"/>
                <a:gd name="T8" fmla="*/ 2146 w 2517"/>
                <a:gd name="T9" fmla="*/ 276 h 276"/>
                <a:gd name="T10" fmla="*/ 214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5" name="Freeform 13"/>
            <p:cNvSpPr>
              <a:spLocks/>
            </p:cNvSpPr>
            <p:nvPr/>
          </p:nvSpPr>
          <p:spPr bwMode="hidden">
            <a:xfrm>
              <a:off x="5030" y="3151"/>
              <a:ext cx="728" cy="240"/>
            </a:xfrm>
            <a:custGeom>
              <a:avLst/>
              <a:gdLst>
                <a:gd name="T0" fmla="*/ 717 w 729"/>
                <a:gd name="T1" fmla="*/ 240 h 240"/>
                <a:gd name="T2" fmla="*/ 0 w 729"/>
                <a:gd name="T3" fmla="*/ 0 h 240"/>
                <a:gd name="T4" fmla="*/ 0 w 729"/>
                <a:gd name="T5" fmla="*/ 6 h 240"/>
                <a:gd name="T6" fmla="*/ 717 w 729"/>
                <a:gd name="T7" fmla="*/ 240 h 240"/>
                <a:gd name="T8" fmla="*/ 71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7" name="Freeform 15"/>
            <p:cNvSpPr>
              <a:spLocks/>
            </p:cNvSpPr>
            <p:nvPr/>
          </p:nvSpPr>
          <p:spPr bwMode="hidden">
            <a:xfrm>
              <a:off x="5030" y="3049"/>
              <a:ext cx="728" cy="318"/>
            </a:xfrm>
            <a:custGeom>
              <a:avLst/>
              <a:gdLst>
                <a:gd name="T0" fmla="*/ 717 w 729"/>
                <a:gd name="T1" fmla="*/ 318 h 318"/>
                <a:gd name="T2" fmla="*/ 717 w 729"/>
                <a:gd name="T3" fmla="*/ 312 h 318"/>
                <a:gd name="T4" fmla="*/ 0 w 729"/>
                <a:gd name="T5" fmla="*/ 0 h 318"/>
                <a:gd name="T6" fmla="*/ 0 w 729"/>
                <a:gd name="T7" fmla="*/ 54 h 318"/>
                <a:gd name="T8" fmla="*/ 717 w 729"/>
                <a:gd name="T9" fmla="*/ 318 h 318"/>
                <a:gd name="T10" fmla="*/ 71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grpSp>
      </p:grpSp>
      <p:sp>
        <p:nvSpPr>
          <p:cNvPr id="3793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smtClean="0"/>
              <a:t>Click to edit Master title style</a:t>
            </a:r>
            <a:endParaRPr lang="en-US"/>
          </a:p>
        </p:txBody>
      </p:sp>
      <p:sp>
        <p:nvSpPr>
          <p:cNvPr id="379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958DA0A3-F461-4046-A76E-49047049D9D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51932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p:txBody>
          <a:bodyPr/>
          <a:lstStyle>
            <a:lvl1pPr>
              <a:defRPr/>
            </a:lvl1pPr>
          </a:lstStyle>
          <a:p>
            <a:pPr>
              <a:defRPr/>
            </a:pPr>
            <a:fld id="{C782011C-2876-4227-B702-A7A06BDE650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99977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p:txBody>
          <a:bodyPr/>
          <a:lstStyle>
            <a:lvl1pPr>
              <a:defRPr/>
            </a:lvl1pPr>
          </a:lstStyle>
          <a:p>
            <a:pPr>
              <a:defRPr/>
            </a:pPr>
            <a:fld id="{AC80BBE6-AD6C-49EE-A21A-F3A58F3B546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1890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p:txBody>
          <a:bodyPr/>
          <a:lstStyle>
            <a:lvl1pPr>
              <a:defRPr/>
            </a:lvl1pPr>
          </a:lstStyle>
          <a:p>
            <a:pPr>
              <a:defRPr/>
            </a:pPr>
            <a:fld id="{B0654DD3-0ABF-4356-B284-A330188AD64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93025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46"/>
          <p:cNvSpPr>
            <a:spLocks noGrp="1" noChangeArrowheads="1"/>
          </p:cNvSpPr>
          <p:nvPr>
            <p:ph type="sldNum" sz="quarter" idx="12"/>
          </p:nvPr>
        </p:nvSpPr>
        <p:spPr/>
        <p:txBody>
          <a:bodyPr/>
          <a:lstStyle>
            <a:lvl1pPr>
              <a:defRPr/>
            </a:lvl1pPr>
          </a:lstStyle>
          <a:p>
            <a:pPr>
              <a:defRPr/>
            </a:pPr>
            <a:fld id="{429FF630-0A2D-4E2B-98D9-5787224C1FE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70703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p:txBody>
          <a:bodyPr/>
          <a:lstStyle>
            <a:lvl1pPr>
              <a:defRPr/>
            </a:lvl1pPr>
          </a:lstStyle>
          <a:p>
            <a:pPr>
              <a:defRPr/>
            </a:pPr>
            <a:fld id="{E8C532E9-4264-4001-BA32-3DFC41242B3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77728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46"/>
          <p:cNvSpPr>
            <a:spLocks noGrp="1" noChangeArrowheads="1"/>
          </p:cNvSpPr>
          <p:nvPr>
            <p:ph type="sldNum" sz="quarter" idx="12"/>
          </p:nvPr>
        </p:nvSpPr>
        <p:spPr/>
        <p:txBody>
          <a:bodyPr/>
          <a:lstStyle>
            <a:lvl1pPr>
              <a:defRPr/>
            </a:lvl1pPr>
          </a:lstStyle>
          <a:p>
            <a:pPr>
              <a:defRPr/>
            </a:pPr>
            <a:fld id="{6D75DC4D-C2B8-4DE3-9F29-DC679F8890F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9464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p:txBody>
          <a:bodyPr/>
          <a:lstStyle>
            <a:lvl1pPr>
              <a:defRPr/>
            </a:lvl1pPr>
          </a:lstStyle>
          <a:p>
            <a:pPr>
              <a:defRPr/>
            </a:pPr>
            <a:fld id="{DA0F80BB-6721-4F9A-AFF1-4354E8A0FC0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4195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9F9C8-84A5-454E-8605-F827A6CFC57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347525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p:txBody>
          <a:bodyPr/>
          <a:lstStyle>
            <a:lvl1pPr>
              <a:defRPr/>
            </a:lvl1pPr>
          </a:lstStyle>
          <a:p>
            <a:pPr>
              <a:defRPr/>
            </a:pPr>
            <a:fld id="{4E696BD0-7267-4F52-AF72-1013E4AAA43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39391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p:txBody>
          <a:bodyPr/>
          <a:lstStyle>
            <a:lvl1pPr>
              <a:defRPr/>
            </a:lvl1pPr>
          </a:lstStyle>
          <a:p>
            <a:pPr>
              <a:defRPr/>
            </a:pPr>
            <a:fld id="{550BA44B-6875-426B-8BF1-B0BE1840782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59926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p:txBody>
          <a:bodyPr/>
          <a:lstStyle>
            <a:lvl1pPr>
              <a:defRPr/>
            </a:lvl1pPr>
          </a:lstStyle>
          <a:p>
            <a:pPr>
              <a:defRPr/>
            </a:pPr>
            <a:fld id="{33C28808-0DE9-4B7E-8667-92FE7F6AA94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33977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r>
              <a:rPr lang="en-US" noProof="0" smtClean="0"/>
              <a:t>Click icon to add table</a:t>
            </a:r>
          </a:p>
        </p:txBody>
      </p:sp>
      <p:sp>
        <p:nvSpPr>
          <p:cNvPr id="4" name="Rectangle 7"/>
          <p:cNvSpPr>
            <a:spLocks noGrp="1" noChangeArrowheads="1"/>
          </p:cNvSpPr>
          <p:nvPr>
            <p:ph type="dt" sz="half" idx="10"/>
          </p:nvPr>
        </p:nvSpPr>
        <p:spPr/>
        <p:txBody>
          <a:bodyPr/>
          <a:lstStyle>
            <a:lvl1pPr>
              <a:defRPr>
                <a:ea typeface="ＭＳ Ｐゴシック" pitchFamily="34" charset="-128"/>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3157E22D-E98C-4731-8721-31B0B5FFE7D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386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9F9C8-84A5-454E-8605-F827A6CFC57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388648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49F9C8-84A5-454E-8605-F827A6CFC572}"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422200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49F9C8-84A5-454E-8605-F827A6CFC572}"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290429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49F9C8-84A5-454E-8605-F827A6CFC572}"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113779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9F9C8-84A5-454E-8605-F827A6CFC572}" type="datetimeFigureOut">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173622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9F9C8-84A5-454E-8605-F827A6CFC572}"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57439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9F9C8-84A5-454E-8605-F827A6CFC572}"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8F4C3-33BE-394A-9510-B30F6850A009}" type="slidenum">
              <a:rPr lang="en-US" smtClean="0"/>
              <a:t>‹#›</a:t>
            </a:fld>
            <a:endParaRPr lang="en-US"/>
          </a:p>
        </p:txBody>
      </p:sp>
    </p:spTree>
    <p:extLst>
      <p:ext uri="{BB962C8B-B14F-4D97-AF65-F5344CB8AC3E}">
        <p14:creationId xmlns:p14="http://schemas.microsoft.com/office/powerpoint/2010/main" val="251027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F849F9C8-84A5-454E-8605-F827A6CFC572}" type="datetimeFigureOut">
              <a:rPr lang="en-US" smtClean="0"/>
              <a:t>5/12/2014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2338F4C3-33BE-394A-9510-B30F6850A009}" type="slidenum">
              <a:rPr lang="en-US" smtClean="0"/>
              <a:t>‹#›</a:t>
            </a:fld>
            <a:endParaRPr lang="en-US"/>
          </a:p>
        </p:txBody>
      </p:sp>
    </p:spTree>
    <p:extLst>
      <p:ext uri="{BB962C8B-B14F-4D97-AF65-F5344CB8AC3E}">
        <p14:creationId xmlns:p14="http://schemas.microsoft.com/office/powerpoint/2010/main" val="108252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2" rtl="0" eaLnBrk="1" latinLnBrk="0" hangingPunct="1">
        <a:spcBef>
          <a:spcPct val="0"/>
        </a:spcBef>
        <a:buNone/>
        <a:defRPr sz="4400" kern="1200">
          <a:solidFill>
            <a:schemeClr val="tx1"/>
          </a:solidFill>
          <a:latin typeface="+mj-lt"/>
          <a:ea typeface="+mj-ea"/>
          <a:cs typeface="+mj-cs"/>
        </a:defRPr>
      </a:lvl1pPr>
    </p:titleStyle>
    <p:bodyStyle>
      <a:lvl1pPr marL="342886" indent="-342886"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1"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8" indent="-228591"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500"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3686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6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6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35" name="Freeform 6"/>
            <p:cNvSpPr>
              <a:spLocks/>
            </p:cNvSpPr>
            <p:nvPr/>
          </p:nvSpPr>
          <p:spPr bwMode="hidden">
            <a:xfrm>
              <a:off x="4038" y="3577"/>
              <a:ext cx="1720" cy="65"/>
            </a:xfrm>
            <a:custGeom>
              <a:avLst/>
              <a:gdLst>
                <a:gd name="T0" fmla="*/ 1698 w 1722"/>
                <a:gd name="T1" fmla="*/ 54 h 66"/>
                <a:gd name="T2" fmla="*/ 1698 w 1722"/>
                <a:gd name="T3" fmla="*/ 48 h 66"/>
                <a:gd name="T4" fmla="*/ 0 w 1722"/>
                <a:gd name="T5" fmla="*/ 0 h 66"/>
                <a:gd name="T6" fmla="*/ 0 w 1722"/>
                <a:gd name="T7" fmla="*/ 36 h 66"/>
                <a:gd name="T8" fmla="*/ 1698 w 1722"/>
                <a:gd name="T9" fmla="*/ 54 h 66"/>
                <a:gd name="T10" fmla="*/ 1698 w 1722"/>
                <a:gd name="T11" fmla="*/ 5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7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37" name="Freeform 8"/>
            <p:cNvSpPr>
              <a:spLocks/>
            </p:cNvSpPr>
            <p:nvPr/>
          </p:nvSpPr>
          <p:spPr bwMode="hidden">
            <a:xfrm>
              <a:off x="4784" y="3702"/>
              <a:ext cx="974" cy="101"/>
            </a:xfrm>
            <a:custGeom>
              <a:avLst/>
              <a:gdLst>
                <a:gd name="T0" fmla="*/ 963 w 975"/>
                <a:gd name="T1" fmla="*/ 48 h 101"/>
                <a:gd name="T2" fmla="*/ 963 w 975"/>
                <a:gd name="T3" fmla="*/ 0 h 101"/>
                <a:gd name="T4" fmla="*/ 0 w 975"/>
                <a:gd name="T5" fmla="*/ 24 h 101"/>
                <a:gd name="T6" fmla="*/ 0 w 975"/>
                <a:gd name="T7" fmla="*/ 101 h 101"/>
                <a:gd name="T8" fmla="*/ 963 w 975"/>
                <a:gd name="T9" fmla="*/ 48 h 101"/>
                <a:gd name="T10" fmla="*/ 96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1038" name="Freeform 9"/>
            <p:cNvSpPr>
              <a:spLocks/>
            </p:cNvSpPr>
            <p:nvPr/>
          </p:nvSpPr>
          <p:spPr bwMode="hidden">
            <a:xfrm>
              <a:off x="3619" y="3815"/>
              <a:ext cx="2139" cy="198"/>
            </a:xfrm>
            <a:custGeom>
              <a:avLst/>
              <a:gdLst>
                <a:gd name="T0" fmla="*/ 2117 w 2141"/>
                <a:gd name="T1" fmla="*/ 0 h 198"/>
                <a:gd name="T2" fmla="*/ 0 w 2141"/>
                <a:gd name="T3" fmla="*/ 156 h 198"/>
                <a:gd name="T4" fmla="*/ 0 w 2141"/>
                <a:gd name="T5" fmla="*/ 198 h 198"/>
                <a:gd name="T6" fmla="*/ 2117 w 2141"/>
                <a:gd name="T7" fmla="*/ 0 h 198"/>
                <a:gd name="T8" fmla="*/ 211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7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40" name="Freeform 11"/>
            <p:cNvSpPr>
              <a:spLocks/>
            </p:cNvSpPr>
            <p:nvPr/>
          </p:nvSpPr>
          <p:spPr bwMode="hidden">
            <a:xfrm>
              <a:off x="2097" y="4043"/>
              <a:ext cx="2514" cy="276"/>
            </a:xfrm>
            <a:custGeom>
              <a:avLst/>
              <a:gdLst>
                <a:gd name="T0" fmla="*/ 2146 w 2517"/>
                <a:gd name="T1" fmla="*/ 276 h 276"/>
                <a:gd name="T2" fmla="*/ 2481 w 2517"/>
                <a:gd name="T3" fmla="*/ 204 h 276"/>
                <a:gd name="T4" fmla="*/ 2224 w 2517"/>
                <a:gd name="T5" fmla="*/ 0 h 276"/>
                <a:gd name="T6" fmla="*/ 0 w 2517"/>
                <a:gd name="T7" fmla="*/ 276 h 276"/>
                <a:gd name="T8" fmla="*/ 2146 w 2517"/>
                <a:gd name="T9" fmla="*/ 276 h 276"/>
                <a:gd name="T10" fmla="*/ 214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7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42" name="Freeform 13"/>
            <p:cNvSpPr>
              <a:spLocks/>
            </p:cNvSpPr>
            <p:nvPr/>
          </p:nvSpPr>
          <p:spPr bwMode="hidden">
            <a:xfrm>
              <a:off x="5030" y="3151"/>
              <a:ext cx="728" cy="240"/>
            </a:xfrm>
            <a:custGeom>
              <a:avLst/>
              <a:gdLst>
                <a:gd name="T0" fmla="*/ 717 w 729"/>
                <a:gd name="T1" fmla="*/ 240 h 240"/>
                <a:gd name="T2" fmla="*/ 0 w 729"/>
                <a:gd name="T3" fmla="*/ 0 h 240"/>
                <a:gd name="T4" fmla="*/ 0 w 729"/>
                <a:gd name="T5" fmla="*/ 6 h 240"/>
                <a:gd name="T6" fmla="*/ 717 w 729"/>
                <a:gd name="T7" fmla="*/ 240 h 240"/>
                <a:gd name="T8" fmla="*/ 71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7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44" name="Freeform 15"/>
            <p:cNvSpPr>
              <a:spLocks/>
            </p:cNvSpPr>
            <p:nvPr/>
          </p:nvSpPr>
          <p:spPr bwMode="hidden">
            <a:xfrm>
              <a:off x="5030" y="3049"/>
              <a:ext cx="728" cy="318"/>
            </a:xfrm>
            <a:custGeom>
              <a:avLst/>
              <a:gdLst>
                <a:gd name="T0" fmla="*/ 717 w 729"/>
                <a:gd name="T1" fmla="*/ 318 h 318"/>
                <a:gd name="T2" fmla="*/ 717 w 729"/>
                <a:gd name="T3" fmla="*/ 312 h 318"/>
                <a:gd name="T4" fmla="*/ 0 w 729"/>
                <a:gd name="T5" fmla="*/ 0 h 318"/>
                <a:gd name="T6" fmla="*/ 0 w 729"/>
                <a:gd name="T7" fmla="*/ 54 h 318"/>
                <a:gd name="T8" fmla="*/ 717 w 729"/>
                <a:gd name="T9" fmla="*/ 318 h 318"/>
                <a:gd name="T10" fmla="*/ 71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8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8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8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8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8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8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8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9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9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9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3689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9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9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9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89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90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90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90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grpSp>
          <p:nvGrpSpPr>
            <p:cNvPr id="1068" name="Group 39"/>
            <p:cNvGrpSpPr>
              <a:grpSpLocks/>
            </p:cNvGrpSpPr>
            <p:nvPr userDrawn="1"/>
          </p:nvGrpSpPr>
          <p:grpSpPr bwMode="auto">
            <a:xfrm>
              <a:off x="0" y="1632"/>
              <a:ext cx="5758" cy="1858"/>
              <a:chOff x="0" y="1632"/>
              <a:chExt cx="5758" cy="1858"/>
            </a:xfrm>
          </p:grpSpPr>
          <p:sp>
            <p:nvSpPr>
              <p:cNvPr id="3690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sp>
            <p:nvSpPr>
              <p:cNvPr id="3690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7200">
                  <a:solidFill>
                    <a:srgbClr val="FFFFFF"/>
                  </a:solidFill>
                  <a:ea typeface="ＭＳ Ｐゴシック" pitchFamily="34" charset="-128"/>
                </a:endParaRPr>
              </a:p>
            </p:txBody>
          </p:sp>
        </p:grpSp>
      </p:grpSp>
      <p:sp>
        <p:nvSpPr>
          <p:cNvPr id="3690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90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90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3690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3691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itchFamily="34" charset="0"/>
              </a:defRPr>
            </a:lvl1pPr>
          </a:lstStyle>
          <a:p>
            <a:pPr defTabSz="914400" fontAlgn="base">
              <a:spcBef>
                <a:spcPct val="0"/>
              </a:spcBef>
              <a:spcAft>
                <a:spcPct val="0"/>
              </a:spcAft>
              <a:defRPr/>
            </a:pPr>
            <a:fld id="{B7EC0BC3-DFEE-4AD4-8D6C-EBA88E80BAA4}" type="slidenum">
              <a:rPr lang="en-US" altLang="en-US">
                <a:solidFill>
                  <a:srgbClr val="FFFFFF"/>
                </a:solidFill>
                <a:ea typeface="ＭＳ Ｐゴシック" pitchFamily="34" charset="-128"/>
              </a:rPr>
              <a:pPr defTabSz="914400" fontAlgn="base">
                <a:spcBef>
                  <a:spcPct val="0"/>
                </a:spcBef>
                <a:spcAft>
                  <a:spcPct val="0"/>
                </a:spcAft>
                <a:defRPr/>
              </a:pPr>
              <a:t>‹#›</a:t>
            </a:fld>
            <a:endParaRPr lang="en-US" altLang="en-US">
              <a:solidFill>
                <a:srgbClr val="FFFFFF"/>
              </a:solidFill>
              <a:ea typeface="ＭＳ Ｐゴシック" pitchFamily="34" charset="-128"/>
            </a:endParaRPr>
          </a:p>
        </p:txBody>
      </p:sp>
    </p:spTree>
    <p:extLst>
      <p:ext uri="{BB962C8B-B14F-4D97-AF65-F5344CB8AC3E}">
        <p14:creationId xmlns:p14="http://schemas.microsoft.com/office/powerpoint/2010/main" val="24720526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34" charset="-128"/>
          <a:cs typeface="ＭＳ Ｐゴシック"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www.surveymonkey.com/s/ouwb14"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87193"/>
            <a:ext cx="7772400" cy="1470025"/>
          </a:xfrm>
        </p:spPr>
        <p:txBody>
          <a:bodyPr>
            <a:noAutofit/>
          </a:bodyPr>
          <a:lstStyle/>
          <a:p>
            <a:r>
              <a:rPr lang="en-US" sz="5000" b="1" dirty="0" smtClean="0"/>
              <a:t>Cognitive Apprenticeship</a:t>
            </a:r>
            <a:endParaRPr lang="en-US" sz="5000" b="1" dirty="0"/>
          </a:p>
        </p:txBody>
      </p:sp>
      <p:sp>
        <p:nvSpPr>
          <p:cNvPr id="5" name="Subtitle 4"/>
          <p:cNvSpPr>
            <a:spLocks noGrp="1"/>
          </p:cNvSpPr>
          <p:nvPr>
            <p:ph type="subTitle" idx="1"/>
          </p:nvPr>
        </p:nvSpPr>
        <p:spPr>
          <a:xfrm>
            <a:off x="1362456" y="3227832"/>
            <a:ext cx="6574536" cy="2103120"/>
          </a:xfrm>
        </p:spPr>
        <p:txBody>
          <a:bodyPr>
            <a:normAutofit fontScale="85000" lnSpcReduction="20000"/>
          </a:bodyPr>
          <a:lstStyle/>
          <a:p>
            <a:r>
              <a:rPr lang="en-US" dirty="0" smtClean="0">
                <a:solidFill>
                  <a:schemeClr val="tx1">
                    <a:lumMod val="85000"/>
                    <a:lumOff val="15000"/>
                  </a:schemeClr>
                </a:solidFill>
              </a:rPr>
              <a:t>Presented May 19, 2014</a:t>
            </a:r>
          </a:p>
          <a:p>
            <a:endParaRPr lang="en-US" dirty="0" smtClean="0">
              <a:solidFill>
                <a:schemeClr val="tx1">
                  <a:lumMod val="85000"/>
                  <a:lumOff val="15000"/>
                </a:schemeClr>
              </a:solidFill>
            </a:endParaRPr>
          </a:p>
          <a:p>
            <a:r>
              <a:rPr lang="en-US" dirty="0" smtClean="0">
                <a:solidFill>
                  <a:schemeClr val="tx1">
                    <a:lumMod val="85000"/>
                    <a:lumOff val="15000"/>
                  </a:schemeClr>
                </a:solidFill>
              </a:rPr>
              <a:t>Gloria Kuhn, DO, PhD</a:t>
            </a:r>
          </a:p>
          <a:p>
            <a:r>
              <a:rPr lang="en-US" dirty="0" smtClean="0">
                <a:solidFill>
                  <a:schemeClr val="tx1">
                    <a:lumMod val="85000"/>
                    <a:lumOff val="15000"/>
                  </a:schemeClr>
                </a:solidFill>
              </a:rPr>
              <a:t>Vice Chair, Academic Affairs</a:t>
            </a:r>
          </a:p>
          <a:p>
            <a:r>
              <a:rPr lang="en-US" dirty="0" smtClean="0">
                <a:solidFill>
                  <a:schemeClr val="tx1">
                    <a:lumMod val="85000"/>
                    <a:lumOff val="15000"/>
                  </a:schemeClr>
                </a:solidFill>
              </a:rPr>
              <a:t>Wayne State University School of Medicine</a:t>
            </a:r>
            <a:endParaRPr lang="en-US" dirty="0">
              <a:solidFill>
                <a:schemeClr val="tx1">
                  <a:lumMod val="85000"/>
                  <a:lumOff val="15000"/>
                </a:scheme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787193"/>
          </a:xfrm>
          <a:prstGeom prst="rect">
            <a:avLst/>
          </a:prstGeom>
        </p:spPr>
      </p:pic>
    </p:spTree>
    <p:extLst>
      <p:ext uri="{BB962C8B-B14F-4D97-AF65-F5344CB8AC3E}">
        <p14:creationId xmlns:p14="http://schemas.microsoft.com/office/powerpoint/2010/main" val="270195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altLang="en-US" smtClean="0">
                <a:solidFill>
                  <a:srgbClr val="FFC000"/>
                </a:solidFill>
                <a:effectLst/>
              </a:rPr>
              <a:t>The Goals of the Residency</a:t>
            </a:r>
            <a:r>
              <a:rPr lang="en-US" altLang="en-US" smtClean="0">
                <a:solidFill>
                  <a:srgbClr val="FFC000"/>
                </a:solidFill>
              </a:rPr>
              <a:t>?</a:t>
            </a:r>
          </a:p>
        </p:txBody>
      </p:sp>
      <p:sp>
        <p:nvSpPr>
          <p:cNvPr id="4" name="Content Placeholder 3"/>
          <p:cNvSpPr>
            <a:spLocks noGrp="1"/>
          </p:cNvSpPr>
          <p:nvPr>
            <p:ph idx="1"/>
          </p:nvPr>
        </p:nvSpPr>
        <p:spPr/>
        <p:txBody>
          <a:bodyPr/>
          <a:lstStyle/>
          <a:p>
            <a:pPr eaLnBrk="1" hangingPunct="1">
              <a:lnSpc>
                <a:spcPct val="150000"/>
              </a:lnSpc>
            </a:pPr>
            <a:r>
              <a:rPr lang="en-US" altLang="en-US" smtClean="0">
                <a:solidFill>
                  <a:srgbClr val="D6E0FF"/>
                </a:solidFill>
                <a:effectLst/>
              </a:rPr>
              <a:t>Become doctors</a:t>
            </a:r>
          </a:p>
          <a:p>
            <a:pPr eaLnBrk="1" hangingPunct="1">
              <a:lnSpc>
                <a:spcPct val="150000"/>
              </a:lnSpc>
            </a:pPr>
            <a:r>
              <a:rPr lang="en-US" altLang="en-US" smtClean="0">
                <a:solidFill>
                  <a:srgbClr val="D6E0FF"/>
                </a:solidFill>
                <a:effectLst/>
              </a:rPr>
              <a:t>Study a lot</a:t>
            </a:r>
          </a:p>
          <a:p>
            <a:pPr eaLnBrk="1" hangingPunct="1">
              <a:lnSpc>
                <a:spcPct val="150000"/>
              </a:lnSpc>
            </a:pPr>
            <a:r>
              <a:rPr lang="en-US" altLang="en-US" smtClean="0">
                <a:solidFill>
                  <a:srgbClr val="D6E0FF"/>
                </a:solidFill>
                <a:effectLst/>
              </a:rPr>
              <a:t>Serve patients</a:t>
            </a:r>
          </a:p>
          <a:p>
            <a:pPr eaLnBrk="1" hangingPunct="1">
              <a:lnSpc>
                <a:spcPct val="150000"/>
              </a:lnSpc>
            </a:pPr>
            <a:r>
              <a:rPr lang="en-US" altLang="en-US" smtClean="0">
                <a:solidFill>
                  <a:srgbClr val="D6E0FF"/>
                </a:solidFill>
                <a:effectLst/>
              </a:rPr>
              <a:t>Be professional</a:t>
            </a:r>
          </a:p>
          <a:p>
            <a:pPr eaLnBrk="1" hangingPunct="1">
              <a:lnSpc>
                <a:spcPct val="150000"/>
              </a:lnSpc>
            </a:pPr>
            <a:r>
              <a:rPr lang="en-US" altLang="en-US" smtClean="0">
                <a:solidFill>
                  <a:srgbClr val="D6E0FF"/>
                </a:solidFill>
                <a:effectLst/>
              </a:rPr>
              <a:t>ACGME Competencies</a:t>
            </a:r>
          </a:p>
          <a:p>
            <a:pPr eaLnBrk="1" hangingPunct="1">
              <a:lnSpc>
                <a:spcPct val="150000"/>
              </a:lnSpc>
            </a:pPr>
            <a:r>
              <a:rPr lang="en-US" altLang="en-US" smtClean="0">
                <a:solidFill>
                  <a:srgbClr val="D6E0FF"/>
                </a:solidFill>
                <a:effectLst/>
              </a:rPr>
              <a:t>Milestones</a:t>
            </a:r>
          </a:p>
        </p:txBody>
      </p:sp>
      <p:sp>
        <p:nvSpPr>
          <p:cNvPr id="2" name="Slide Number Placeholder 1"/>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3AA00C1B-9F82-4ACD-A8E8-64329ACEF0AC}" type="slidenum">
              <a:rPr lang="en-US" altLang="en-US" sz="1200" smtClean="0">
                <a:solidFill>
                  <a:srgbClr val="FFFFFF"/>
                </a:solidFill>
              </a:rPr>
              <a:pPr>
                <a:defRPr/>
              </a:pPr>
              <a:t>10</a:t>
            </a:fld>
            <a:endParaRPr lang="en-US" altLang="en-US" sz="1200" smtClean="0">
              <a:solidFill>
                <a:srgbClr val="FFFFFF"/>
              </a:solidFill>
            </a:endParaRPr>
          </a:p>
        </p:txBody>
      </p:sp>
    </p:spTree>
    <p:extLst>
      <p:ext uri="{BB962C8B-B14F-4D97-AF65-F5344CB8AC3E}">
        <p14:creationId xmlns:p14="http://schemas.microsoft.com/office/powerpoint/2010/main" val="2700038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3B387DCD-D36C-45E4-996C-02D30DF19EB6}" type="slidenum">
              <a:rPr lang="en-US" altLang="en-US" sz="1200" smtClean="0">
                <a:solidFill>
                  <a:srgbClr val="FFFFFF"/>
                </a:solidFill>
              </a:rPr>
              <a:pPr>
                <a:defRPr/>
              </a:pPr>
              <a:t>11</a:t>
            </a:fld>
            <a:endParaRPr lang="en-US" altLang="en-US" sz="1200" smtClean="0">
              <a:solidFill>
                <a:srgbClr val="FFFFFF"/>
              </a:solidFill>
            </a:endParaRPr>
          </a:p>
        </p:txBody>
      </p:sp>
      <p:pic>
        <p:nvPicPr>
          <p:cNvPr id="19459"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9525"/>
            <a:ext cx="3670300" cy="2752725"/>
          </a:xfrm>
        </p:spPr>
      </p:pic>
      <p:pic>
        <p:nvPicPr>
          <p:cNvPr id="1946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81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257550"/>
            <a:ext cx="5110163"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0025" y="171450"/>
            <a:ext cx="4457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967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DDEE876B-F71C-4738-B4DD-2C28B90F862D}" type="slidenum">
              <a:rPr lang="en-US" altLang="en-US" sz="1200" smtClean="0">
                <a:solidFill>
                  <a:srgbClr val="FFFFFF"/>
                </a:solidFill>
              </a:rPr>
              <a:pPr>
                <a:defRPr/>
              </a:pPr>
              <a:t>12</a:t>
            </a:fld>
            <a:endParaRPr lang="en-US" altLang="en-US" sz="1200" smtClean="0">
              <a:solidFill>
                <a:srgbClr val="FFFFFF"/>
              </a:solidFill>
            </a:endParaRP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3757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4386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09538"/>
            <a:ext cx="39814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840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solidFill>
                  <a:srgbClr val="FFC74A"/>
                </a:solidFill>
                <a:effectLst/>
              </a:rPr>
              <a:t>The Goal of a Residency??</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D9D119F4-B332-4B10-AEF1-AA7CC0E0E00E}" type="slidenum">
              <a:rPr lang="en-US" altLang="en-US" sz="1200" smtClean="0">
                <a:solidFill>
                  <a:srgbClr val="FFFFFF"/>
                </a:solidFill>
              </a:rPr>
              <a:pPr>
                <a:defRPr/>
              </a:pPr>
              <a:t>13</a:t>
            </a:fld>
            <a:endParaRPr lang="en-US" altLang="en-US" sz="1200" smtClean="0">
              <a:solidFill>
                <a:srgbClr val="FFFFFF"/>
              </a:solidFill>
            </a:endParaRPr>
          </a:p>
        </p:txBody>
      </p:sp>
      <p:pic>
        <p:nvPicPr>
          <p:cNvPr id="922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71913"/>
            <a:ext cx="37052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096963"/>
            <a:ext cx="1849438"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46488"/>
            <a:ext cx="34290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85725" y="1219200"/>
            <a:ext cx="4286250" cy="2228850"/>
          </a:xfrm>
        </p:spPr>
      </p:pic>
    </p:spTree>
    <p:extLst>
      <p:ext uri="{BB962C8B-B14F-4D97-AF65-F5344CB8AC3E}">
        <p14:creationId xmlns:p14="http://schemas.microsoft.com/office/powerpoint/2010/main" val="2790172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solidFill>
                  <a:srgbClr val="FFC000"/>
                </a:solidFill>
                <a:effectLst/>
              </a:rPr>
              <a:t>Overview and Objectives</a:t>
            </a:r>
          </a:p>
        </p:txBody>
      </p:sp>
      <p:sp>
        <p:nvSpPr>
          <p:cNvPr id="144387" name="Rectangle 3"/>
          <p:cNvSpPr>
            <a:spLocks noGrp="1" noChangeArrowheads="1"/>
          </p:cNvSpPr>
          <p:nvPr>
            <p:ph idx="1"/>
          </p:nvPr>
        </p:nvSpPr>
        <p:spPr>
          <a:xfrm>
            <a:off x="457200" y="1600200"/>
            <a:ext cx="8229600" cy="5029200"/>
          </a:xfrm>
        </p:spPr>
        <p:txBody>
          <a:bodyPr/>
          <a:lstStyle/>
          <a:p>
            <a:pPr eaLnBrk="1" hangingPunct="1">
              <a:lnSpc>
                <a:spcPct val="150000"/>
              </a:lnSpc>
              <a:defRPr/>
            </a:pPr>
            <a:r>
              <a:rPr lang="en-US" dirty="0" smtClean="0">
                <a:solidFill>
                  <a:srgbClr val="D6E0FF"/>
                </a:solidFill>
                <a:effectLst/>
                <a:cs typeface="+mn-cs"/>
              </a:rPr>
              <a:t>Define</a:t>
            </a:r>
          </a:p>
          <a:p>
            <a:pPr eaLnBrk="1" hangingPunct="1">
              <a:lnSpc>
                <a:spcPct val="150000"/>
              </a:lnSpc>
              <a:defRPr/>
            </a:pPr>
            <a:r>
              <a:rPr lang="en-US" dirty="0" smtClean="0">
                <a:solidFill>
                  <a:srgbClr val="D6E0FF"/>
                </a:solidFill>
                <a:effectLst/>
                <a:cs typeface="+mn-cs"/>
              </a:rPr>
              <a:t>Components</a:t>
            </a:r>
          </a:p>
          <a:p>
            <a:pPr eaLnBrk="1" hangingPunct="1">
              <a:lnSpc>
                <a:spcPct val="150000"/>
              </a:lnSpc>
              <a:defRPr/>
            </a:pPr>
            <a:r>
              <a:rPr lang="en-US" dirty="0">
                <a:solidFill>
                  <a:srgbClr val="D6E0FF"/>
                </a:solidFill>
                <a:effectLst/>
                <a:cs typeface="+mn-cs"/>
              </a:rPr>
              <a:t>T</a:t>
            </a:r>
            <a:r>
              <a:rPr lang="en-US" dirty="0" smtClean="0">
                <a:solidFill>
                  <a:srgbClr val="D6E0FF"/>
                </a:solidFill>
                <a:effectLst/>
                <a:cs typeface="+mn-cs"/>
              </a:rPr>
              <a:t>raditional apprenticeship</a:t>
            </a:r>
          </a:p>
          <a:p>
            <a:pPr eaLnBrk="1" hangingPunct="1">
              <a:lnSpc>
                <a:spcPct val="150000"/>
              </a:lnSpc>
              <a:defRPr/>
            </a:pPr>
            <a:r>
              <a:rPr lang="en-US" dirty="0" smtClean="0">
                <a:solidFill>
                  <a:srgbClr val="D6E0FF"/>
                </a:solidFill>
                <a:effectLst/>
                <a:cs typeface="+mn-cs"/>
              </a:rPr>
              <a:t>Deliberate pr</a:t>
            </a:r>
            <a:r>
              <a:rPr lang="en-US" dirty="0" smtClean="0">
                <a:solidFill>
                  <a:schemeClr val="accent1">
                    <a:lumMod val="20000"/>
                    <a:lumOff val="80000"/>
                  </a:schemeClr>
                </a:solidFill>
                <a:effectLst/>
                <a:cs typeface="+mn-cs"/>
              </a:rPr>
              <a:t>actice</a:t>
            </a:r>
          </a:p>
          <a:p>
            <a:pPr eaLnBrk="1" hangingPunct="1">
              <a:lnSpc>
                <a:spcPct val="150000"/>
              </a:lnSpc>
              <a:defRPr/>
            </a:pPr>
            <a:r>
              <a:rPr lang="en-US" dirty="0" smtClean="0">
                <a:solidFill>
                  <a:schemeClr val="accent1">
                    <a:lumMod val="20000"/>
                    <a:lumOff val="80000"/>
                  </a:schemeClr>
                </a:solidFill>
                <a:effectLst/>
                <a:cs typeface="+mn-cs"/>
              </a:rPr>
              <a:t>SBAR</a:t>
            </a:r>
          </a:p>
          <a:p>
            <a:pPr eaLnBrk="1" hangingPunct="1">
              <a:lnSpc>
                <a:spcPct val="150000"/>
              </a:lnSpc>
              <a:defRPr/>
            </a:pPr>
            <a:r>
              <a:rPr lang="en-US" dirty="0" smtClean="0">
                <a:solidFill>
                  <a:schemeClr val="accent1">
                    <a:lumMod val="20000"/>
                    <a:lumOff val="80000"/>
                  </a:schemeClr>
                </a:solidFill>
                <a:effectLst/>
                <a:cs typeface="+mn-cs"/>
              </a:rPr>
              <a:t>Advantages</a:t>
            </a:r>
          </a:p>
          <a:p>
            <a:pPr eaLnBrk="1" hangingPunct="1">
              <a:defRPr/>
            </a:pPr>
            <a:endParaRPr lang="en-US" dirty="0" smtClean="0">
              <a:cs typeface="+mn-cs"/>
            </a:endParaRPr>
          </a:p>
          <a:p>
            <a:pPr eaLnBrk="1" hangingPunct="1">
              <a:defRPr/>
            </a:pPr>
            <a:endParaRPr lang="en-US" sz="4400" dirty="0" smtClean="0">
              <a:cs typeface="+mn-cs"/>
            </a:endParaRPr>
          </a:p>
        </p:txBody>
      </p:sp>
      <p:sp>
        <p:nvSpPr>
          <p:cNvPr id="5" name="Slide Number Placeholder 4"/>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3C18A57C-064D-457E-A048-625CE411FA21}" type="slidenum">
              <a:rPr lang="en-US" altLang="en-US" sz="1200" smtClean="0">
                <a:solidFill>
                  <a:srgbClr val="FFFFFF"/>
                </a:solidFill>
              </a:rPr>
              <a:pPr>
                <a:defRPr/>
              </a:pPr>
              <a:t>14</a:t>
            </a:fld>
            <a:endParaRPr lang="en-US" altLang="en-US" sz="1200" smtClean="0">
              <a:solidFill>
                <a:srgbClr val="FFFFFF"/>
              </a:solidFill>
            </a:endParaRPr>
          </a:p>
        </p:txBody>
      </p:sp>
      <p:sp>
        <p:nvSpPr>
          <p:cNvPr id="22533" name="WordArt 4"/>
          <p:cNvSpPr>
            <a:spLocks noChangeArrowheads="1" noChangeShapeType="1" noTextEdit="1"/>
          </p:cNvSpPr>
          <p:nvPr/>
        </p:nvSpPr>
        <p:spPr bwMode="auto">
          <a:xfrm>
            <a:off x="3505200" y="3962400"/>
            <a:ext cx="4495800" cy="182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eaLnBrk="0" fontAlgn="base" hangingPunct="0">
              <a:spcBef>
                <a:spcPct val="0"/>
              </a:spcBef>
              <a:spcAft>
                <a:spcPct val="0"/>
              </a:spcAft>
            </a:pPr>
            <a:endParaRPr lang="en-US" sz="3600" kern="1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a typeface="ＭＳ Ｐゴシック" pitchFamily="34" charset="-128"/>
            </a:endParaRPr>
          </a:p>
        </p:txBody>
      </p:sp>
    </p:spTree>
    <p:extLst>
      <p:ext uri="{BB962C8B-B14F-4D97-AF65-F5344CB8AC3E}">
        <p14:creationId xmlns:p14="http://schemas.microsoft.com/office/powerpoint/2010/main" val="2746475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636588"/>
          </a:xfrm>
        </p:spPr>
        <p:txBody>
          <a:bodyPr/>
          <a:lstStyle/>
          <a:p>
            <a:pPr eaLnBrk="1" hangingPunct="1"/>
            <a:r>
              <a:rPr lang="en-US" altLang="en-US" smtClean="0">
                <a:solidFill>
                  <a:srgbClr val="FFC000"/>
                </a:solidFill>
                <a:effectLst/>
              </a:rPr>
              <a:t>Outcomes</a:t>
            </a:r>
          </a:p>
        </p:txBody>
      </p:sp>
      <p:sp>
        <p:nvSpPr>
          <p:cNvPr id="3" name="Content Placeholder 2"/>
          <p:cNvSpPr>
            <a:spLocks noGrp="1"/>
          </p:cNvSpPr>
          <p:nvPr>
            <p:ph idx="1"/>
          </p:nvPr>
        </p:nvSpPr>
        <p:spPr>
          <a:xfrm>
            <a:off x="457200" y="838200"/>
            <a:ext cx="8229600" cy="5867400"/>
          </a:xfrm>
        </p:spPr>
        <p:txBody>
          <a:bodyPr/>
          <a:lstStyle/>
          <a:p>
            <a:pPr marL="0" indent="0" eaLnBrk="1" hangingPunct="1">
              <a:lnSpc>
                <a:spcPct val="150000"/>
              </a:lnSpc>
              <a:buFont typeface="Wingdings" pitchFamily="2" charset="2"/>
              <a:buNone/>
              <a:defRPr/>
            </a:pPr>
            <a:r>
              <a:rPr lang="en-US" altLang="en-US" smtClean="0">
                <a:effectLst/>
              </a:rPr>
              <a:t>1.       </a:t>
            </a:r>
            <a:r>
              <a:rPr lang="en-US" altLang="en-US" sz="3600" smtClean="0">
                <a:solidFill>
                  <a:srgbClr val="D6E0FF"/>
                </a:solidFill>
                <a:effectLst/>
              </a:rPr>
              <a:t>List the components of the cognitive apprenticeship and its value in teaching </a:t>
            </a:r>
            <a:r>
              <a:rPr lang="en-US" altLang="en-US" sz="3600" smtClean="0">
                <a:effectLst/>
              </a:rPr>
              <a:t> </a:t>
            </a:r>
          </a:p>
          <a:p>
            <a:pPr marL="0" indent="0" eaLnBrk="1" hangingPunct="1">
              <a:lnSpc>
                <a:spcPct val="150000"/>
              </a:lnSpc>
              <a:buFont typeface="Wingdings" pitchFamily="2" charset="2"/>
              <a:buNone/>
              <a:defRPr/>
            </a:pPr>
            <a:r>
              <a:rPr lang="en-US" altLang="en-US" sz="3600" smtClean="0">
                <a:solidFill>
                  <a:srgbClr val="FFC74A"/>
                </a:solidFill>
                <a:effectLst/>
              </a:rPr>
              <a:t>2. </a:t>
            </a:r>
            <a:r>
              <a:rPr lang="en-US" altLang="en-US" sz="3600" smtClean="0">
                <a:solidFill>
                  <a:srgbClr val="FFC000"/>
                </a:solidFill>
                <a:effectLst/>
              </a:rPr>
              <a:t>List the steps in deliberate practice and how it fosters competence and eventual expertise</a:t>
            </a:r>
          </a:p>
          <a:p>
            <a:pPr marL="0" indent="0" eaLnBrk="1" hangingPunct="1">
              <a:lnSpc>
                <a:spcPct val="150000"/>
              </a:lnSpc>
              <a:buFont typeface="Wingdings" pitchFamily="2" charset="2"/>
              <a:buNone/>
              <a:defRPr/>
            </a:pPr>
            <a:r>
              <a:rPr lang="en-US" altLang="en-US" sz="3600" smtClean="0">
                <a:solidFill>
                  <a:srgbClr val="D6E0FF"/>
                </a:solidFill>
              </a:rPr>
              <a:t>   </a:t>
            </a:r>
            <a:endParaRPr lang="en-US" altLang="en-US" sz="3600" smtClean="0"/>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8E82E6FF-3149-4DC1-882E-DB5598E8F61E}" type="slidenum">
              <a:rPr lang="en-US" altLang="en-US" sz="1200" smtClean="0">
                <a:solidFill>
                  <a:srgbClr val="FFFFFF"/>
                </a:solidFill>
              </a:rPr>
              <a:pPr>
                <a:defRPr/>
              </a:pPr>
              <a:t>15</a:t>
            </a:fld>
            <a:endParaRPr lang="en-US" altLang="en-US" sz="1200" smtClean="0">
              <a:solidFill>
                <a:srgbClr val="FFFFFF"/>
              </a:solidFill>
            </a:endParaRPr>
          </a:p>
        </p:txBody>
      </p:sp>
    </p:spTree>
    <p:extLst>
      <p:ext uri="{BB962C8B-B14F-4D97-AF65-F5344CB8AC3E}">
        <p14:creationId xmlns:p14="http://schemas.microsoft.com/office/powerpoint/2010/main" val="2170942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solidFill>
                  <a:srgbClr val="FFC74A"/>
                </a:solidFill>
                <a:effectLst/>
              </a:rPr>
              <a:t>Outcomes cont.</a:t>
            </a:r>
          </a:p>
        </p:txBody>
      </p:sp>
      <p:sp>
        <p:nvSpPr>
          <p:cNvPr id="24579" name="Content Placeholder 2"/>
          <p:cNvSpPr>
            <a:spLocks noGrp="1"/>
          </p:cNvSpPr>
          <p:nvPr>
            <p:ph idx="1"/>
          </p:nvPr>
        </p:nvSpPr>
        <p:spPr/>
        <p:txBody>
          <a:bodyPr/>
          <a:lstStyle/>
          <a:p>
            <a:pPr marL="0" indent="0" eaLnBrk="1" hangingPunct="1">
              <a:lnSpc>
                <a:spcPct val="150000"/>
              </a:lnSpc>
              <a:buFont typeface="Wingdings" pitchFamily="2" charset="2"/>
              <a:buNone/>
            </a:pPr>
            <a:r>
              <a:rPr lang="en-US" altLang="en-US" smtClean="0">
                <a:solidFill>
                  <a:srgbClr val="D6E0FF"/>
                </a:solidFill>
                <a:effectLst/>
              </a:rPr>
              <a:t>3.	Compare and contrast the cognitive apprenticeship, deliberate practice, and traditional apprenticeship</a:t>
            </a:r>
          </a:p>
          <a:p>
            <a:pPr marL="0" indent="0" eaLnBrk="1" hangingPunct="1">
              <a:lnSpc>
                <a:spcPct val="150000"/>
              </a:lnSpc>
              <a:buFont typeface="Wingdings" pitchFamily="2" charset="2"/>
              <a:buNone/>
            </a:pPr>
            <a:r>
              <a:rPr lang="en-US" altLang="en-US" smtClean="0">
                <a:solidFill>
                  <a:srgbClr val="FFC74A"/>
                </a:solidFill>
                <a:effectLst/>
              </a:rPr>
              <a:t>4. </a:t>
            </a:r>
            <a:r>
              <a:rPr lang="en-US" altLang="en-US" smtClean="0">
                <a:effectLst/>
              </a:rPr>
              <a:t>      </a:t>
            </a:r>
            <a:r>
              <a:rPr lang="en-US" altLang="en-US" smtClean="0">
                <a:solidFill>
                  <a:srgbClr val="FFC000"/>
                </a:solidFill>
                <a:effectLst/>
              </a:rPr>
              <a:t>State strategies for integrating all of these methods into teaching</a:t>
            </a:r>
          </a:p>
          <a:p>
            <a:pPr marL="0" indent="0" eaLnBrk="1" hangingPunct="1">
              <a:buFont typeface="Wingdings" pitchFamily="2" charset="2"/>
              <a:buNone/>
            </a:pPr>
            <a:endParaRPr lang="en-US" altLang="en-US" smtClean="0">
              <a:effectLst/>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0F21CB25-BA11-4D7F-A89A-2F85EA62BC5F}" type="slidenum">
              <a:rPr lang="en-US" altLang="en-US" sz="1200" smtClean="0">
                <a:solidFill>
                  <a:srgbClr val="FFFFFF"/>
                </a:solidFill>
              </a:rPr>
              <a:pPr>
                <a:defRPr/>
              </a:pPr>
              <a:t>16</a:t>
            </a:fld>
            <a:endParaRPr lang="en-US" altLang="en-US" sz="1200" smtClean="0">
              <a:solidFill>
                <a:srgbClr val="FFFFFF"/>
              </a:solidFill>
            </a:endParaRPr>
          </a:p>
        </p:txBody>
      </p:sp>
    </p:spTree>
    <p:extLst>
      <p:ext uri="{BB962C8B-B14F-4D97-AF65-F5344CB8AC3E}">
        <p14:creationId xmlns:p14="http://schemas.microsoft.com/office/powerpoint/2010/main" val="2838762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solidFill>
                  <a:srgbClr val="FFC000"/>
                </a:solidFill>
                <a:effectLst/>
              </a:rPr>
              <a:t>My Goal</a:t>
            </a:r>
          </a:p>
        </p:txBody>
      </p:sp>
      <p:sp>
        <p:nvSpPr>
          <p:cNvPr id="25603" name="Content Placeholder 2"/>
          <p:cNvSpPr>
            <a:spLocks noGrp="1"/>
          </p:cNvSpPr>
          <p:nvPr>
            <p:ph idx="1"/>
          </p:nvPr>
        </p:nvSpPr>
        <p:spPr/>
        <p:txBody>
          <a:bodyPr/>
          <a:lstStyle/>
          <a:p>
            <a:pPr marL="0" indent="0" algn="ctr" eaLnBrk="1" hangingPunct="1">
              <a:buFont typeface="Wingdings" pitchFamily="2" charset="2"/>
              <a:buNone/>
            </a:pPr>
            <a:r>
              <a:rPr lang="en-US" altLang="en-US" sz="4400" smtClean="0">
                <a:solidFill>
                  <a:srgbClr val="D6E0FF"/>
                </a:solidFill>
                <a:effectLst/>
              </a:rPr>
              <a:t>Three Models</a:t>
            </a:r>
          </a:p>
          <a:p>
            <a:pPr marL="0" indent="0" algn="ctr" eaLnBrk="1" hangingPunct="1">
              <a:buFont typeface="Wingdings" pitchFamily="2" charset="2"/>
              <a:buChar char="v"/>
            </a:pPr>
            <a:r>
              <a:rPr lang="en-US" altLang="en-US" sz="4400" smtClean="0">
                <a:solidFill>
                  <a:srgbClr val="D6E0FF"/>
                </a:solidFill>
                <a:effectLst/>
              </a:rPr>
              <a:t>Cognitive Apprenticeship</a:t>
            </a:r>
          </a:p>
          <a:p>
            <a:pPr marL="0" indent="0" algn="ctr" eaLnBrk="1" hangingPunct="1">
              <a:buFont typeface="Wingdings" pitchFamily="2" charset="2"/>
              <a:buChar char="v"/>
            </a:pPr>
            <a:r>
              <a:rPr lang="en-US" altLang="en-US" sz="4400" smtClean="0">
                <a:solidFill>
                  <a:srgbClr val="D6E0FF"/>
                </a:solidFill>
                <a:effectLst/>
              </a:rPr>
              <a:t>Deliberate Practice</a:t>
            </a:r>
          </a:p>
          <a:p>
            <a:pPr marL="0" indent="0" algn="ctr" eaLnBrk="1" hangingPunct="1">
              <a:buFont typeface="Wingdings" pitchFamily="2" charset="2"/>
              <a:buChar char="v"/>
            </a:pPr>
            <a:r>
              <a:rPr lang="en-US" altLang="en-US" sz="4400" smtClean="0">
                <a:solidFill>
                  <a:srgbClr val="D6E0FF"/>
                </a:solidFill>
                <a:effectLst/>
              </a:rPr>
              <a:t>Traditional Apprenticeship</a:t>
            </a:r>
          </a:p>
          <a:p>
            <a:pPr marL="0" indent="0" algn="ctr" eaLnBrk="1" hangingPunct="1">
              <a:buFont typeface="Wingdings" pitchFamily="2" charset="2"/>
              <a:buChar char="v"/>
            </a:pPr>
            <a:r>
              <a:rPr lang="en-US" altLang="en-US" sz="4400" smtClean="0">
                <a:solidFill>
                  <a:srgbClr val="D6E0FF"/>
                </a:solidFill>
                <a:effectLst/>
              </a:rPr>
              <a:t>SBAR</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9AA81C3E-B058-44D5-B7A4-51299F6DE093}" type="slidenum">
              <a:rPr lang="en-US" altLang="en-US" sz="1200" smtClean="0">
                <a:solidFill>
                  <a:srgbClr val="FFFFFF"/>
                </a:solidFill>
              </a:rPr>
              <a:pPr>
                <a:defRPr/>
              </a:pPr>
              <a:t>17</a:t>
            </a:fld>
            <a:endParaRPr lang="en-US" altLang="en-US" sz="1200" smtClean="0">
              <a:solidFill>
                <a:srgbClr val="FFFFFF"/>
              </a:solidFill>
            </a:endParaRPr>
          </a:p>
        </p:txBody>
      </p:sp>
    </p:spTree>
    <p:extLst>
      <p:ext uri="{BB962C8B-B14F-4D97-AF65-F5344CB8AC3E}">
        <p14:creationId xmlns:p14="http://schemas.microsoft.com/office/powerpoint/2010/main" val="2466855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7813"/>
            <a:ext cx="8229600" cy="1474787"/>
          </a:xfrm>
        </p:spPr>
        <p:txBody>
          <a:bodyPr/>
          <a:lstStyle/>
          <a:p>
            <a:pPr eaLnBrk="1" hangingPunct="1">
              <a:defRPr/>
            </a:pPr>
            <a:r>
              <a:rPr lang="en-US" sz="4000" dirty="0" smtClean="0">
                <a:solidFill>
                  <a:srgbClr val="FFC000"/>
                </a:solidFill>
                <a:effectLst/>
                <a:ea typeface="+mj-ea"/>
                <a:cs typeface="+mj-cs"/>
              </a:rPr>
              <a:t>Definition</a:t>
            </a:r>
            <a:br>
              <a:rPr lang="en-US" sz="4000" dirty="0" smtClean="0">
                <a:solidFill>
                  <a:srgbClr val="FFC000"/>
                </a:solidFill>
                <a:effectLst/>
                <a:ea typeface="+mj-ea"/>
                <a:cs typeface="+mj-cs"/>
              </a:rPr>
            </a:br>
            <a:r>
              <a:rPr lang="en-US" sz="4000" dirty="0" smtClean="0">
                <a:solidFill>
                  <a:srgbClr val="FFC000"/>
                </a:solidFill>
                <a:effectLst/>
                <a:ea typeface="+mj-ea"/>
                <a:cs typeface="+mj-cs"/>
              </a:rPr>
              <a:t>Cognitive Apprenticeship</a:t>
            </a:r>
          </a:p>
        </p:txBody>
      </p:sp>
      <p:sp>
        <p:nvSpPr>
          <p:cNvPr id="13315" name="Rectangle 3"/>
          <p:cNvSpPr>
            <a:spLocks noGrp="1" noChangeArrowheads="1"/>
          </p:cNvSpPr>
          <p:nvPr>
            <p:ph idx="1"/>
          </p:nvPr>
        </p:nvSpPr>
        <p:spPr>
          <a:xfrm>
            <a:off x="914400" y="1752600"/>
            <a:ext cx="8229600" cy="4378325"/>
          </a:xfrm>
        </p:spPr>
        <p:txBody>
          <a:bodyPr/>
          <a:lstStyle/>
          <a:p>
            <a:pPr marL="0" indent="0" eaLnBrk="1" hangingPunct="1">
              <a:lnSpc>
                <a:spcPct val="150000"/>
              </a:lnSpc>
              <a:buFont typeface="Wingdings" pitchFamily="2" charset="2"/>
              <a:buNone/>
              <a:defRPr/>
            </a:pPr>
            <a:r>
              <a:rPr lang="en-US" altLang="en-US" sz="4400" dirty="0" smtClean="0">
                <a:solidFill>
                  <a:schemeClr val="accent1">
                    <a:lumMod val="20000"/>
                    <a:lumOff val="80000"/>
                  </a:schemeClr>
                </a:solidFill>
                <a:effectLst/>
                <a:cs typeface="+mn-cs"/>
              </a:rPr>
              <a:t>Use of the apprentice model to support learning in the cognitive domain to gain </a:t>
            </a:r>
            <a:r>
              <a:rPr lang="en-US" altLang="en-US" sz="4400" u="sng" dirty="0" smtClean="0">
                <a:solidFill>
                  <a:schemeClr val="accent1">
                    <a:lumMod val="20000"/>
                    <a:lumOff val="80000"/>
                  </a:schemeClr>
                </a:solidFill>
                <a:effectLst/>
                <a:cs typeface="+mn-cs"/>
              </a:rPr>
              <a:t>cognitive</a:t>
            </a:r>
            <a:r>
              <a:rPr lang="en-US" altLang="en-US" sz="4400" dirty="0" smtClean="0">
                <a:solidFill>
                  <a:schemeClr val="accent1">
                    <a:lumMod val="20000"/>
                    <a:lumOff val="80000"/>
                  </a:schemeClr>
                </a:solidFill>
                <a:effectLst/>
                <a:cs typeface="+mn-cs"/>
              </a:rPr>
              <a:t> and </a:t>
            </a:r>
            <a:r>
              <a:rPr lang="en-US" altLang="en-US" sz="4400" u="sng" dirty="0" smtClean="0">
                <a:solidFill>
                  <a:schemeClr val="accent1">
                    <a:lumMod val="20000"/>
                    <a:lumOff val="80000"/>
                  </a:schemeClr>
                </a:solidFill>
                <a:effectLst/>
                <a:cs typeface="+mn-cs"/>
              </a:rPr>
              <a:t>metacognitive</a:t>
            </a:r>
            <a:r>
              <a:rPr lang="en-US" altLang="en-US" sz="4400" dirty="0" smtClean="0">
                <a:solidFill>
                  <a:schemeClr val="accent1">
                    <a:lumMod val="20000"/>
                    <a:lumOff val="80000"/>
                  </a:schemeClr>
                </a:solidFill>
                <a:effectLst/>
                <a:cs typeface="+mn-cs"/>
              </a:rPr>
              <a:t> skills.</a:t>
            </a:r>
          </a:p>
          <a:p>
            <a:pPr lvl="1" eaLnBrk="1" hangingPunct="1">
              <a:lnSpc>
                <a:spcPct val="135000"/>
              </a:lnSpc>
              <a:defRPr/>
            </a:pPr>
            <a:endParaRPr lang="en-US" altLang="en-US" sz="2000" dirty="0" smtClean="0">
              <a:solidFill>
                <a:schemeClr val="accent1">
                  <a:lumMod val="20000"/>
                  <a:lumOff val="80000"/>
                </a:schemeClr>
              </a:solidFill>
              <a:effectLst/>
              <a:ea typeface="ＭＳ Ｐゴシック" pitchFamily="34" charset="-128"/>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4661F80A-F206-4D93-9261-300088EB3E44}" type="slidenum">
              <a:rPr lang="en-US" altLang="en-US" sz="1200" smtClean="0">
                <a:solidFill>
                  <a:srgbClr val="FFFFFF"/>
                </a:solidFill>
              </a:rPr>
              <a:pPr>
                <a:defRPr/>
              </a:pPr>
              <a:t>18</a:t>
            </a:fld>
            <a:endParaRPr lang="en-US" altLang="en-US" sz="1200" smtClean="0">
              <a:solidFill>
                <a:srgbClr val="FFFFFF"/>
              </a:solidFill>
            </a:endParaRPr>
          </a:p>
        </p:txBody>
      </p:sp>
    </p:spTree>
    <p:extLst>
      <p:ext uri="{BB962C8B-B14F-4D97-AF65-F5344CB8AC3E}">
        <p14:creationId xmlns:p14="http://schemas.microsoft.com/office/powerpoint/2010/main" val="2480829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solidFill>
                  <a:srgbClr val="FFC000"/>
                </a:solidFill>
                <a:effectLst/>
              </a:rPr>
              <a:t>Cognitive Apprenticeship</a:t>
            </a:r>
          </a:p>
        </p:txBody>
      </p:sp>
      <p:sp>
        <p:nvSpPr>
          <p:cNvPr id="3" name="Content Placeholder 2"/>
          <p:cNvSpPr>
            <a:spLocks noGrp="1"/>
          </p:cNvSpPr>
          <p:nvPr>
            <p:ph idx="1"/>
          </p:nvPr>
        </p:nvSpPr>
        <p:spPr/>
        <p:txBody>
          <a:bodyPr/>
          <a:lstStyle/>
          <a:p>
            <a:pPr eaLnBrk="1" hangingPunct="1">
              <a:lnSpc>
                <a:spcPct val="135000"/>
              </a:lnSpc>
              <a:defRPr/>
            </a:pPr>
            <a:r>
              <a:rPr lang="en-US" altLang="en-US" sz="3600" smtClean="0">
                <a:solidFill>
                  <a:srgbClr val="D6E0FF"/>
                </a:solidFill>
                <a:effectLst/>
              </a:rPr>
              <a:t>Purposes:</a:t>
            </a:r>
          </a:p>
          <a:p>
            <a:pPr lvl="1" eaLnBrk="1" hangingPunct="1">
              <a:lnSpc>
                <a:spcPct val="135000"/>
              </a:lnSpc>
              <a:defRPr/>
            </a:pPr>
            <a:r>
              <a:rPr lang="en-US" altLang="en-US" sz="3600" smtClean="0">
                <a:solidFill>
                  <a:srgbClr val="D6E0FF"/>
                </a:solidFill>
                <a:effectLst/>
                <a:ea typeface="ＭＳ Ｐゴシック" pitchFamily="34" charset="-128"/>
              </a:rPr>
              <a:t>see the </a:t>
            </a:r>
            <a:r>
              <a:rPr lang="ja-JP" altLang="en-US" sz="3600" smtClean="0">
                <a:solidFill>
                  <a:srgbClr val="FFC000"/>
                </a:solidFill>
                <a:effectLst/>
                <a:ea typeface="ＭＳ Ｐゴシック" pitchFamily="34" charset="-128"/>
              </a:rPr>
              <a:t>“</a:t>
            </a:r>
            <a:r>
              <a:rPr lang="en-US" altLang="ja-JP" sz="3600" smtClean="0">
                <a:solidFill>
                  <a:srgbClr val="FFC000"/>
                </a:solidFill>
                <a:effectLst/>
                <a:ea typeface="ＭＳ Ｐゴシック" pitchFamily="34" charset="-128"/>
              </a:rPr>
              <a:t>thinking of the expert</a:t>
            </a:r>
            <a:r>
              <a:rPr lang="ja-JP" altLang="en-US" sz="3600" smtClean="0">
                <a:solidFill>
                  <a:srgbClr val="FFC000"/>
                </a:solidFill>
                <a:effectLst/>
                <a:ea typeface="ＭＳ Ｐゴシック" pitchFamily="34" charset="-128"/>
              </a:rPr>
              <a:t>”</a:t>
            </a:r>
            <a:endParaRPr lang="en-US" altLang="ja-JP" sz="3600" smtClean="0">
              <a:solidFill>
                <a:srgbClr val="FFC000"/>
              </a:solidFill>
              <a:effectLst/>
              <a:ea typeface="ＭＳ Ｐゴシック" pitchFamily="34" charset="-128"/>
            </a:endParaRPr>
          </a:p>
          <a:p>
            <a:pPr lvl="1" eaLnBrk="1" hangingPunct="1">
              <a:lnSpc>
                <a:spcPct val="135000"/>
              </a:lnSpc>
              <a:defRPr/>
            </a:pPr>
            <a:r>
              <a:rPr lang="en-US" altLang="en-US" sz="3600" smtClean="0">
                <a:solidFill>
                  <a:srgbClr val="D6E0FF"/>
                </a:solidFill>
                <a:effectLst/>
                <a:ea typeface="ＭＳ Ｐゴシック" pitchFamily="34" charset="-128"/>
              </a:rPr>
              <a:t>understand the </a:t>
            </a:r>
            <a:r>
              <a:rPr lang="ja-JP" altLang="en-US" sz="3600" smtClean="0">
                <a:solidFill>
                  <a:srgbClr val="FFC000"/>
                </a:solidFill>
                <a:ea typeface="ＭＳ Ｐゴシック" pitchFamily="34" charset="-128"/>
              </a:rPr>
              <a:t>“</a:t>
            </a:r>
            <a:r>
              <a:rPr lang="en-US" altLang="ja-JP" sz="3600" smtClean="0">
                <a:solidFill>
                  <a:srgbClr val="FFC000"/>
                </a:solidFill>
                <a:ea typeface="ＭＳ Ｐゴシック" pitchFamily="34" charset="-128"/>
              </a:rPr>
              <a:t>reasoning</a:t>
            </a:r>
            <a:r>
              <a:rPr lang="ja-JP" altLang="en-US" sz="3600" smtClean="0">
                <a:solidFill>
                  <a:srgbClr val="FFC000"/>
                </a:solidFill>
                <a:ea typeface="ＭＳ Ｐゴシック" pitchFamily="34" charset="-128"/>
              </a:rPr>
              <a:t>”</a:t>
            </a:r>
            <a:r>
              <a:rPr lang="en-US" altLang="ja-JP" sz="3600" smtClean="0">
                <a:solidFill>
                  <a:srgbClr val="FFC000"/>
                </a:solidFill>
                <a:ea typeface="ＭＳ Ｐゴシック" pitchFamily="34" charset="-128"/>
              </a:rPr>
              <a:t> </a:t>
            </a:r>
            <a:r>
              <a:rPr lang="en-US" altLang="ja-JP" sz="3600" smtClean="0">
                <a:solidFill>
                  <a:srgbClr val="D6E0FF"/>
                </a:solidFill>
                <a:ea typeface="ＭＳ Ｐゴシック" pitchFamily="34" charset="-128"/>
              </a:rPr>
              <a:t>expert uses to solve-problems</a:t>
            </a:r>
          </a:p>
          <a:p>
            <a:pPr lvl="1" eaLnBrk="1" hangingPunct="1">
              <a:lnSpc>
                <a:spcPct val="135000"/>
              </a:lnSpc>
              <a:defRPr/>
            </a:pPr>
            <a:r>
              <a:rPr lang="en-US" altLang="en-US" sz="3600" smtClean="0">
                <a:solidFill>
                  <a:srgbClr val="D6E0FF"/>
                </a:solidFill>
                <a:ea typeface="ＭＳ Ｐゴシック" pitchFamily="34" charset="-128"/>
              </a:rPr>
              <a:t>learn by solving real life problems</a:t>
            </a:r>
          </a:p>
          <a:p>
            <a:pPr lvl="1" eaLnBrk="1" hangingPunct="1">
              <a:lnSpc>
                <a:spcPct val="135000"/>
              </a:lnSpc>
              <a:defRPr/>
            </a:pPr>
            <a:r>
              <a:rPr lang="ja-JP" altLang="en-US" sz="3600" u="sng" smtClean="0">
                <a:solidFill>
                  <a:srgbClr val="D6E0FF"/>
                </a:solidFill>
                <a:ea typeface="ＭＳ Ｐゴシック" pitchFamily="34" charset="-128"/>
              </a:rPr>
              <a:t>“</a:t>
            </a:r>
            <a:r>
              <a:rPr lang="en-US" altLang="ja-JP" sz="3600" u="sng" smtClean="0">
                <a:solidFill>
                  <a:srgbClr val="D6E0FF"/>
                </a:solidFill>
                <a:ea typeface="ＭＳ Ｐゴシック" pitchFamily="34" charset="-128"/>
              </a:rPr>
              <a:t>situated</a:t>
            </a:r>
            <a:r>
              <a:rPr lang="ja-JP" altLang="en-US" sz="3600" u="sng" smtClean="0">
                <a:solidFill>
                  <a:srgbClr val="D6E0FF"/>
                </a:solidFill>
                <a:ea typeface="ＭＳ Ｐゴシック" pitchFamily="34" charset="-128"/>
              </a:rPr>
              <a:t>”</a:t>
            </a:r>
            <a:r>
              <a:rPr lang="en-US" altLang="ja-JP" sz="3600" u="sng" smtClean="0">
                <a:solidFill>
                  <a:srgbClr val="D6E0FF"/>
                </a:solidFill>
                <a:ea typeface="ＭＳ Ｐゴシック" pitchFamily="34" charset="-128"/>
              </a:rPr>
              <a:t> </a:t>
            </a:r>
            <a:r>
              <a:rPr lang="en-US" altLang="ja-JP" sz="3600" smtClean="0">
                <a:solidFill>
                  <a:srgbClr val="D6E0FF"/>
                </a:solidFill>
                <a:ea typeface="ＭＳ Ｐゴシック" pitchFamily="34" charset="-128"/>
              </a:rPr>
              <a:t>learning</a:t>
            </a:r>
          </a:p>
          <a:p>
            <a:pPr lvl="1" eaLnBrk="1" hangingPunct="1">
              <a:lnSpc>
                <a:spcPct val="135000"/>
              </a:lnSpc>
              <a:defRPr/>
            </a:pPr>
            <a:endParaRPr lang="en-US" altLang="en-US" b="1" smtClean="0">
              <a:ea typeface="ＭＳ Ｐゴシック" pitchFamily="34" charset="-128"/>
            </a:endParaRPr>
          </a:p>
          <a:p>
            <a:pPr eaLnBrk="1" hangingPunct="1">
              <a:defRPr/>
            </a:pPr>
            <a:endParaRPr lang="en-US" altLang="en-US" smtClean="0"/>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AF8B98DD-F9D6-4BCE-B92C-B710E35E3A31}" type="slidenum">
              <a:rPr lang="en-US" altLang="en-US" sz="1200" smtClean="0">
                <a:solidFill>
                  <a:srgbClr val="FFFFFF"/>
                </a:solidFill>
              </a:rPr>
              <a:pPr>
                <a:defRPr/>
              </a:pPr>
              <a:t>19</a:t>
            </a:fld>
            <a:endParaRPr lang="en-US" altLang="en-US" sz="1200" smtClean="0">
              <a:solidFill>
                <a:srgbClr val="FFFFFF"/>
              </a:solidFill>
            </a:endParaRPr>
          </a:p>
        </p:txBody>
      </p:sp>
    </p:spTree>
    <p:extLst>
      <p:ext uri="{BB962C8B-B14F-4D97-AF65-F5344CB8AC3E}">
        <p14:creationId xmlns:p14="http://schemas.microsoft.com/office/powerpoint/2010/main" val="2683553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8513_Head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41045"/>
          </a:xfrm>
          <a:prstGeom prst="rect">
            <a:avLst/>
          </a:prstGeom>
        </p:spPr>
      </p:pic>
      <p:pic>
        <p:nvPicPr>
          <p:cNvPr id="3" name="Picture 2" descr="med-8513_Footer_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5080"/>
            <a:ext cx="9144000" cy="502920"/>
          </a:xfrm>
          <a:prstGeom prst="rect">
            <a:avLst/>
          </a:prstGeom>
        </p:spPr>
      </p:pic>
      <p:sp>
        <p:nvSpPr>
          <p:cNvPr id="7" name="Title 6"/>
          <p:cNvSpPr>
            <a:spLocks noGrp="1"/>
          </p:cNvSpPr>
          <p:nvPr>
            <p:ph type="title"/>
          </p:nvPr>
        </p:nvSpPr>
        <p:spPr>
          <a:xfrm>
            <a:off x="457200" y="521526"/>
            <a:ext cx="8229600" cy="1143000"/>
          </a:xfrm>
        </p:spPr>
        <p:txBody>
          <a:bodyPr/>
          <a:lstStyle/>
          <a:p>
            <a:r>
              <a:rPr lang="en-US" dirty="0" smtClean="0"/>
              <a:t>CME Information</a:t>
            </a:r>
            <a:endParaRPr lang="en-US" dirty="0"/>
          </a:p>
        </p:txBody>
      </p:sp>
      <p:sp>
        <p:nvSpPr>
          <p:cNvPr id="8" name="Content Placeholder 7"/>
          <p:cNvSpPr>
            <a:spLocks noGrp="1"/>
          </p:cNvSpPr>
          <p:nvPr>
            <p:ph idx="1"/>
          </p:nvPr>
        </p:nvSpPr>
        <p:spPr>
          <a:xfrm>
            <a:off x="457200" y="1581913"/>
            <a:ext cx="8229600" cy="4608575"/>
          </a:xfrm>
        </p:spPr>
        <p:txBody>
          <a:bodyPr>
            <a:normAutofit fontScale="25000" lnSpcReduction="20000"/>
          </a:bodyPr>
          <a:lstStyle/>
          <a:p>
            <a:pPr marL="0" indent="0">
              <a:lnSpc>
                <a:spcPct val="120000"/>
              </a:lnSpc>
              <a:spcBef>
                <a:spcPts val="0"/>
              </a:spcBef>
              <a:buNone/>
            </a:pPr>
            <a:r>
              <a:rPr lang="en-US" sz="6400" b="1" dirty="0" smtClean="0"/>
              <a:t>Objectives: </a:t>
            </a:r>
            <a:r>
              <a:rPr lang="en-US" sz="6400" i="1" dirty="0" smtClean="0"/>
              <a:t>At </a:t>
            </a:r>
            <a:r>
              <a:rPr lang="en-US" sz="6400" i="1" dirty="0"/>
              <a:t>the conclusion of this activity, learners should be able to:</a:t>
            </a:r>
            <a:endParaRPr lang="en-US" sz="6400" dirty="0"/>
          </a:p>
          <a:p>
            <a:pPr marL="0" indent="-228600">
              <a:lnSpc>
                <a:spcPct val="120000"/>
              </a:lnSpc>
              <a:spcBef>
                <a:spcPts val="0"/>
              </a:spcBef>
            </a:pPr>
            <a:r>
              <a:rPr lang="en-US" sz="6400" dirty="0"/>
              <a:t>List the components of the cognitive apprenticeship and its value in teaching</a:t>
            </a:r>
          </a:p>
          <a:p>
            <a:pPr marL="0" indent="-228600">
              <a:lnSpc>
                <a:spcPct val="120000"/>
              </a:lnSpc>
              <a:spcBef>
                <a:spcPts val="0"/>
              </a:spcBef>
            </a:pPr>
            <a:r>
              <a:rPr lang="en-US" sz="6400" dirty="0"/>
              <a:t>List the steps in deliberate practice and how it fosters competence and eventual expertise</a:t>
            </a:r>
          </a:p>
          <a:p>
            <a:pPr marL="0" indent="-228600">
              <a:lnSpc>
                <a:spcPct val="120000"/>
              </a:lnSpc>
              <a:spcBef>
                <a:spcPts val="0"/>
              </a:spcBef>
            </a:pPr>
            <a:r>
              <a:rPr lang="en-US" sz="6400" dirty="0"/>
              <a:t>Compare and contrast the cognitive apprenticeship and deliberate practice</a:t>
            </a:r>
          </a:p>
          <a:p>
            <a:pPr marL="0" indent="-228600">
              <a:lnSpc>
                <a:spcPct val="120000"/>
              </a:lnSpc>
              <a:spcBef>
                <a:spcPts val="0"/>
              </a:spcBef>
            </a:pPr>
            <a:r>
              <a:rPr lang="en-US" sz="6400" dirty="0"/>
              <a:t>State strategies for integrating both of these methods into teaching</a:t>
            </a:r>
          </a:p>
          <a:p>
            <a:pPr marL="0" indent="0">
              <a:lnSpc>
                <a:spcPct val="120000"/>
              </a:lnSpc>
              <a:spcBef>
                <a:spcPts val="0"/>
              </a:spcBef>
              <a:buNone/>
            </a:pPr>
            <a:r>
              <a:rPr lang="en-US" sz="6400" dirty="0"/>
              <a:t> </a:t>
            </a:r>
          </a:p>
          <a:p>
            <a:pPr marL="0" indent="0">
              <a:lnSpc>
                <a:spcPct val="120000"/>
              </a:lnSpc>
              <a:spcBef>
                <a:spcPts val="0"/>
              </a:spcBef>
              <a:buNone/>
            </a:pPr>
            <a:r>
              <a:rPr lang="en-US" sz="6400" b="1" dirty="0"/>
              <a:t>CME Accreditation and Credit Designation</a:t>
            </a:r>
          </a:p>
          <a:p>
            <a:pPr marL="0" indent="0">
              <a:lnSpc>
                <a:spcPct val="120000"/>
              </a:lnSpc>
              <a:spcBef>
                <a:spcPts val="0"/>
              </a:spcBef>
              <a:buNone/>
            </a:pPr>
            <a:r>
              <a:rPr lang="en-US" sz="6400" dirty="0"/>
              <a:t>William Beaumont Hospital is accredited by the Accreditation Council for Continuing Medical Education (ACCME) to provide continuing medical education for physicians.</a:t>
            </a:r>
          </a:p>
          <a:p>
            <a:pPr marL="0" indent="0">
              <a:lnSpc>
                <a:spcPct val="120000"/>
              </a:lnSpc>
              <a:spcBef>
                <a:spcPts val="0"/>
              </a:spcBef>
              <a:buNone/>
            </a:pPr>
            <a:endParaRPr lang="en-US" sz="6400" dirty="0"/>
          </a:p>
          <a:p>
            <a:pPr marL="0" indent="0">
              <a:lnSpc>
                <a:spcPct val="120000"/>
              </a:lnSpc>
              <a:spcBef>
                <a:spcPts val="0"/>
              </a:spcBef>
              <a:buNone/>
            </a:pPr>
            <a:r>
              <a:rPr lang="en-US" sz="6400" dirty="0"/>
              <a:t>William Beaumont Hospital designates this live activity for a maximum of 1.5 </a:t>
            </a:r>
            <a:r>
              <a:rPr lang="en-US" sz="6400" i="1" dirty="0"/>
              <a:t>AMA PRA Category 1 Credit</a:t>
            </a:r>
            <a:r>
              <a:rPr lang="en-US" sz="6400" dirty="0"/>
              <a:t>(s</a:t>
            </a:r>
            <a:r>
              <a:rPr lang="en-US" sz="6400" i="1" dirty="0"/>
              <a:t>)</a:t>
            </a:r>
            <a:r>
              <a:rPr lang="en-US" sz="6400" dirty="0"/>
              <a:t>™.  Physicians should claim only the credit commensurate with the extent of their participation in the activity. </a:t>
            </a:r>
          </a:p>
          <a:p>
            <a:pPr marL="0" indent="0">
              <a:lnSpc>
                <a:spcPct val="120000"/>
              </a:lnSpc>
              <a:spcBef>
                <a:spcPts val="0"/>
              </a:spcBef>
              <a:buNone/>
            </a:pPr>
            <a:r>
              <a:rPr lang="en-US" sz="6400" dirty="0"/>
              <a:t> </a:t>
            </a:r>
          </a:p>
          <a:p>
            <a:pPr marL="0" indent="0">
              <a:lnSpc>
                <a:spcPct val="120000"/>
              </a:lnSpc>
              <a:spcBef>
                <a:spcPts val="0"/>
              </a:spcBef>
              <a:buNone/>
            </a:pPr>
            <a:r>
              <a:rPr lang="en-US" sz="6400" b="1" dirty="0" smtClean="0"/>
              <a:t>		</a:t>
            </a:r>
            <a:r>
              <a:rPr lang="en-US" sz="6400" b="1" dirty="0"/>
              <a:t> </a:t>
            </a:r>
            <a:r>
              <a:rPr lang="en-US" sz="6400" i="1" dirty="0" smtClean="0">
                <a:solidFill>
                  <a:schemeClr val="tx1">
                    <a:lumMod val="85000"/>
                    <a:lumOff val="15000"/>
                  </a:schemeClr>
                </a:solidFill>
              </a:rPr>
              <a:t>This </a:t>
            </a:r>
            <a:r>
              <a:rPr lang="en-US" sz="6400" i="1" dirty="0">
                <a:solidFill>
                  <a:schemeClr val="tx1">
                    <a:lumMod val="85000"/>
                    <a:lumOff val="15000"/>
                  </a:schemeClr>
                </a:solidFill>
              </a:rPr>
              <a:t>activity is eligible for meaningful participation (MP) credits</a:t>
            </a:r>
            <a:r>
              <a:rPr lang="en-US" sz="5400" i="1" dirty="0">
                <a:solidFill>
                  <a:schemeClr val="tx1">
                    <a:lumMod val="85000"/>
                    <a:lumOff val="15000"/>
                  </a:schemeClr>
                </a:solidFill>
              </a:rPr>
              <a:t>.</a:t>
            </a:r>
            <a:endParaRPr lang="en-US" sz="5400" dirty="0">
              <a:solidFill>
                <a:schemeClr val="tx1">
                  <a:lumMod val="85000"/>
                  <a:lumOff val="15000"/>
                </a:schemeClr>
              </a:solidFill>
            </a:endParaRPr>
          </a:p>
          <a:p>
            <a:pPr marL="0" indent="0">
              <a:lnSpc>
                <a:spcPct val="120000"/>
              </a:lnSpc>
              <a:spcBef>
                <a:spcPts val="0"/>
              </a:spcBef>
              <a:buNone/>
            </a:pPr>
            <a:endParaRPr lang="en-US" sz="4900" dirty="0"/>
          </a:p>
          <a:p>
            <a:pPr marL="0" indent="0" algn="ctr">
              <a:lnSpc>
                <a:spcPct val="120000"/>
              </a:lnSpc>
              <a:spcBef>
                <a:spcPts val="0"/>
              </a:spcBef>
              <a:buNone/>
            </a:pPr>
            <a:endParaRPr lang="en-US" sz="8000" b="1" dirty="0" smtClean="0"/>
          </a:p>
          <a:p>
            <a:pPr marL="0" indent="0" algn="ctr">
              <a:lnSpc>
                <a:spcPct val="120000"/>
              </a:lnSpc>
              <a:spcBef>
                <a:spcPts val="0"/>
              </a:spcBef>
              <a:buNone/>
            </a:pPr>
            <a:r>
              <a:rPr lang="en-US" sz="9600" b="1" dirty="0" smtClean="0"/>
              <a:t>View the CME handout for instructions on claiming credits.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882" y="4911932"/>
            <a:ext cx="647619" cy="647619"/>
          </a:xfrm>
          <a:prstGeom prst="rect">
            <a:avLst/>
          </a:prstGeom>
        </p:spPr>
      </p:pic>
    </p:spTree>
    <p:extLst>
      <p:ext uri="{BB962C8B-B14F-4D97-AF65-F5344CB8AC3E}">
        <p14:creationId xmlns:p14="http://schemas.microsoft.com/office/powerpoint/2010/main" val="1166312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79387"/>
          </a:xfrm>
        </p:spPr>
        <p:txBody>
          <a:bodyPr/>
          <a:lstStyle/>
          <a:p>
            <a:pPr eaLnBrk="1" hangingPunct="1">
              <a:defRPr/>
            </a:pPr>
            <a:endParaRPr lang="en-US" dirty="0">
              <a:cs typeface="+mj-cs"/>
            </a:endParaRPr>
          </a:p>
        </p:txBody>
      </p:sp>
      <p:sp>
        <p:nvSpPr>
          <p:cNvPr id="3" name="Content Placeholder 2"/>
          <p:cNvSpPr>
            <a:spLocks noGrp="1"/>
          </p:cNvSpPr>
          <p:nvPr>
            <p:ph idx="1"/>
          </p:nvPr>
        </p:nvSpPr>
        <p:spPr>
          <a:xfrm>
            <a:off x="457200" y="838200"/>
            <a:ext cx="8229600" cy="5292725"/>
          </a:xfrm>
        </p:spPr>
        <p:txBody>
          <a:bodyPr/>
          <a:lstStyle/>
          <a:p>
            <a:pPr eaLnBrk="1" hangingPunct="1">
              <a:lnSpc>
                <a:spcPct val="150000"/>
              </a:lnSpc>
              <a:defRPr/>
            </a:pPr>
            <a:r>
              <a:rPr lang="en-US" altLang="en-US" sz="3600" smtClean="0">
                <a:solidFill>
                  <a:srgbClr val="D6E0FF"/>
                </a:solidFill>
              </a:rPr>
              <a:t>Strategies for implementation</a:t>
            </a:r>
          </a:p>
          <a:p>
            <a:pPr lvl="1" eaLnBrk="1" hangingPunct="1">
              <a:lnSpc>
                <a:spcPct val="150000"/>
              </a:lnSpc>
              <a:defRPr/>
            </a:pPr>
            <a:r>
              <a:rPr lang="en-US" altLang="en-US" sz="3600" smtClean="0">
                <a:solidFill>
                  <a:srgbClr val="D6E0FF"/>
                </a:solidFill>
                <a:ea typeface="ＭＳ Ｐゴシック" pitchFamily="34" charset="-128"/>
              </a:rPr>
              <a:t>Faculty / learner development</a:t>
            </a:r>
          </a:p>
          <a:p>
            <a:pPr lvl="1" eaLnBrk="1" hangingPunct="1">
              <a:lnSpc>
                <a:spcPct val="150000"/>
              </a:lnSpc>
              <a:defRPr/>
            </a:pPr>
            <a:r>
              <a:rPr lang="en-US" altLang="en-US" sz="3600" smtClean="0">
                <a:solidFill>
                  <a:srgbClr val="D6E0FF"/>
                </a:solidFill>
                <a:ea typeface="ＭＳ Ｐゴシック" pitchFamily="34" charset="-128"/>
              </a:rPr>
              <a:t>Classroom</a:t>
            </a:r>
          </a:p>
          <a:p>
            <a:pPr lvl="1" eaLnBrk="1" hangingPunct="1">
              <a:lnSpc>
                <a:spcPct val="150000"/>
              </a:lnSpc>
              <a:defRPr/>
            </a:pPr>
            <a:r>
              <a:rPr lang="en-US" altLang="en-US" sz="3600" smtClean="0">
                <a:solidFill>
                  <a:srgbClr val="D6E0FF"/>
                </a:solidFill>
                <a:ea typeface="ＭＳ Ｐゴシック" pitchFamily="34" charset="-128"/>
              </a:rPr>
              <a:t>Bedside			</a:t>
            </a:r>
            <a:r>
              <a:rPr lang="en-US" altLang="en-US" sz="3600" smtClean="0">
                <a:solidFill>
                  <a:srgbClr val="FFC74A"/>
                </a:solidFill>
                <a:ea typeface="ＭＳ Ｐゴシック" pitchFamily="34" charset="-128"/>
              </a:rPr>
              <a:t>Discussion</a:t>
            </a:r>
          </a:p>
          <a:p>
            <a:pPr eaLnBrk="1" hangingPunct="1">
              <a:buFont typeface="Wingdings" pitchFamily="2" charset="2"/>
              <a:buNone/>
              <a:defRPr/>
            </a:pPr>
            <a:r>
              <a:rPr lang="en-US" altLang="en-US" smtClean="0"/>
              <a:t>				</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301FC34E-FF06-4F0B-AFDA-BA301C5C643B}" type="slidenum">
              <a:rPr lang="en-US" altLang="en-US" sz="1200" smtClean="0">
                <a:solidFill>
                  <a:srgbClr val="FFFFFF"/>
                </a:solidFill>
              </a:rPr>
              <a:pPr>
                <a:defRPr/>
              </a:pPr>
              <a:t>20</a:t>
            </a:fld>
            <a:endParaRPr lang="en-US" altLang="en-US" sz="1200" smtClean="0">
              <a:solidFill>
                <a:srgbClr val="FFFFFF"/>
              </a:solidFill>
            </a:endParaRPr>
          </a:p>
        </p:txBody>
      </p:sp>
      <p:sp>
        <p:nvSpPr>
          <p:cNvPr id="7" name="Oval 6"/>
          <p:cNvSpPr>
            <a:spLocks noChangeArrowheads="1"/>
          </p:cNvSpPr>
          <p:nvPr/>
        </p:nvSpPr>
        <p:spPr bwMode="auto">
          <a:xfrm>
            <a:off x="4724400" y="3200400"/>
            <a:ext cx="3048000" cy="1905000"/>
          </a:xfrm>
          <a:prstGeom prst="ellipse">
            <a:avLst/>
          </a:pr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altLang="en-US" sz="7200" smtClean="0">
              <a:solidFill>
                <a:srgbClr val="FFFFFF"/>
              </a:solidFill>
              <a:ea typeface="ＭＳ Ｐゴシック" pitchFamily="34" charset="-128"/>
            </a:endParaRPr>
          </a:p>
        </p:txBody>
      </p:sp>
    </p:spTree>
    <p:extLst>
      <p:ext uri="{BB962C8B-B14F-4D97-AF65-F5344CB8AC3E}">
        <p14:creationId xmlns:p14="http://schemas.microsoft.com/office/powerpoint/2010/main" val="2101159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6E896DD8-31FE-46F6-954B-65B4F18FD1A5}" type="slidenum">
              <a:rPr lang="en-US" altLang="en-US" sz="1200" smtClean="0">
                <a:solidFill>
                  <a:srgbClr val="FFFFFF"/>
                </a:solidFill>
              </a:rPr>
              <a:pPr>
                <a:defRPr/>
              </a:pPr>
              <a:t>21</a:t>
            </a:fld>
            <a:endParaRPr lang="en-US" altLang="en-US" sz="1200" smtClean="0">
              <a:solidFill>
                <a:srgbClr val="FFFFFF"/>
              </a:solidFill>
            </a:endParaRPr>
          </a:p>
        </p:txBody>
      </p:sp>
      <p:graphicFrame>
        <p:nvGraphicFramePr>
          <p:cNvPr id="5" name="Diagram 4"/>
          <p:cNvGraphicFramePr/>
          <p:nvPr/>
        </p:nvGraphicFramePr>
        <p:xfrm>
          <a:off x="0" y="-11546"/>
          <a:ext cx="9144000" cy="6869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603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altLang="en-US" smtClean="0">
                <a:solidFill>
                  <a:srgbClr val="FFC000"/>
                </a:solidFill>
              </a:rPr>
              <a:t>Proven Model</a:t>
            </a:r>
          </a:p>
        </p:txBody>
      </p:sp>
      <p:sp>
        <p:nvSpPr>
          <p:cNvPr id="6" name="Content Placeholder 5"/>
          <p:cNvSpPr>
            <a:spLocks noGrp="1"/>
          </p:cNvSpPr>
          <p:nvPr>
            <p:ph idx="1"/>
          </p:nvPr>
        </p:nvSpPr>
        <p:spPr/>
        <p:txBody>
          <a:bodyPr/>
          <a:lstStyle/>
          <a:p>
            <a:pPr algn="ctr" eaLnBrk="1" hangingPunct="1">
              <a:buFont typeface="Wingdings" pitchFamily="2" charset="2"/>
              <a:buNone/>
              <a:defRPr/>
            </a:pPr>
            <a:endParaRPr lang="en-US" altLang="en-US" smtClean="0"/>
          </a:p>
          <a:p>
            <a:pPr algn="ctr" eaLnBrk="1" hangingPunct="1">
              <a:buFont typeface="Wingdings" pitchFamily="2" charset="2"/>
              <a:buNone/>
              <a:defRPr/>
            </a:pPr>
            <a:endParaRPr lang="en-US" altLang="en-US" smtClean="0"/>
          </a:p>
          <a:p>
            <a:pPr algn="ctr" eaLnBrk="1" hangingPunct="1">
              <a:buFont typeface="Wingdings" pitchFamily="2" charset="2"/>
              <a:buNone/>
              <a:defRPr/>
            </a:pPr>
            <a:endParaRPr lang="en-US" altLang="en-US" smtClean="0"/>
          </a:p>
          <a:p>
            <a:pPr algn="ctr" eaLnBrk="1" hangingPunct="1">
              <a:buFont typeface="Wingdings" pitchFamily="2" charset="2"/>
              <a:buNone/>
              <a:defRPr/>
            </a:pPr>
            <a:r>
              <a:rPr lang="en-US" altLang="en-US" smtClean="0">
                <a:solidFill>
                  <a:srgbClr val="92D050"/>
                </a:solidFill>
              </a:rPr>
              <a:t>Deliberate Practice</a:t>
            </a:r>
          </a:p>
        </p:txBody>
      </p:sp>
      <p:sp>
        <p:nvSpPr>
          <p:cNvPr id="14" name="Slide Number Placeholder 1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CB562BF3-8E8C-4CA0-AA98-DB06CA9C88A5}" type="slidenum">
              <a:rPr lang="en-US" altLang="en-US" sz="1200" smtClean="0">
                <a:solidFill>
                  <a:srgbClr val="FFFFFF"/>
                </a:solidFill>
              </a:rPr>
              <a:pPr>
                <a:defRPr/>
              </a:pPr>
              <a:t>22</a:t>
            </a:fld>
            <a:endParaRPr lang="en-US" altLang="en-US" sz="1200" smtClean="0">
              <a:solidFill>
                <a:srgbClr val="FFFFFF"/>
              </a:solidFill>
            </a:endParaRPr>
          </a:p>
        </p:txBody>
      </p:sp>
      <p:cxnSp>
        <p:nvCxnSpPr>
          <p:cNvPr id="30725" name="Straight Arrow Connector 7"/>
          <p:cNvCxnSpPr>
            <a:cxnSpLocks noChangeShapeType="1"/>
          </p:cNvCxnSpPr>
          <p:nvPr/>
        </p:nvCxnSpPr>
        <p:spPr bwMode="auto">
          <a:xfrm rot="10800000" flipV="1">
            <a:off x="2209800" y="3886200"/>
            <a:ext cx="990600" cy="914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26" name="Straight Arrow Connector 9"/>
          <p:cNvCxnSpPr>
            <a:cxnSpLocks noChangeShapeType="1"/>
          </p:cNvCxnSpPr>
          <p:nvPr/>
        </p:nvCxnSpPr>
        <p:spPr bwMode="auto">
          <a:xfrm rot="5400000" flipH="1" flipV="1">
            <a:off x="4838700" y="2400300"/>
            <a:ext cx="12192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27" name="Straight Arrow Connector 11"/>
          <p:cNvCxnSpPr>
            <a:cxnSpLocks noChangeShapeType="1"/>
          </p:cNvCxnSpPr>
          <p:nvPr/>
        </p:nvCxnSpPr>
        <p:spPr bwMode="auto">
          <a:xfrm rot="16200000" flipV="1">
            <a:off x="3352800" y="2362200"/>
            <a:ext cx="11430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28" name="Straight Arrow Connector 13"/>
          <p:cNvCxnSpPr>
            <a:cxnSpLocks noChangeShapeType="1"/>
          </p:cNvCxnSpPr>
          <p:nvPr/>
        </p:nvCxnSpPr>
        <p:spPr bwMode="auto">
          <a:xfrm rot="16200000" flipH="1">
            <a:off x="4914900" y="4000500"/>
            <a:ext cx="10668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0" name="TextBox 14"/>
          <p:cNvSpPr txBox="1">
            <a:spLocks noChangeArrowheads="1"/>
          </p:cNvSpPr>
          <p:nvPr/>
        </p:nvSpPr>
        <p:spPr bwMode="auto">
          <a:xfrm>
            <a:off x="1447800" y="1676400"/>
            <a:ext cx="3602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defRPr/>
            </a:pPr>
            <a:r>
              <a:rPr lang="en-US" sz="2800" dirty="0" smtClean="0">
                <a:solidFill>
                  <a:srgbClr val="3366FF">
                    <a:lumMod val="20000"/>
                    <a:lumOff val="80000"/>
                  </a:srgbClr>
                </a:solidFill>
              </a:rPr>
              <a:t>1. Goal oriented task</a:t>
            </a:r>
          </a:p>
        </p:txBody>
      </p:sp>
      <p:sp>
        <p:nvSpPr>
          <p:cNvPr id="18441" name="TextBox 15"/>
          <p:cNvSpPr txBox="1">
            <a:spLocks noChangeArrowheads="1"/>
          </p:cNvSpPr>
          <p:nvPr/>
        </p:nvSpPr>
        <p:spPr bwMode="auto">
          <a:xfrm>
            <a:off x="5562600" y="1600200"/>
            <a:ext cx="2224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defRPr/>
            </a:pPr>
            <a:r>
              <a:rPr lang="en-US" sz="2800" dirty="0" smtClean="0">
                <a:solidFill>
                  <a:srgbClr val="3366FF">
                    <a:lumMod val="20000"/>
                    <a:lumOff val="80000"/>
                  </a:srgbClr>
                </a:solidFill>
              </a:rPr>
              <a:t>2. Motivation</a:t>
            </a:r>
          </a:p>
        </p:txBody>
      </p:sp>
      <p:sp>
        <p:nvSpPr>
          <p:cNvPr id="30731" name="TextBox 16"/>
          <p:cNvSpPr txBox="1">
            <a:spLocks noChangeArrowheads="1"/>
          </p:cNvSpPr>
          <p:nvPr/>
        </p:nvSpPr>
        <p:spPr bwMode="auto">
          <a:xfrm>
            <a:off x="1828800" y="5029200"/>
            <a:ext cx="2181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2800" smtClean="0">
                <a:solidFill>
                  <a:srgbClr val="D6E0FF"/>
                </a:solidFill>
              </a:rPr>
              <a:t>6. Reflection</a:t>
            </a:r>
          </a:p>
        </p:txBody>
      </p:sp>
      <p:sp>
        <p:nvSpPr>
          <p:cNvPr id="30732" name="TextBox 17"/>
          <p:cNvSpPr txBox="1">
            <a:spLocks noChangeArrowheads="1"/>
          </p:cNvSpPr>
          <p:nvPr/>
        </p:nvSpPr>
        <p:spPr bwMode="auto">
          <a:xfrm>
            <a:off x="5943600" y="5105400"/>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sz="2800" smtClean="0">
                <a:solidFill>
                  <a:srgbClr val="D6E0FF"/>
                </a:solidFill>
              </a:rPr>
              <a:t>4. Feedback</a:t>
            </a:r>
          </a:p>
        </p:txBody>
      </p:sp>
      <p:cxnSp>
        <p:nvCxnSpPr>
          <p:cNvPr id="30733" name="Straight Arrow Connector 19"/>
          <p:cNvCxnSpPr>
            <a:cxnSpLocks noChangeShapeType="1"/>
          </p:cNvCxnSpPr>
          <p:nvPr/>
        </p:nvCxnSpPr>
        <p:spPr bwMode="auto">
          <a:xfrm>
            <a:off x="5353050" y="3429000"/>
            <a:ext cx="990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69" name="TextBox 20"/>
          <p:cNvSpPr txBox="1">
            <a:spLocks noChangeArrowheads="1"/>
          </p:cNvSpPr>
          <p:nvPr/>
        </p:nvSpPr>
        <p:spPr bwMode="auto">
          <a:xfrm>
            <a:off x="6361113" y="3167063"/>
            <a:ext cx="1881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charset="0"/>
                <a:cs typeface="ＭＳ Ｐゴシック" charset="0"/>
              </a:defRPr>
            </a:lvl1pPr>
            <a:lvl2pPr marL="742950" indent="-285750">
              <a:defRPr sz="7200">
                <a:solidFill>
                  <a:schemeClr val="tx1"/>
                </a:solidFill>
                <a:latin typeface="Arial" charset="0"/>
                <a:ea typeface="ＭＳ Ｐゴシック" charset="0"/>
              </a:defRPr>
            </a:lvl2pPr>
            <a:lvl3pPr marL="1143000" indent="-228600">
              <a:defRPr sz="7200">
                <a:solidFill>
                  <a:schemeClr val="tx1"/>
                </a:solidFill>
                <a:latin typeface="Arial" charset="0"/>
                <a:ea typeface="ＭＳ Ｐゴシック" charset="0"/>
              </a:defRPr>
            </a:lvl3pPr>
            <a:lvl4pPr marL="1600200" indent="-228600">
              <a:defRPr sz="7200">
                <a:solidFill>
                  <a:schemeClr val="tx1"/>
                </a:solidFill>
                <a:latin typeface="Arial" charset="0"/>
                <a:ea typeface="ＭＳ Ｐゴシック" charset="0"/>
              </a:defRPr>
            </a:lvl4pPr>
            <a:lvl5pPr marL="2057400" indent="-228600">
              <a:defRPr sz="7200">
                <a:solidFill>
                  <a:schemeClr val="tx1"/>
                </a:solidFill>
                <a:latin typeface="Arial" charset="0"/>
                <a:ea typeface="ＭＳ Ｐゴシック" charset="0"/>
              </a:defRPr>
            </a:lvl5pPr>
            <a:lvl6pPr marL="2514600" indent="-228600" eaLnBrk="0" fontAlgn="base" hangingPunct="0">
              <a:spcBef>
                <a:spcPct val="0"/>
              </a:spcBef>
              <a:spcAft>
                <a:spcPct val="0"/>
              </a:spcAft>
              <a:defRPr sz="7200">
                <a:solidFill>
                  <a:schemeClr val="tx1"/>
                </a:solidFill>
                <a:latin typeface="Arial" charset="0"/>
                <a:ea typeface="ＭＳ Ｐゴシック" charset="0"/>
              </a:defRPr>
            </a:lvl6pPr>
            <a:lvl7pPr marL="2971800" indent="-228600" eaLnBrk="0" fontAlgn="base" hangingPunct="0">
              <a:spcBef>
                <a:spcPct val="0"/>
              </a:spcBef>
              <a:spcAft>
                <a:spcPct val="0"/>
              </a:spcAft>
              <a:defRPr sz="7200">
                <a:solidFill>
                  <a:schemeClr val="tx1"/>
                </a:solidFill>
                <a:latin typeface="Arial" charset="0"/>
                <a:ea typeface="ＭＳ Ｐゴシック" charset="0"/>
              </a:defRPr>
            </a:lvl7pPr>
            <a:lvl8pPr marL="3429000" indent="-228600" eaLnBrk="0" fontAlgn="base" hangingPunct="0">
              <a:spcBef>
                <a:spcPct val="0"/>
              </a:spcBef>
              <a:spcAft>
                <a:spcPct val="0"/>
              </a:spcAft>
              <a:defRPr sz="7200">
                <a:solidFill>
                  <a:schemeClr val="tx1"/>
                </a:solidFill>
                <a:latin typeface="Arial" charset="0"/>
                <a:ea typeface="ＭＳ Ｐゴシック" charset="0"/>
              </a:defRPr>
            </a:lvl8pPr>
            <a:lvl9pPr marL="3886200" indent="-228600" eaLnBrk="0" fontAlgn="base" hangingPunct="0">
              <a:spcBef>
                <a:spcPct val="0"/>
              </a:spcBef>
              <a:spcAft>
                <a:spcPct val="0"/>
              </a:spcAft>
              <a:defRPr sz="72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sz="2800" dirty="0" smtClean="0">
                <a:solidFill>
                  <a:srgbClr val="FFFFFF"/>
                </a:solidFill>
              </a:rPr>
              <a:t>3. </a:t>
            </a:r>
            <a:r>
              <a:rPr lang="en-US" sz="2800" dirty="0" smtClean="0">
                <a:solidFill>
                  <a:srgbClr val="3366FF">
                    <a:lumMod val="20000"/>
                    <a:lumOff val="80000"/>
                  </a:srgbClr>
                </a:solidFill>
              </a:rPr>
              <a:t>Practice</a:t>
            </a:r>
          </a:p>
        </p:txBody>
      </p:sp>
      <p:sp>
        <p:nvSpPr>
          <p:cNvPr id="30735" name="TextBox 3"/>
          <p:cNvSpPr txBox="1">
            <a:spLocks noChangeArrowheads="1"/>
          </p:cNvSpPr>
          <p:nvPr/>
        </p:nvSpPr>
        <p:spPr bwMode="auto">
          <a:xfrm>
            <a:off x="228600" y="3810000"/>
            <a:ext cx="220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2800" smtClean="0">
                <a:solidFill>
                  <a:srgbClr val="D6E0FF"/>
                </a:solidFill>
              </a:rPr>
              <a:t>6. Repetition</a:t>
            </a:r>
          </a:p>
        </p:txBody>
      </p:sp>
      <p:cxnSp>
        <p:nvCxnSpPr>
          <p:cNvPr id="30736" name="Straight Arrow Connector 7"/>
          <p:cNvCxnSpPr>
            <a:cxnSpLocks noChangeShapeType="1"/>
          </p:cNvCxnSpPr>
          <p:nvPr/>
        </p:nvCxnSpPr>
        <p:spPr bwMode="auto">
          <a:xfrm flipH="1">
            <a:off x="2133600" y="3733800"/>
            <a:ext cx="6096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35503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000"/>
                </a:solidFill>
              </a:rPr>
              <a:t>Why ???</a:t>
            </a:r>
            <a:br>
              <a:rPr lang="en-US" altLang="en-US" smtClean="0">
                <a:solidFill>
                  <a:srgbClr val="FFC000"/>
                </a:solidFill>
              </a:rPr>
            </a:br>
            <a:endParaRPr lang="en-US" altLang="en-US" smtClean="0">
              <a:solidFill>
                <a:srgbClr val="FFC000"/>
              </a:solidFill>
            </a:endParaRPr>
          </a:p>
        </p:txBody>
      </p:sp>
      <p:sp>
        <p:nvSpPr>
          <p:cNvPr id="3" name="Content Placeholder 2"/>
          <p:cNvSpPr>
            <a:spLocks noGrp="1"/>
          </p:cNvSpPr>
          <p:nvPr>
            <p:ph idx="1"/>
          </p:nvPr>
        </p:nvSpPr>
        <p:spPr/>
        <p:txBody>
          <a:bodyPr/>
          <a:lstStyle/>
          <a:p>
            <a:pPr algn="ctr" eaLnBrk="1" hangingPunct="1">
              <a:buFont typeface="Wingdings" pitchFamily="2" charset="2"/>
              <a:buNone/>
              <a:defRPr/>
            </a:pPr>
            <a:r>
              <a:rPr lang="en-US" altLang="en-US" sz="4400" smtClean="0">
                <a:solidFill>
                  <a:srgbClr val="D6E0FF"/>
                </a:solidFill>
              </a:rPr>
              <a:t>What Happens in the Classroom Stays in the Classroom</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CB30FB4C-0C75-4D1A-B97A-BC2EB38ABF71}" type="slidenum">
              <a:rPr lang="en-US" altLang="en-US" sz="1200" smtClean="0">
                <a:solidFill>
                  <a:srgbClr val="FFFFFF"/>
                </a:solidFill>
              </a:rPr>
              <a:pPr>
                <a:defRPr/>
              </a:pPr>
              <a:t>23</a:t>
            </a:fld>
            <a:endParaRPr lang="en-US" altLang="en-US" sz="1200" smtClean="0">
              <a:solidFill>
                <a:srgbClr val="FFFFFF"/>
              </a:solidFill>
            </a:endParaRPr>
          </a:p>
        </p:txBody>
      </p:sp>
      <p:sp>
        <p:nvSpPr>
          <p:cNvPr id="31749" name="Up-Down Arrow 4"/>
          <p:cNvSpPr>
            <a:spLocks noChangeArrowheads="1"/>
          </p:cNvSpPr>
          <p:nvPr/>
        </p:nvSpPr>
        <p:spPr bwMode="auto">
          <a:xfrm>
            <a:off x="4537075" y="3886200"/>
            <a:ext cx="484188" cy="1216025"/>
          </a:xfrm>
          <a:prstGeom prst="upDownArrow">
            <a:avLst>
              <a:gd name="adj1" fmla="val 50000"/>
              <a:gd name="adj2" fmla="val 50043"/>
            </a:avLst>
          </a:prstGeom>
          <a:solidFill>
            <a:schemeClr val="accent1"/>
          </a:solidFill>
          <a:ln w="9525">
            <a:solidFill>
              <a:schemeClr val="tx1"/>
            </a:solidFill>
            <a:round/>
            <a:headEnd/>
            <a:tailEnd/>
          </a:ln>
        </p:spPr>
        <p:txBody>
          <a:bodyPr/>
          <a:lstStyle/>
          <a:p>
            <a:pPr defTabSz="914400" eaLnBrk="0" fontAlgn="base" hangingPunct="0">
              <a:spcBef>
                <a:spcPct val="0"/>
              </a:spcBef>
              <a:spcAft>
                <a:spcPct val="0"/>
              </a:spcAft>
            </a:pPr>
            <a:endParaRPr lang="en-US" altLang="en-US" sz="7200" smtClean="0">
              <a:solidFill>
                <a:srgbClr val="FFFFFF"/>
              </a:solidFill>
              <a:ea typeface="ＭＳ Ｐゴシック" pitchFamily="34" charset="-128"/>
            </a:endParaRPr>
          </a:p>
        </p:txBody>
      </p:sp>
      <p:sp>
        <p:nvSpPr>
          <p:cNvPr id="18438" name="TextBox 5"/>
          <p:cNvSpPr txBox="1">
            <a:spLocks noChangeArrowheads="1"/>
          </p:cNvSpPr>
          <p:nvPr/>
        </p:nvSpPr>
        <p:spPr bwMode="auto">
          <a:xfrm>
            <a:off x="2514600" y="5257800"/>
            <a:ext cx="452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ea typeface="ＭＳ Ｐゴシック" pitchFamily="34" charset="-128"/>
              </a:defRPr>
            </a:lvl9pPr>
          </a:lstStyle>
          <a:p>
            <a:pPr algn="ctr" defTabSz="914400" eaLnBrk="0" fontAlgn="base" hangingPunct="0">
              <a:spcBef>
                <a:spcPct val="0"/>
              </a:spcBef>
              <a:spcAft>
                <a:spcPct val="0"/>
              </a:spcAft>
              <a:buClrTx/>
              <a:buSzTx/>
              <a:buFontTx/>
              <a:buNone/>
              <a:defRPr/>
            </a:pPr>
            <a:r>
              <a:rPr lang="en-US" altLang="en-US" sz="7200" dirty="0" smtClean="0">
                <a:solidFill>
                  <a:srgbClr val="3366FF">
                    <a:lumMod val="20000"/>
                    <a:lumOff val="80000"/>
                  </a:srgbClr>
                </a:solidFill>
              </a:rPr>
              <a:t>Workplace</a:t>
            </a:r>
          </a:p>
        </p:txBody>
      </p:sp>
    </p:spTree>
    <p:extLst>
      <p:ext uri="{BB962C8B-B14F-4D97-AF65-F5344CB8AC3E}">
        <p14:creationId xmlns:p14="http://schemas.microsoft.com/office/powerpoint/2010/main" val="4161479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Lst>
        </p:spPr>
        <p:txBody>
          <a:bodyPr/>
          <a:lstStyle/>
          <a:p>
            <a:pPr eaLnBrk="1" hangingPunct="1">
              <a:defRPr/>
            </a:pPr>
            <a:r>
              <a:rPr lang="en-US" altLang="en-US" dirty="0" smtClean="0">
                <a:solidFill>
                  <a:schemeClr val="accent1">
                    <a:lumMod val="20000"/>
                    <a:lumOff val="80000"/>
                  </a:schemeClr>
                </a:solidFill>
                <a:effectLst/>
                <a:cs typeface="+mj-cs"/>
              </a:rPr>
              <a:t>Examples</a:t>
            </a:r>
          </a:p>
        </p:txBody>
      </p:sp>
      <p:sp>
        <p:nvSpPr>
          <p:cNvPr id="17411" name="Rectangle 3"/>
          <p:cNvSpPr>
            <a:spLocks noGrp="1" noChangeArrowheads="1"/>
          </p:cNvSpPr>
          <p:nvPr>
            <p:ph idx="1"/>
          </p:nvPr>
        </p:nvSpPr>
        <p:spPr>
          <a:xfrm>
            <a:off x="533400" y="1676400"/>
            <a:ext cx="8229600" cy="4530725"/>
          </a:xfrm>
          <a:extLst>
            <a:ext uri="{909E8E84-426E-40DD-AFC4-6F175D3DCCD1}">
              <a14:hiddenFill xmlns:a14="http://schemas.microsoft.com/office/drawing/2010/main">
                <a:solidFill>
                  <a:srgbClr val="FFFFFF"/>
                </a:solidFill>
              </a14:hiddenFill>
            </a:ext>
          </a:extLst>
        </p:spPr>
        <p:txBody>
          <a:bodyPr/>
          <a:lstStyle/>
          <a:p>
            <a:pPr eaLnBrk="1" hangingPunct="1">
              <a:defRPr/>
            </a:pPr>
            <a:r>
              <a:rPr lang="en-US" altLang="en-US" dirty="0" smtClean="0">
                <a:solidFill>
                  <a:schemeClr val="accent1">
                    <a:lumMod val="20000"/>
                    <a:lumOff val="80000"/>
                  </a:schemeClr>
                </a:solidFill>
                <a:effectLst/>
                <a:cs typeface="+mn-cs"/>
              </a:rPr>
              <a:t>Brazilian children</a:t>
            </a:r>
          </a:p>
          <a:p>
            <a:pPr eaLnBrk="1" hangingPunct="1">
              <a:defRPr/>
            </a:pPr>
            <a:endParaRPr lang="en-US" altLang="en-US" dirty="0" smtClean="0">
              <a:effectLst/>
              <a:cs typeface="+mn-cs"/>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9685E7EE-E31D-497D-B6CA-442399FB272D}" type="slidenum">
              <a:rPr lang="en-US" altLang="en-US" sz="1200" smtClean="0">
                <a:solidFill>
                  <a:srgbClr val="FFFFFF"/>
                </a:solidFill>
              </a:rPr>
              <a:pPr>
                <a:defRPr/>
              </a:pPr>
              <a:t>24</a:t>
            </a:fld>
            <a:endParaRPr lang="en-US" altLang="en-US" sz="1200" smtClean="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2355850"/>
            <a:ext cx="3784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Right Arrow 4"/>
          <p:cNvSpPr>
            <a:spLocks noChangeArrowheads="1"/>
          </p:cNvSpPr>
          <p:nvPr/>
        </p:nvSpPr>
        <p:spPr bwMode="auto">
          <a:xfrm>
            <a:off x="3429000" y="3387725"/>
            <a:ext cx="1216025" cy="484188"/>
          </a:xfrm>
          <a:prstGeom prst="leftRightArrow">
            <a:avLst>
              <a:gd name="adj1" fmla="val 50000"/>
              <a:gd name="adj2" fmla="val 50043"/>
            </a:avLst>
          </a:prstGeom>
          <a:solidFill>
            <a:schemeClr val="accent1"/>
          </a:solidFill>
          <a:ln w="9525">
            <a:solidFill>
              <a:schemeClr val="tx1"/>
            </a:solidFill>
            <a:round/>
            <a:headEnd/>
            <a:tailEnd/>
          </a:ln>
        </p:spPr>
        <p:txBody>
          <a:bodyPr/>
          <a:lstStyle/>
          <a:p>
            <a:pPr defTabSz="914400" eaLnBrk="0" fontAlgn="base" hangingPunct="0">
              <a:spcBef>
                <a:spcPct val="0"/>
              </a:spcBef>
              <a:spcAft>
                <a:spcPct val="0"/>
              </a:spcAft>
            </a:pPr>
            <a:endParaRPr lang="en-US" altLang="en-US" sz="7200" smtClean="0">
              <a:solidFill>
                <a:srgbClr val="FFFFFF"/>
              </a:solidFill>
              <a:ea typeface="ＭＳ Ｐゴシック" pitchFamily="34" charset="-12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30475"/>
            <a:ext cx="2220913"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667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cs typeface="+mj-cs"/>
            </a:endParaRPr>
          </a:p>
        </p:txBody>
      </p:sp>
      <p:sp>
        <p:nvSpPr>
          <p:cNvPr id="3" name="Content Placeholder 2"/>
          <p:cNvSpPr>
            <a:spLocks noGrp="1"/>
          </p:cNvSpPr>
          <p:nvPr>
            <p:ph idx="1"/>
          </p:nvPr>
        </p:nvSpPr>
        <p:spPr/>
        <p:txBody>
          <a:bodyPr/>
          <a:lstStyle/>
          <a:p>
            <a:pPr eaLnBrk="1" hangingPunct="1">
              <a:defRPr/>
            </a:pPr>
            <a:r>
              <a:rPr lang="en-US" altLang="en-US" dirty="0" smtClean="0">
                <a:solidFill>
                  <a:schemeClr val="accent1">
                    <a:lumMod val="20000"/>
                    <a:lumOff val="80000"/>
                  </a:schemeClr>
                </a:solidFill>
                <a:effectLst/>
                <a:cs typeface="+mn-cs"/>
              </a:rPr>
              <a:t>Myself :  first case of shock</a:t>
            </a:r>
          </a:p>
          <a:p>
            <a:pPr eaLnBrk="1" hangingPunct="1">
              <a:defRPr/>
            </a:pPr>
            <a:endParaRPr lang="en-US" dirty="0">
              <a:cs typeface="+mn-cs"/>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6AFD2264-7296-4476-896F-59452C0F2161}" type="slidenum">
              <a:rPr lang="en-US" altLang="en-US" sz="1200" smtClean="0">
                <a:solidFill>
                  <a:srgbClr val="FFFFFF"/>
                </a:solidFill>
              </a:rPr>
              <a:pPr>
                <a:defRPr/>
              </a:pPr>
              <a:t>25</a:t>
            </a:fld>
            <a:endParaRPr lang="en-US" altLang="en-US" sz="1200" smtClean="0">
              <a:solidFill>
                <a:srgbClr val="FFFFFF"/>
              </a:solidFill>
            </a:endParaRPr>
          </a:p>
        </p:txBody>
      </p:sp>
    </p:spTree>
    <p:extLst>
      <p:ext uri="{BB962C8B-B14F-4D97-AF65-F5344CB8AC3E}">
        <p14:creationId xmlns:p14="http://schemas.microsoft.com/office/powerpoint/2010/main" val="2223607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17587"/>
          </a:xfrm>
        </p:spPr>
        <p:txBody>
          <a:bodyPr/>
          <a:lstStyle/>
          <a:p>
            <a:pPr eaLnBrk="1" hangingPunct="1">
              <a:defRPr/>
            </a:pPr>
            <a:r>
              <a:rPr lang="en-US" altLang="en-US" smtClean="0">
                <a:solidFill>
                  <a:srgbClr val="FFC000"/>
                </a:solidFill>
              </a:rPr>
              <a:t>Transfer</a:t>
            </a:r>
          </a:p>
        </p:txBody>
      </p:sp>
      <p:sp>
        <p:nvSpPr>
          <p:cNvPr id="3" name="Content Placeholder 2"/>
          <p:cNvSpPr>
            <a:spLocks noGrp="1"/>
          </p:cNvSpPr>
          <p:nvPr>
            <p:ph idx="1"/>
          </p:nvPr>
        </p:nvSpPr>
        <p:spPr>
          <a:xfrm>
            <a:off x="457200" y="1219200"/>
            <a:ext cx="8229600" cy="4911725"/>
          </a:xfrm>
        </p:spPr>
        <p:txBody>
          <a:bodyPr/>
          <a:lstStyle/>
          <a:p>
            <a:pPr eaLnBrk="1" hangingPunct="1">
              <a:defRPr/>
            </a:pPr>
            <a:r>
              <a:rPr lang="en-US" altLang="en-US" sz="3600" dirty="0" smtClean="0">
                <a:solidFill>
                  <a:srgbClr val="D6E0FF"/>
                </a:solidFill>
                <a:effectLst/>
              </a:rPr>
              <a:t>Traditional classroom education</a:t>
            </a:r>
          </a:p>
          <a:p>
            <a:pPr lvl="1" eaLnBrk="1" hangingPunct="1">
              <a:defRPr/>
            </a:pPr>
            <a:r>
              <a:rPr lang="en-US" altLang="en-US" sz="3600" dirty="0" smtClean="0">
                <a:solidFill>
                  <a:srgbClr val="D6E0FF"/>
                </a:solidFill>
                <a:effectLst/>
                <a:ea typeface="ＭＳ Ｐゴシック" pitchFamily="34" charset="-128"/>
              </a:rPr>
              <a:t>Learning???</a:t>
            </a:r>
          </a:p>
          <a:p>
            <a:pPr lvl="1" eaLnBrk="1" hangingPunct="1">
              <a:defRPr/>
            </a:pPr>
            <a:endParaRPr lang="en-US" altLang="en-US" sz="3600" dirty="0" smtClean="0">
              <a:solidFill>
                <a:srgbClr val="D6E0FF"/>
              </a:solidFill>
              <a:effectLst/>
              <a:ea typeface="ＭＳ Ｐゴシック" pitchFamily="34" charset="-128"/>
            </a:endParaRPr>
          </a:p>
          <a:p>
            <a:pPr lvl="1" eaLnBrk="1" hangingPunct="1">
              <a:defRPr/>
            </a:pPr>
            <a:r>
              <a:rPr lang="en-US" altLang="en-US" sz="3600" dirty="0" smtClean="0">
                <a:solidFill>
                  <a:srgbClr val="D6E0FF"/>
                </a:solidFill>
                <a:effectLst/>
                <a:ea typeface="ＭＳ Ｐゴシック" pitchFamily="34" charset="-128"/>
              </a:rPr>
              <a:t>Unable to  use  solve real problems</a:t>
            </a:r>
          </a:p>
          <a:p>
            <a:pPr lvl="1" eaLnBrk="1" hangingPunct="1">
              <a:defRPr/>
            </a:pPr>
            <a:endParaRPr lang="en-US" altLang="en-US" sz="3600" dirty="0" smtClean="0">
              <a:solidFill>
                <a:srgbClr val="D6E0FF"/>
              </a:solidFill>
              <a:effectLst/>
              <a:ea typeface="ＭＳ Ｐゴシック" pitchFamily="34" charset="-128"/>
            </a:endParaRPr>
          </a:p>
          <a:p>
            <a:pPr lvl="1" eaLnBrk="1" hangingPunct="1">
              <a:defRPr/>
            </a:pPr>
            <a:r>
              <a:rPr lang="ja-JP" altLang="en-US" sz="3600" dirty="0" smtClean="0">
                <a:solidFill>
                  <a:srgbClr val="D6E0FF"/>
                </a:solidFill>
                <a:effectLst/>
                <a:ea typeface="ＭＳ Ｐゴシック" pitchFamily="34" charset="-128"/>
              </a:rPr>
              <a:t>“</a:t>
            </a:r>
            <a:r>
              <a:rPr lang="en-US" altLang="ja-JP" sz="3600" dirty="0" smtClean="0">
                <a:solidFill>
                  <a:srgbClr val="D6E0FF"/>
                </a:solidFill>
                <a:effectLst/>
                <a:ea typeface="ＭＳ Ｐゴシック" pitchFamily="34" charset="-128"/>
              </a:rPr>
              <a:t>inert</a:t>
            </a:r>
            <a:r>
              <a:rPr lang="ja-JP" altLang="en-US" sz="3600" dirty="0" smtClean="0">
                <a:solidFill>
                  <a:srgbClr val="D6E0FF"/>
                </a:solidFill>
                <a:effectLst/>
                <a:ea typeface="ＭＳ Ｐゴシック" pitchFamily="34" charset="-128"/>
              </a:rPr>
              <a:t>”</a:t>
            </a:r>
            <a:r>
              <a:rPr lang="en-US" altLang="ja-JP" sz="3600" dirty="0" smtClean="0">
                <a:solidFill>
                  <a:srgbClr val="D6E0FF"/>
                </a:solidFill>
                <a:effectLst/>
                <a:ea typeface="ＭＳ Ｐゴシック" pitchFamily="34" charset="-128"/>
              </a:rPr>
              <a:t> knowledge</a:t>
            </a:r>
          </a:p>
          <a:p>
            <a:pPr lvl="1" eaLnBrk="1" hangingPunct="1">
              <a:defRPr/>
            </a:pPr>
            <a:endParaRPr lang="en-US" altLang="en-US" sz="3600" dirty="0" smtClean="0">
              <a:solidFill>
                <a:srgbClr val="D6E0FF"/>
              </a:solidFill>
              <a:effectLst/>
              <a:ea typeface="ＭＳ Ｐゴシック" pitchFamily="34" charset="-128"/>
            </a:endParaRPr>
          </a:p>
          <a:p>
            <a:pPr lvl="1" eaLnBrk="1" hangingPunct="1">
              <a:defRPr/>
            </a:pPr>
            <a:r>
              <a:rPr lang="ja-JP" altLang="en-US" sz="3600" dirty="0" smtClean="0">
                <a:solidFill>
                  <a:srgbClr val="D6E0FF"/>
                </a:solidFill>
                <a:effectLst/>
                <a:ea typeface="ＭＳ Ｐゴシック" pitchFamily="34" charset="-128"/>
              </a:rPr>
              <a:t>“</a:t>
            </a:r>
            <a:r>
              <a:rPr lang="en-US" altLang="ja-JP" sz="3600" dirty="0" smtClean="0">
                <a:solidFill>
                  <a:srgbClr val="D6E0FF"/>
                </a:solidFill>
                <a:effectLst/>
                <a:ea typeface="ＭＳ Ｐゴシック" pitchFamily="34" charset="-128"/>
              </a:rPr>
              <a:t>real life</a:t>
            </a:r>
            <a:r>
              <a:rPr lang="ja-JP" altLang="en-US" sz="3600" dirty="0" smtClean="0">
                <a:solidFill>
                  <a:srgbClr val="D6E0FF"/>
                </a:solidFill>
                <a:effectLst/>
                <a:ea typeface="ＭＳ Ｐゴシック" pitchFamily="34" charset="-128"/>
              </a:rPr>
              <a:t>”</a:t>
            </a:r>
            <a:r>
              <a:rPr lang="en-US" altLang="ja-JP" sz="3600" dirty="0" smtClean="0">
                <a:solidFill>
                  <a:srgbClr val="D6E0FF"/>
                </a:solidFill>
                <a:effectLst/>
                <a:ea typeface="ＭＳ Ｐゴシック" pitchFamily="34" charset="-128"/>
              </a:rPr>
              <a:t> abilities not used in classroom</a:t>
            </a:r>
          </a:p>
          <a:p>
            <a:pPr eaLnBrk="1" hangingPunct="1">
              <a:defRPr/>
            </a:pPr>
            <a:endParaRPr lang="en-US" altLang="en-US" dirty="0" smtClean="0">
              <a:solidFill>
                <a:srgbClr val="D6E0FF"/>
              </a:solidFill>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D15A8BF1-E78A-4799-BAB8-19081833C888}" type="slidenum">
              <a:rPr lang="en-US" altLang="en-US" sz="1200" smtClean="0">
                <a:solidFill>
                  <a:srgbClr val="FFFFFF"/>
                </a:solidFill>
              </a:rPr>
              <a:pPr>
                <a:defRPr/>
              </a:pPr>
              <a:t>26</a:t>
            </a:fld>
            <a:endParaRPr lang="en-US" altLang="en-US" sz="1200" smtClean="0">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28800"/>
            <a:ext cx="19812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5200" y="3962400"/>
            <a:ext cx="199072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65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smtClean="0">
                <a:solidFill>
                  <a:srgbClr val="FFC000"/>
                </a:solidFill>
                <a:effectLst/>
              </a:rPr>
              <a:t>Cognitive Apprenticeship</a:t>
            </a:r>
          </a:p>
        </p:txBody>
      </p:sp>
      <p:sp>
        <p:nvSpPr>
          <p:cNvPr id="20483" name="Rectangle 3"/>
          <p:cNvSpPr>
            <a:spLocks noGrp="1" noChangeArrowheads="1"/>
          </p:cNvSpPr>
          <p:nvPr>
            <p:ph idx="1"/>
          </p:nvPr>
        </p:nvSpPr>
        <p:spPr>
          <a:extLst>
            <a:ext uri="{909E8E84-426E-40DD-AFC4-6F175D3DCCD1}">
              <a14:hiddenFill xmlns:a14="http://schemas.microsoft.com/office/drawing/2010/main">
                <a:solidFill>
                  <a:srgbClr val="FFFFFF"/>
                </a:solidFill>
              </a14:hiddenFill>
            </a:ext>
          </a:extLst>
        </p:spPr>
        <p:txBody>
          <a:bodyPr/>
          <a:lstStyle/>
          <a:p>
            <a:pPr eaLnBrk="1" hangingPunct="1">
              <a:lnSpc>
                <a:spcPct val="150000"/>
              </a:lnSpc>
              <a:defRPr/>
            </a:pPr>
            <a:r>
              <a:rPr lang="en-US" dirty="0">
                <a:solidFill>
                  <a:schemeClr val="accent1">
                    <a:lumMod val="20000"/>
                    <a:lumOff val="80000"/>
                  </a:schemeClr>
                </a:solidFill>
                <a:effectLst/>
                <a:cs typeface="+mn-cs"/>
              </a:rPr>
              <a:t>Modeling</a:t>
            </a:r>
          </a:p>
          <a:p>
            <a:pPr eaLnBrk="1" hangingPunct="1">
              <a:lnSpc>
                <a:spcPct val="150000"/>
              </a:lnSpc>
              <a:defRPr/>
            </a:pPr>
            <a:r>
              <a:rPr lang="en-US" dirty="0">
                <a:solidFill>
                  <a:schemeClr val="accent1">
                    <a:lumMod val="20000"/>
                    <a:lumOff val="80000"/>
                  </a:schemeClr>
                </a:solidFill>
                <a:effectLst/>
                <a:cs typeface="+mn-cs"/>
              </a:rPr>
              <a:t>Coaching</a:t>
            </a:r>
          </a:p>
          <a:p>
            <a:pPr eaLnBrk="1" hangingPunct="1">
              <a:lnSpc>
                <a:spcPct val="150000"/>
              </a:lnSpc>
              <a:defRPr/>
            </a:pPr>
            <a:r>
              <a:rPr lang="en-US" dirty="0" smtClean="0">
                <a:solidFill>
                  <a:schemeClr val="accent1">
                    <a:lumMod val="20000"/>
                    <a:lumOff val="80000"/>
                  </a:schemeClr>
                </a:solidFill>
                <a:effectLst/>
                <a:cs typeface="+mn-cs"/>
              </a:rPr>
              <a:t>Articulation </a:t>
            </a:r>
            <a:endParaRPr lang="en-US" dirty="0">
              <a:solidFill>
                <a:schemeClr val="accent1">
                  <a:lumMod val="20000"/>
                  <a:lumOff val="80000"/>
                </a:schemeClr>
              </a:solidFill>
              <a:effectLst/>
              <a:cs typeface="+mn-cs"/>
            </a:endParaRPr>
          </a:p>
          <a:p>
            <a:pPr eaLnBrk="1" hangingPunct="1">
              <a:lnSpc>
                <a:spcPct val="150000"/>
              </a:lnSpc>
              <a:defRPr/>
            </a:pPr>
            <a:r>
              <a:rPr lang="en-US" dirty="0">
                <a:solidFill>
                  <a:schemeClr val="accent1">
                    <a:lumMod val="20000"/>
                    <a:lumOff val="80000"/>
                  </a:schemeClr>
                </a:solidFill>
                <a:effectLst/>
                <a:cs typeface="+mn-cs"/>
              </a:rPr>
              <a:t>Reflection</a:t>
            </a:r>
          </a:p>
          <a:p>
            <a:pPr eaLnBrk="1" hangingPunct="1">
              <a:lnSpc>
                <a:spcPct val="150000"/>
              </a:lnSpc>
              <a:defRPr/>
            </a:pPr>
            <a:r>
              <a:rPr lang="en-US" dirty="0" smtClean="0">
                <a:solidFill>
                  <a:schemeClr val="accent1">
                    <a:lumMod val="20000"/>
                    <a:lumOff val="80000"/>
                  </a:schemeClr>
                </a:solidFill>
                <a:effectLst/>
                <a:cs typeface="+mn-cs"/>
              </a:rPr>
              <a:t>Exploration</a:t>
            </a:r>
          </a:p>
          <a:p>
            <a:pPr eaLnBrk="1" hangingPunct="1">
              <a:lnSpc>
                <a:spcPct val="150000"/>
              </a:lnSpc>
              <a:defRPr/>
            </a:pPr>
            <a:r>
              <a:rPr lang="en-US" dirty="0" smtClean="0">
                <a:solidFill>
                  <a:schemeClr val="accent1">
                    <a:lumMod val="20000"/>
                    <a:lumOff val="80000"/>
                  </a:schemeClr>
                </a:solidFill>
                <a:effectLst/>
                <a:cs typeface="+mn-cs"/>
              </a:rPr>
              <a:t>Scaffolding</a:t>
            </a:r>
            <a:endParaRPr lang="en-US" dirty="0">
              <a:solidFill>
                <a:schemeClr val="accent1">
                  <a:lumMod val="20000"/>
                  <a:lumOff val="80000"/>
                </a:schemeClr>
              </a:solidFill>
              <a:effectLst/>
              <a:cs typeface="+mn-cs"/>
            </a:endParaRPr>
          </a:p>
          <a:p>
            <a:pPr eaLnBrk="1" hangingPunct="1">
              <a:lnSpc>
                <a:spcPct val="150000"/>
              </a:lnSpc>
              <a:defRPr/>
            </a:pPr>
            <a:endParaRPr lang="en-US" dirty="0">
              <a:cs typeface="+mn-cs"/>
            </a:endParaRPr>
          </a:p>
          <a:p>
            <a:pPr eaLnBrk="1" hangingPunct="1">
              <a:lnSpc>
                <a:spcPct val="150000"/>
              </a:lnSpc>
              <a:defRPr/>
            </a:pPr>
            <a:endParaRPr lang="en-US" altLang="en-US" dirty="0" smtClean="0">
              <a:effectLst/>
              <a:cs typeface="+mn-cs"/>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385CE6C2-68C3-4720-BF0E-32373D847836}" type="slidenum">
              <a:rPr lang="en-US" altLang="en-US" sz="1200" smtClean="0">
                <a:solidFill>
                  <a:srgbClr val="FFFFFF"/>
                </a:solidFill>
              </a:rPr>
              <a:pPr>
                <a:defRPr/>
              </a:pPr>
              <a:t>27</a:t>
            </a:fld>
            <a:endParaRPr lang="en-US" altLang="en-US" sz="1200" smtClean="0">
              <a:solidFill>
                <a:srgbClr val="FFFFFF"/>
              </a:solidFill>
            </a:endParaRPr>
          </a:p>
        </p:txBody>
      </p:sp>
    </p:spTree>
    <p:extLst>
      <p:ext uri="{BB962C8B-B14F-4D97-AF65-F5344CB8AC3E}">
        <p14:creationId xmlns:p14="http://schemas.microsoft.com/office/powerpoint/2010/main" val="3981085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000"/>
                </a:solidFill>
              </a:rPr>
              <a:t>Purpose</a:t>
            </a:r>
          </a:p>
        </p:txBody>
      </p:sp>
      <p:sp>
        <p:nvSpPr>
          <p:cNvPr id="3" name="Content Placeholder 2"/>
          <p:cNvSpPr>
            <a:spLocks noGrp="1"/>
          </p:cNvSpPr>
          <p:nvPr>
            <p:ph idx="1"/>
          </p:nvPr>
        </p:nvSpPr>
        <p:spPr/>
        <p:txBody>
          <a:bodyPr/>
          <a:lstStyle/>
          <a:p>
            <a:pPr eaLnBrk="1" hangingPunct="1">
              <a:lnSpc>
                <a:spcPct val="150000"/>
              </a:lnSpc>
              <a:defRPr/>
            </a:pPr>
            <a:r>
              <a:rPr lang="en-US" dirty="0" smtClean="0">
                <a:cs typeface="+mn-cs"/>
              </a:rPr>
              <a:t>   </a:t>
            </a:r>
            <a:r>
              <a:rPr lang="en-US" sz="3600" dirty="0" smtClean="0">
                <a:solidFill>
                  <a:schemeClr val="accent1">
                    <a:lumMod val="20000"/>
                    <a:lumOff val="80000"/>
                  </a:schemeClr>
                </a:solidFill>
                <a:effectLst/>
                <a:cs typeface="+mn-cs"/>
              </a:rPr>
              <a:t>Expertise</a:t>
            </a:r>
          </a:p>
          <a:p>
            <a:pPr lvl="1" eaLnBrk="1" hangingPunct="1">
              <a:lnSpc>
                <a:spcPct val="150000"/>
              </a:lnSpc>
              <a:defRPr/>
            </a:pPr>
            <a:r>
              <a:rPr lang="en-US" sz="3600" dirty="0" smtClean="0">
                <a:solidFill>
                  <a:schemeClr val="accent1">
                    <a:lumMod val="20000"/>
                    <a:lumOff val="80000"/>
                  </a:schemeClr>
                </a:solidFill>
                <a:effectLst/>
                <a:ea typeface="ＭＳ Ｐゴシック" pitchFamily="34" charset="-128"/>
              </a:rPr>
              <a:t>Thinking</a:t>
            </a:r>
          </a:p>
          <a:p>
            <a:pPr lvl="1" eaLnBrk="1" hangingPunct="1">
              <a:lnSpc>
                <a:spcPct val="150000"/>
              </a:lnSpc>
              <a:defRPr/>
            </a:pPr>
            <a:r>
              <a:rPr lang="en-US" sz="3600" dirty="0" smtClean="0">
                <a:solidFill>
                  <a:schemeClr val="accent1">
                    <a:lumMod val="20000"/>
                    <a:lumOff val="80000"/>
                  </a:schemeClr>
                </a:solidFill>
                <a:effectLst/>
                <a:ea typeface="ＭＳ Ｐゴシック" pitchFamily="34" charset="-128"/>
              </a:rPr>
              <a:t>Metacognitive skills</a:t>
            </a:r>
          </a:p>
          <a:p>
            <a:pPr lvl="1" eaLnBrk="1" hangingPunct="1">
              <a:lnSpc>
                <a:spcPct val="150000"/>
              </a:lnSpc>
              <a:defRPr/>
            </a:pPr>
            <a:r>
              <a:rPr lang="en-US" sz="3600" dirty="0" smtClean="0">
                <a:solidFill>
                  <a:schemeClr val="accent1">
                    <a:lumMod val="20000"/>
                    <a:lumOff val="80000"/>
                  </a:schemeClr>
                </a:solidFill>
                <a:effectLst/>
                <a:ea typeface="ＭＳ Ｐゴシック" pitchFamily="34" charset="-128"/>
              </a:rPr>
              <a:t>Become </a:t>
            </a:r>
          </a:p>
          <a:p>
            <a:pPr marL="457200" lvl="1" indent="0" eaLnBrk="1" hangingPunct="1">
              <a:buFontTx/>
              <a:buNone/>
              <a:defRPr/>
            </a:pPr>
            <a:endParaRPr lang="en-US" dirty="0" smtClean="0">
              <a:ea typeface="ＭＳ Ｐゴシック" pitchFamily="34" charset="-128"/>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A95CFCA8-D6BF-4025-8E8E-9D5715CA5FA6}" type="slidenum">
              <a:rPr lang="en-US" altLang="en-US" sz="1200" smtClean="0">
                <a:solidFill>
                  <a:srgbClr val="FFFFFF"/>
                </a:solidFill>
              </a:rPr>
              <a:pPr>
                <a:defRPr/>
              </a:pPr>
              <a:t>28</a:t>
            </a:fld>
            <a:endParaRPr lang="en-US" altLang="en-US" sz="1200" smtClean="0">
              <a:solidFill>
                <a:srgbClr val="FFFFFF"/>
              </a:solidFill>
            </a:endParaRPr>
          </a:p>
        </p:txBody>
      </p:sp>
      <p:sp>
        <p:nvSpPr>
          <p:cNvPr id="5" name="Rectangle 4"/>
          <p:cNvSpPr/>
          <p:nvPr/>
        </p:nvSpPr>
        <p:spPr>
          <a:xfrm>
            <a:off x="4191000" y="4343400"/>
            <a:ext cx="2362200"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eaLnBrk="0" fontAlgn="base" hangingPunct="0">
              <a:spcBef>
                <a:spcPct val="0"/>
              </a:spcBef>
              <a:spcAft>
                <a:spcPct val="0"/>
              </a:spcAft>
              <a:defRPr/>
            </a:pPr>
            <a:r>
              <a:rPr lang="en-US" sz="8800" b="1" spc="50" dirty="0">
                <a:ln w="11430"/>
                <a:gradFill>
                  <a:gsLst>
                    <a:gs pos="25000">
                      <a:srgbClr val="7B46D0">
                        <a:satMod val="155000"/>
                      </a:srgbClr>
                    </a:gs>
                    <a:gs pos="100000">
                      <a:srgbClr val="7B46D0">
                        <a:shade val="45000"/>
                        <a:satMod val="165000"/>
                      </a:srgbClr>
                    </a:gs>
                  </a:gsLst>
                  <a:lin ang="5400000"/>
                </a:gradFill>
                <a:effectLst>
                  <a:outerShdw blurRad="76200" dist="50800" dir="5400000" algn="tl" rotWithShape="0">
                    <a:srgbClr val="000000">
                      <a:alpha val="65000"/>
                    </a:srgbClr>
                  </a:outerShdw>
                </a:effectLst>
                <a:ea typeface="ＭＳ Ｐゴシック" pitchFamily="34" charset="-128"/>
              </a:rPr>
              <a:t>You</a:t>
            </a:r>
          </a:p>
        </p:txBody>
      </p:sp>
    </p:spTree>
    <p:extLst>
      <p:ext uri="{BB962C8B-B14F-4D97-AF65-F5344CB8AC3E}">
        <p14:creationId xmlns:p14="http://schemas.microsoft.com/office/powerpoint/2010/main" val="1992622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28600"/>
            <a:ext cx="8229600" cy="1550988"/>
          </a:xfrm>
        </p:spPr>
        <p:txBody>
          <a:bodyPr/>
          <a:lstStyle/>
          <a:p>
            <a:pPr eaLnBrk="1" hangingPunct="1">
              <a:defRPr/>
            </a:pPr>
            <a:r>
              <a:rPr lang="en-US" altLang="en-US" sz="4000" b="1" smtClean="0">
                <a:solidFill>
                  <a:srgbClr val="FFC000"/>
                </a:solidFill>
              </a:rPr>
              <a:t>Definitions</a:t>
            </a:r>
          </a:p>
        </p:txBody>
      </p:sp>
      <p:sp>
        <p:nvSpPr>
          <p:cNvPr id="69635" name="Rectangle 3"/>
          <p:cNvSpPr>
            <a:spLocks noGrp="1" noChangeArrowheads="1"/>
          </p:cNvSpPr>
          <p:nvPr>
            <p:ph idx="1"/>
          </p:nvPr>
        </p:nvSpPr>
        <p:spPr>
          <a:xfrm>
            <a:off x="685800" y="1295400"/>
            <a:ext cx="8229600" cy="5029200"/>
          </a:xfrm>
        </p:spPr>
        <p:txBody>
          <a:bodyPr/>
          <a:lstStyle/>
          <a:p>
            <a:pPr eaLnBrk="1" hangingPunct="1">
              <a:lnSpc>
                <a:spcPct val="150000"/>
              </a:lnSpc>
              <a:defRPr/>
            </a:pPr>
            <a:r>
              <a:rPr lang="en-US" sz="3600" dirty="0" smtClean="0">
                <a:solidFill>
                  <a:schemeClr val="accent1">
                    <a:lumMod val="20000"/>
                    <a:lumOff val="80000"/>
                  </a:schemeClr>
                </a:solidFill>
                <a:effectLst/>
                <a:cs typeface="+mn-cs"/>
              </a:rPr>
              <a:t>Cognitive</a:t>
            </a:r>
          </a:p>
          <a:p>
            <a:pPr eaLnBrk="1" hangingPunct="1">
              <a:lnSpc>
                <a:spcPct val="150000"/>
              </a:lnSpc>
              <a:defRPr/>
            </a:pPr>
            <a:r>
              <a:rPr lang="en-US" sz="3600" dirty="0" smtClean="0">
                <a:solidFill>
                  <a:schemeClr val="accent1">
                    <a:lumMod val="20000"/>
                    <a:lumOff val="80000"/>
                  </a:schemeClr>
                </a:solidFill>
                <a:effectLst/>
                <a:cs typeface="+mn-cs"/>
              </a:rPr>
              <a:t>Metacognitive</a:t>
            </a:r>
          </a:p>
          <a:p>
            <a:pPr eaLnBrk="1" hangingPunct="1">
              <a:lnSpc>
                <a:spcPct val="150000"/>
              </a:lnSpc>
              <a:defRPr/>
            </a:pPr>
            <a:r>
              <a:rPr lang="en-US" sz="3600" dirty="0" smtClean="0">
                <a:solidFill>
                  <a:schemeClr val="accent1">
                    <a:lumMod val="20000"/>
                    <a:lumOff val="80000"/>
                  </a:schemeClr>
                </a:solidFill>
                <a:effectLst/>
                <a:cs typeface="+mn-cs"/>
              </a:rPr>
              <a:t>Strategies</a:t>
            </a:r>
          </a:p>
          <a:p>
            <a:pPr eaLnBrk="1" hangingPunct="1">
              <a:lnSpc>
                <a:spcPct val="150000"/>
              </a:lnSpc>
              <a:defRPr/>
            </a:pPr>
            <a:r>
              <a:rPr lang="en-US" sz="3600" dirty="0" smtClean="0">
                <a:solidFill>
                  <a:schemeClr val="accent1">
                    <a:lumMod val="20000"/>
                    <a:lumOff val="80000"/>
                  </a:schemeClr>
                </a:solidFill>
                <a:effectLst/>
                <a:cs typeface="+mn-cs"/>
              </a:rPr>
              <a:t>Classroom     Situation </a:t>
            </a:r>
            <a:r>
              <a:rPr lang="en-US" sz="2800" dirty="0" smtClean="0">
                <a:solidFill>
                  <a:schemeClr val="accent1">
                    <a:lumMod val="20000"/>
                    <a:lumOff val="80000"/>
                  </a:schemeClr>
                </a:solidFill>
                <a:effectLst/>
                <a:cs typeface="+mn-cs"/>
              </a:rPr>
              <a:t>(situated learning) </a:t>
            </a:r>
            <a:endParaRPr lang="en-US" sz="2400" b="1" dirty="0" smtClean="0">
              <a:solidFill>
                <a:schemeClr val="accent1">
                  <a:lumMod val="20000"/>
                  <a:lumOff val="80000"/>
                </a:schemeClr>
              </a:solidFill>
              <a:effectLst/>
              <a:cs typeface="+mn-cs"/>
            </a:endParaRPr>
          </a:p>
          <a:p>
            <a:pPr lvl="1" eaLnBrk="1" hangingPunct="1">
              <a:buFontTx/>
              <a:buNone/>
              <a:defRPr/>
            </a:pPr>
            <a:endParaRPr lang="en-US" dirty="0" smtClean="0">
              <a:solidFill>
                <a:schemeClr val="accent1">
                  <a:lumMod val="20000"/>
                  <a:lumOff val="80000"/>
                </a:schemeClr>
              </a:solidFill>
              <a:ea typeface="ＭＳ Ｐゴシック" pitchFamily="34" charset="-128"/>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936349F8-4AD3-415C-B205-DF3625D3E25E}" type="slidenum">
              <a:rPr lang="en-US" altLang="en-US" sz="1200" smtClean="0">
                <a:solidFill>
                  <a:srgbClr val="FFFFFF"/>
                </a:solidFill>
              </a:rPr>
              <a:pPr>
                <a:defRPr/>
              </a:pPr>
              <a:t>29</a:t>
            </a:fld>
            <a:endParaRPr lang="en-US" altLang="en-US" sz="1200" smtClean="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0188" y="1371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Curved Left Arrow 2"/>
          <p:cNvSpPr>
            <a:spLocks noChangeArrowheads="1"/>
          </p:cNvSpPr>
          <p:nvPr/>
        </p:nvSpPr>
        <p:spPr bwMode="auto">
          <a:xfrm flipH="1">
            <a:off x="3429000" y="3962400"/>
            <a:ext cx="685800" cy="1216025"/>
          </a:xfrm>
          <a:prstGeom prst="curvedLeftArrow">
            <a:avLst>
              <a:gd name="adj1" fmla="val 25005"/>
              <a:gd name="adj2" fmla="val 49993"/>
              <a:gd name="adj3" fmla="val 25000"/>
            </a:avLst>
          </a:prstGeom>
          <a:solidFill>
            <a:schemeClr val="accent1"/>
          </a:solidFill>
          <a:ln w="9525">
            <a:solidFill>
              <a:schemeClr val="tx1"/>
            </a:solidFill>
            <a:round/>
            <a:headEnd/>
            <a:tailEnd/>
          </a:ln>
        </p:spPr>
        <p:txBody>
          <a:bodyPr/>
          <a:lstStyle/>
          <a:p>
            <a:pPr defTabSz="914400" eaLnBrk="0" fontAlgn="base" hangingPunct="0">
              <a:spcBef>
                <a:spcPct val="0"/>
              </a:spcBef>
              <a:spcAft>
                <a:spcPct val="0"/>
              </a:spcAft>
            </a:pPr>
            <a:endParaRPr lang="en-US" altLang="en-US" sz="7200" smtClean="0">
              <a:solidFill>
                <a:srgbClr val="FFFFFF"/>
              </a:solidFill>
              <a:ea typeface="ＭＳ Ｐゴシック" pitchFamily="34" charset="-128"/>
            </a:endParaRPr>
          </a:p>
        </p:txBody>
      </p:sp>
      <p:sp>
        <p:nvSpPr>
          <p:cNvPr id="25607" name="TextBox 4"/>
          <p:cNvSpPr txBox="1">
            <a:spLocks noChangeArrowheads="1"/>
          </p:cNvSpPr>
          <p:nvPr/>
        </p:nvSpPr>
        <p:spPr bwMode="auto">
          <a:xfrm>
            <a:off x="2286000" y="5257800"/>
            <a:ext cx="3843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defTabSz="914400" eaLnBrk="0" fontAlgn="base" hangingPunct="0">
              <a:spcBef>
                <a:spcPct val="0"/>
              </a:spcBef>
              <a:spcAft>
                <a:spcPct val="0"/>
              </a:spcAft>
              <a:defRPr/>
            </a:pPr>
            <a:r>
              <a:rPr lang="en-US" altLang="en-US" sz="7200" dirty="0" smtClean="0">
                <a:solidFill>
                  <a:srgbClr val="3366FF">
                    <a:lumMod val="20000"/>
                    <a:lumOff val="80000"/>
                  </a:srgbClr>
                </a:solidFill>
              </a:rPr>
              <a:t>Transfer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249363"/>
            <a:ext cx="21621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379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8513_Head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41045"/>
          </a:xfrm>
          <a:prstGeom prst="rect">
            <a:avLst/>
          </a:prstGeom>
        </p:spPr>
      </p:pic>
      <p:pic>
        <p:nvPicPr>
          <p:cNvPr id="3" name="Picture 2" descr="med-8513_Footer_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5080"/>
            <a:ext cx="9144000" cy="502920"/>
          </a:xfrm>
          <a:prstGeom prst="rect">
            <a:avLst/>
          </a:prstGeom>
        </p:spPr>
      </p:pic>
      <p:sp>
        <p:nvSpPr>
          <p:cNvPr id="7" name="Title 6"/>
          <p:cNvSpPr>
            <a:spLocks noGrp="1"/>
          </p:cNvSpPr>
          <p:nvPr>
            <p:ph type="title"/>
          </p:nvPr>
        </p:nvSpPr>
        <p:spPr>
          <a:xfrm>
            <a:off x="457200" y="521526"/>
            <a:ext cx="8229600" cy="1143000"/>
          </a:xfrm>
        </p:spPr>
        <p:txBody>
          <a:bodyPr/>
          <a:lstStyle/>
          <a:p>
            <a:r>
              <a:rPr lang="en-US" b="1" dirty="0"/>
              <a:t>Medical Education Week Posters</a:t>
            </a:r>
            <a:endParaRPr lang="en-US" dirty="0"/>
          </a:p>
        </p:txBody>
      </p:sp>
      <p:sp>
        <p:nvSpPr>
          <p:cNvPr id="8" name="Content Placeholder 7"/>
          <p:cNvSpPr>
            <a:spLocks noGrp="1"/>
          </p:cNvSpPr>
          <p:nvPr>
            <p:ph idx="1"/>
          </p:nvPr>
        </p:nvSpPr>
        <p:spPr>
          <a:xfrm>
            <a:off x="457200" y="1581913"/>
            <a:ext cx="8229600" cy="4608575"/>
          </a:xfrm>
        </p:spPr>
        <p:txBody>
          <a:bodyPr>
            <a:normAutofit fontScale="92500" lnSpcReduction="10000"/>
          </a:bodyPr>
          <a:lstStyle/>
          <a:p>
            <a:pPr marL="0" indent="0" algn="ctr">
              <a:lnSpc>
                <a:spcPct val="120000"/>
              </a:lnSpc>
              <a:spcBef>
                <a:spcPts val="0"/>
              </a:spcBef>
              <a:buNone/>
            </a:pPr>
            <a:r>
              <a:rPr lang="en-US" sz="2500" b="1" dirty="0" smtClean="0"/>
              <a:t>Available for viewing May 19-23 at:</a:t>
            </a:r>
          </a:p>
          <a:p>
            <a:pPr>
              <a:spcBef>
                <a:spcPts val="600"/>
              </a:spcBef>
              <a:spcAft>
                <a:spcPts val="1800"/>
              </a:spcAft>
            </a:pPr>
            <a:r>
              <a:rPr lang="en-US" sz="2500" dirty="0" smtClean="0"/>
              <a:t>Beaumont Royal Oak – Administration Building &amp; Suite 100</a:t>
            </a:r>
          </a:p>
          <a:p>
            <a:pPr>
              <a:spcBef>
                <a:spcPts val="600"/>
              </a:spcBef>
              <a:spcAft>
                <a:spcPts val="1800"/>
              </a:spcAft>
            </a:pPr>
            <a:r>
              <a:rPr lang="en-US" sz="2500" dirty="0" smtClean="0"/>
              <a:t>Beaumont Troy – Atrium*</a:t>
            </a:r>
          </a:p>
          <a:p>
            <a:pPr>
              <a:spcBef>
                <a:spcPts val="600"/>
              </a:spcBef>
              <a:spcAft>
                <a:spcPts val="1800"/>
              </a:spcAft>
            </a:pPr>
            <a:r>
              <a:rPr lang="en-US" sz="2500" dirty="0" smtClean="0"/>
              <a:t>Beaumont Grosse Pointe – Healing Garden Corridor</a:t>
            </a:r>
          </a:p>
          <a:p>
            <a:pPr>
              <a:spcBef>
                <a:spcPts val="600"/>
              </a:spcBef>
              <a:spcAft>
                <a:spcPts val="1800"/>
              </a:spcAft>
            </a:pPr>
            <a:r>
              <a:rPr lang="en-US" sz="2500" dirty="0" smtClean="0"/>
              <a:t>OUWB O’Dowd Hall</a:t>
            </a:r>
          </a:p>
          <a:p>
            <a:pPr marL="0" indent="0">
              <a:lnSpc>
                <a:spcPct val="110000"/>
              </a:lnSpc>
              <a:spcBef>
                <a:spcPts val="600"/>
              </a:spcBef>
              <a:buNone/>
            </a:pPr>
            <a:r>
              <a:rPr lang="en-US" sz="2500" b="1" dirty="0" smtClean="0"/>
              <a:t>					Abstracts available:</a:t>
            </a:r>
          </a:p>
          <a:p>
            <a:pPr marL="0" indent="0">
              <a:lnSpc>
                <a:spcPct val="110000"/>
              </a:lnSpc>
              <a:spcBef>
                <a:spcPts val="600"/>
              </a:spcBef>
              <a:buNone/>
            </a:pPr>
            <a:r>
              <a:rPr lang="en-US" sz="2500" b="1" dirty="0"/>
              <a:t>	</a:t>
            </a:r>
            <a:r>
              <a:rPr lang="en-US" sz="2500" b="1" dirty="0" smtClean="0"/>
              <a:t>				</a:t>
            </a:r>
            <a:r>
              <a:rPr lang="en-US" sz="1900" b="1" dirty="0" smtClean="0"/>
              <a:t>www.oakland.edu/medicine/mededweek2014/posters</a:t>
            </a:r>
          </a:p>
          <a:p>
            <a:pPr marL="0" indent="0" algn="ctr">
              <a:lnSpc>
                <a:spcPct val="120000"/>
              </a:lnSpc>
              <a:spcBef>
                <a:spcPts val="0"/>
              </a:spcBef>
              <a:buNone/>
            </a:pPr>
            <a:endParaRPr lang="en-US" sz="2500" b="1" dirty="0"/>
          </a:p>
          <a:p>
            <a:pPr marL="0" indent="0" algn="r">
              <a:lnSpc>
                <a:spcPct val="120000"/>
              </a:lnSpc>
              <a:spcBef>
                <a:spcPts val="0"/>
              </a:spcBef>
              <a:buNone/>
            </a:pPr>
            <a:r>
              <a:rPr lang="en-US" sz="1600" i="1" dirty="0" smtClean="0"/>
              <a:t>*Due to Magnet Site visit, posters only available May 19 &amp; 20</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4451604"/>
            <a:ext cx="1318260" cy="1318260"/>
          </a:xfrm>
          <a:prstGeom prst="rect">
            <a:avLst/>
          </a:prstGeom>
        </p:spPr>
      </p:pic>
    </p:spTree>
    <p:extLst>
      <p:ext uri="{BB962C8B-B14F-4D97-AF65-F5344CB8AC3E}">
        <p14:creationId xmlns:p14="http://schemas.microsoft.com/office/powerpoint/2010/main" val="2493495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altLang="en-US" sz="4000" b="1" smtClean="0">
                <a:solidFill>
                  <a:srgbClr val="FFC000"/>
                </a:solidFill>
              </a:rPr>
              <a:t>Comparison</a:t>
            </a:r>
          </a:p>
        </p:txBody>
      </p:sp>
      <p:sp>
        <p:nvSpPr>
          <p:cNvPr id="62467" name="Rectangle 3"/>
          <p:cNvSpPr>
            <a:spLocks noGrp="1" noChangeArrowheads="1"/>
          </p:cNvSpPr>
          <p:nvPr>
            <p:ph sz="half" idx="1"/>
          </p:nvPr>
        </p:nvSpPr>
        <p:spPr/>
        <p:txBody>
          <a:bodyPr/>
          <a:lstStyle/>
          <a:p>
            <a:pPr eaLnBrk="1" hangingPunct="1">
              <a:defRPr/>
            </a:pPr>
            <a:r>
              <a:rPr lang="en-US" sz="3600" dirty="0" smtClean="0">
                <a:solidFill>
                  <a:schemeClr val="accent1">
                    <a:lumMod val="20000"/>
                    <a:lumOff val="80000"/>
                  </a:schemeClr>
                </a:solidFill>
                <a:effectLst/>
                <a:cs typeface="+mn-cs"/>
              </a:rPr>
              <a:t>Traditional Apprenticeship (TA)</a:t>
            </a:r>
          </a:p>
          <a:p>
            <a:pPr eaLnBrk="1" hangingPunct="1">
              <a:lnSpc>
                <a:spcPct val="150000"/>
              </a:lnSpc>
              <a:spcBef>
                <a:spcPts val="600"/>
              </a:spcBef>
              <a:defRPr/>
            </a:pPr>
            <a:r>
              <a:rPr lang="en-US" sz="3600" dirty="0" smtClean="0">
                <a:solidFill>
                  <a:srgbClr val="92D050"/>
                </a:solidFill>
                <a:effectLst/>
                <a:cs typeface="+mn-cs"/>
              </a:rPr>
              <a:t>Long history</a:t>
            </a:r>
          </a:p>
          <a:p>
            <a:pPr eaLnBrk="1" hangingPunct="1">
              <a:defRPr/>
            </a:pPr>
            <a:r>
              <a:rPr lang="en-US" sz="3600" dirty="0" smtClean="0">
                <a:solidFill>
                  <a:schemeClr val="accent1">
                    <a:lumMod val="20000"/>
                    <a:lumOff val="80000"/>
                  </a:schemeClr>
                </a:solidFill>
                <a:effectLst/>
                <a:cs typeface="+mn-cs"/>
              </a:rPr>
              <a:t>Has worked for thousands of years</a:t>
            </a:r>
          </a:p>
          <a:p>
            <a:pPr eaLnBrk="1" hangingPunct="1">
              <a:defRPr/>
            </a:pPr>
            <a:r>
              <a:rPr lang="en-US" sz="3600" dirty="0" smtClean="0">
                <a:solidFill>
                  <a:srgbClr val="92D050"/>
                </a:solidFill>
                <a:effectLst/>
                <a:cs typeface="+mn-cs"/>
              </a:rPr>
              <a:t>Empirical proof</a:t>
            </a:r>
          </a:p>
          <a:p>
            <a:pPr eaLnBrk="1" hangingPunct="1">
              <a:defRPr/>
            </a:pPr>
            <a:endParaRPr lang="en-US" sz="3600" dirty="0" smtClean="0">
              <a:solidFill>
                <a:schemeClr val="accent1">
                  <a:lumMod val="20000"/>
                  <a:lumOff val="80000"/>
                </a:schemeClr>
              </a:solidFill>
              <a:cs typeface="+mn-cs"/>
            </a:endParaRPr>
          </a:p>
          <a:p>
            <a:pPr eaLnBrk="1" hangingPunct="1">
              <a:defRPr/>
            </a:pPr>
            <a:endParaRPr lang="en-US" dirty="0" smtClean="0">
              <a:cs typeface="+mn-cs"/>
            </a:endParaRPr>
          </a:p>
        </p:txBody>
      </p:sp>
      <p:sp>
        <p:nvSpPr>
          <p:cNvPr id="6" name="Content Placeholder 5"/>
          <p:cNvSpPr>
            <a:spLocks noGrp="1"/>
          </p:cNvSpPr>
          <p:nvPr>
            <p:ph sz="half" idx="2"/>
          </p:nvPr>
        </p:nvSpPr>
        <p:spPr/>
        <p:txBody>
          <a:bodyPr/>
          <a:lstStyle/>
          <a:p>
            <a:pPr eaLnBrk="1" hangingPunct="1">
              <a:spcBef>
                <a:spcPts val="600"/>
              </a:spcBef>
              <a:defRPr/>
            </a:pPr>
            <a:r>
              <a:rPr lang="en-US" sz="3600" dirty="0" smtClean="0">
                <a:effectLst/>
                <a:cs typeface="+mn-cs"/>
              </a:rPr>
              <a:t>Cognitive Apprenticeship (CA)</a:t>
            </a:r>
          </a:p>
          <a:p>
            <a:pPr eaLnBrk="1" hangingPunct="1">
              <a:lnSpc>
                <a:spcPct val="150000"/>
              </a:lnSpc>
              <a:defRPr/>
            </a:pPr>
            <a:r>
              <a:rPr lang="en-US" sz="3600" dirty="0" smtClean="0">
                <a:solidFill>
                  <a:srgbClr val="92D050"/>
                </a:solidFill>
                <a:effectLst/>
                <a:cs typeface="+mn-cs"/>
              </a:rPr>
              <a:t>Recent</a:t>
            </a:r>
          </a:p>
          <a:p>
            <a:pPr eaLnBrk="1" hangingPunct="1">
              <a:defRPr/>
            </a:pPr>
            <a:r>
              <a:rPr lang="en-US" sz="3600" dirty="0" smtClean="0">
                <a:effectLst/>
                <a:cs typeface="+mn-cs"/>
              </a:rPr>
              <a:t>Theoretical support</a:t>
            </a:r>
          </a:p>
          <a:p>
            <a:pPr eaLnBrk="1" hangingPunct="1">
              <a:defRPr/>
            </a:pPr>
            <a:r>
              <a:rPr lang="en-US" sz="3600" dirty="0" smtClean="0">
                <a:solidFill>
                  <a:srgbClr val="92D050"/>
                </a:solidFill>
                <a:effectLst/>
                <a:cs typeface="+mn-cs"/>
              </a:rPr>
              <a:t>Research support</a:t>
            </a:r>
          </a:p>
          <a:p>
            <a:pPr eaLnBrk="1" hangingPunct="1">
              <a:defRPr/>
            </a:pPr>
            <a:endParaRPr lang="en-US" dirty="0" smtClean="0">
              <a:cs typeface="+mn-cs"/>
            </a:endParaRPr>
          </a:p>
        </p:txBody>
      </p:sp>
      <p:sp>
        <p:nvSpPr>
          <p:cNvPr id="5" name="Slide Number Placeholder 4"/>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2B135128-0B3B-4E6B-AE64-76A9C8B02F70}" type="slidenum">
              <a:rPr lang="en-US" altLang="en-US" sz="1200" smtClean="0">
                <a:solidFill>
                  <a:srgbClr val="FFFFFF"/>
                </a:solidFill>
              </a:rPr>
              <a:pPr>
                <a:defRPr/>
              </a:pPr>
              <a:t>30</a:t>
            </a:fld>
            <a:endParaRPr lang="en-US" altLang="en-US" sz="1200" smtClean="0">
              <a:solidFill>
                <a:srgbClr val="FFFFFF"/>
              </a:solidFill>
            </a:endParaRPr>
          </a:p>
        </p:txBody>
      </p:sp>
    </p:spTree>
    <p:extLst>
      <p:ext uri="{BB962C8B-B14F-4D97-AF65-F5344CB8AC3E}">
        <p14:creationId xmlns:p14="http://schemas.microsoft.com/office/powerpoint/2010/main" val="1135009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7813"/>
            <a:ext cx="8229600" cy="865187"/>
          </a:xfrm>
        </p:spPr>
        <p:txBody>
          <a:bodyPr/>
          <a:lstStyle/>
          <a:p>
            <a:pPr eaLnBrk="1" hangingPunct="1">
              <a:defRPr/>
            </a:pPr>
            <a:r>
              <a:rPr lang="en-US" altLang="en-US" smtClean="0">
                <a:solidFill>
                  <a:srgbClr val="FFC000"/>
                </a:solidFill>
              </a:rPr>
              <a:t>Comparison cont.</a:t>
            </a:r>
          </a:p>
        </p:txBody>
      </p:sp>
      <p:sp>
        <p:nvSpPr>
          <p:cNvPr id="9" name="Content Placeholder 8"/>
          <p:cNvSpPr>
            <a:spLocks noGrp="1"/>
          </p:cNvSpPr>
          <p:nvPr>
            <p:ph sz="half" idx="1"/>
          </p:nvPr>
        </p:nvSpPr>
        <p:spPr>
          <a:xfrm>
            <a:off x="457200" y="990600"/>
            <a:ext cx="4038600" cy="5140325"/>
          </a:xfrm>
        </p:spPr>
        <p:txBody>
          <a:bodyPr/>
          <a:lstStyle/>
          <a:p>
            <a:pPr marL="0" indent="0" algn="ctr" eaLnBrk="1" hangingPunct="1">
              <a:lnSpc>
                <a:spcPct val="150000"/>
              </a:lnSpc>
              <a:buFont typeface="Wingdings" pitchFamily="2" charset="2"/>
              <a:buNone/>
              <a:defRPr/>
            </a:pPr>
            <a:r>
              <a:rPr lang="en-US" sz="3600" dirty="0" smtClean="0">
                <a:solidFill>
                  <a:schemeClr val="accent1">
                    <a:lumMod val="20000"/>
                    <a:lumOff val="80000"/>
                  </a:schemeClr>
                </a:solidFill>
                <a:effectLst/>
                <a:cs typeface="+mn-cs"/>
              </a:rPr>
              <a:t>TA</a:t>
            </a:r>
          </a:p>
          <a:p>
            <a:pPr eaLnBrk="1" hangingPunct="1">
              <a:defRPr/>
            </a:pPr>
            <a:r>
              <a:rPr lang="en-US" sz="3600" dirty="0" smtClean="0">
                <a:solidFill>
                  <a:schemeClr val="accent1">
                    <a:lumMod val="20000"/>
                    <a:lumOff val="80000"/>
                  </a:schemeClr>
                </a:solidFill>
                <a:effectLst/>
                <a:cs typeface="+mn-cs"/>
              </a:rPr>
              <a:t>Embedded in work</a:t>
            </a:r>
          </a:p>
          <a:p>
            <a:pPr eaLnBrk="1" hangingPunct="1">
              <a:defRPr/>
            </a:pPr>
            <a:r>
              <a:rPr lang="en-US" sz="3600" dirty="0" smtClean="0">
                <a:solidFill>
                  <a:srgbClr val="92D050"/>
                </a:solidFill>
                <a:effectLst/>
                <a:cs typeface="+mn-cs"/>
              </a:rPr>
              <a:t>Steps / end products</a:t>
            </a:r>
          </a:p>
          <a:p>
            <a:pPr eaLnBrk="1" hangingPunct="1">
              <a:lnSpc>
                <a:spcPct val="150000"/>
              </a:lnSpc>
              <a:defRPr/>
            </a:pPr>
            <a:r>
              <a:rPr lang="en-US" sz="3600" dirty="0" smtClean="0">
                <a:solidFill>
                  <a:schemeClr val="accent1">
                    <a:lumMod val="20000"/>
                    <a:lumOff val="80000"/>
                  </a:schemeClr>
                </a:solidFill>
                <a:effectLst/>
                <a:cs typeface="+mn-cs"/>
              </a:rPr>
              <a:t>Obvious</a:t>
            </a:r>
          </a:p>
          <a:p>
            <a:pPr eaLnBrk="1" hangingPunct="1">
              <a:defRPr/>
            </a:pPr>
            <a:r>
              <a:rPr lang="en-US" sz="3600" dirty="0" smtClean="0">
                <a:solidFill>
                  <a:srgbClr val="92D050"/>
                </a:solidFill>
                <a:effectLst/>
                <a:cs typeface="+mn-cs"/>
              </a:rPr>
              <a:t>Competency based</a:t>
            </a:r>
          </a:p>
          <a:p>
            <a:pPr marL="0" indent="0" eaLnBrk="1" hangingPunct="1">
              <a:buFont typeface="Wingdings" pitchFamily="2" charset="2"/>
              <a:buNone/>
              <a:defRPr/>
            </a:pPr>
            <a:endParaRPr lang="en-US" dirty="0" smtClean="0">
              <a:cs typeface="+mn-cs"/>
            </a:endParaRPr>
          </a:p>
        </p:txBody>
      </p:sp>
      <p:sp>
        <p:nvSpPr>
          <p:cNvPr id="10" name="Content Placeholder 9"/>
          <p:cNvSpPr>
            <a:spLocks noGrp="1"/>
          </p:cNvSpPr>
          <p:nvPr>
            <p:ph sz="half" idx="2"/>
          </p:nvPr>
        </p:nvSpPr>
        <p:spPr>
          <a:xfrm>
            <a:off x="4648200" y="990600"/>
            <a:ext cx="4038600" cy="5867400"/>
          </a:xfrm>
        </p:spPr>
        <p:txBody>
          <a:bodyPr/>
          <a:lstStyle/>
          <a:p>
            <a:pPr marL="0" indent="0" algn="ctr" eaLnBrk="1" hangingPunct="1">
              <a:lnSpc>
                <a:spcPct val="150000"/>
              </a:lnSpc>
              <a:buFont typeface="Wingdings" pitchFamily="2" charset="2"/>
              <a:buNone/>
              <a:defRPr/>
            </a:pPr>
            <a:r>
              <a:rPr lang="en-US" sz="3600" dirty="0" smtClean="0">
                <a:solidFill>
                  <a:schemeClr val="accent1">
                    <a:lumMod val="20000"/>
                    <a:lumOff val="80000"/>
                  </a:schemeClr>
                </a:solidFill>
                <a:effectLst/>
                <a:cs typeface="+mn-cs"/>
              </a:rPr>
              <a:t>CA</a:t>
            </a:r>
          </a:p>
          <a:p>
            <a:pPr eaLnBrk="1" hangingPunct="1">
              <a:defRPr/>
            </a:pPr>
            <a:r>
              <a:rPr lang="en-US" sz="3600" dirty="0" smtClean="0">
                <a:solidFill>
                  <a:schemeClr val="accent1">
                    <a:lumMod val="20000"/>
                    <a:lumOff val="80000"/>
                  </a:schemeClr>
                </a:solidFill>
                <a:effectLst/>
                <a:cs typeface="+mn-cs"/>
              </a:rPr>
              <a:t>Thinking of expert</a:t>
            </a:r>
          </a:p>
          <a:p>
            <a:pPr eaLnBrk="1" hangingPunct="1">
              <a:defRPr/>
            </a:pPr>
            <a:r>
              <a:rPr lang="en-US" sz="3600" dirty="0" smtClean="0">
                <a:solidFill>
                  <a:srgbClr val="92D050"/>
                </a:solidFill>
                <a:effectLst/>
                <a:cs typeface="+mn-cs"/>
              </a:rPr>
              <a:t>Strategies  problem solving/ monitoring </a:t>
            </a:r>
          </a:p>
          <a:p>
            <a:pPr eaLnBrk="1" hangingPunct="1">
              <a:lnSpc>
                <a:spcPct val="150000"/>
              </a:lnSpc>
              <a:defRPr/>
            </a:pPr>
            <a:r>
              <a:rPr lang="en-US" sz="3600" dirty="0" smtClean="0">
                <a:solidFill>
                  <a:schemeClr val="accent1">
                    <a:lumMod val="20000"/>
                    <a:lumOff val="80000"/>
                  </a:schemeClr>
                </a:solidFill>
                <a:effectLst/>
                <a:cs typeface="+mn-cs"/>
              </a:rPr>
              <a:t>Speech</a:t>
            </a:r>
          </a:p>
          <a:p>
            <a:pPr eaLnBrk="1" hangingPunct="1">
              <a:defRPr/>
            </a:pPr>
            <a:r>
              <a:rPr lang="en-US" sz="3600" dirty="0" smtClean="0">
                <a:solidFill>
                  <a:srgbClr val="92D050"/>
                </a:solidFill>
                <a:effectLst/>
                <a:cs typeface="+mn-cs"/>
              </a:rPr>
              <a:t>Competency based </a:t>
            </a:r>
            <a:r>
              <a:rPr lang="en-US" sz="3600" b="1" dirty="0" smtClean="0">
                <a:solidFill>
                  <a:srgbClr val="92D050"/>
                </a:solidFill>
                <a:effectLst/>
                <a:cs typeface="+mn-cs"/>
              </a:rPr>
              <a:t>?</a:t>
            </a:r>
          </a:p>
          <a:p>
            <a:pPr eaLnBrk="1" hangingPunct="1">
              <a:defRPr/>
            </a:pPr>
            <a:endParaRPr lang="en-US" dirty="0" smtClean="0">
              <a:cs typeface="+mn-cs"/>
            </a:endParaRPr>
          </a:p>
        </p:txBody>
      </p:sp>
      <p:sp>
        <p:nvSpPr>
          <p:cNvPr id="5" name="Slide Number Placeholder 4"/>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ADA24059-3FF8-40B2-A016-06D61DE0A053}" type="slidenum">
              <a:rPr lang="en-US" altLang="en-US" sz="1200" smtClean="0">
                <a:solidFill>
                  <a:srgbClr val="FFFFFF"/>
                </a:solidFill>
              </a:rPr>
              <a:pPr>
                <a:defRPr/>
              </a:pPr>
              <a:t>31</a:t>
            </a:fld>
            <a:endParaRPr lang="en-US" altLang="en-US" sz="1200" smtClean="0">
              <a:solidFill>
                <a:srgbClr val="FFFFFF"/>
              </a:solidFill>
            </a:endParaRPr>
          </a:p>
        </p:txBody>
      </p:sp>
    </p:spTree>
    <p:extLst>
      <p:ext uri="{BB962C8B-B14F-4D97-AF65-F5344CB8AC3E}">
        <p14:creationId xmlns:p14="http://schemas.microsoft.com/office/powerpoint/2010/main" val="1234685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000"/>
                </a:solidFill>
              </a:rPr>
              <a:t>Radical???</a:t>
            </a:r>
          </a:p>
        </p:txBody>
      </p:sp>
      <p:sp>
        <p:nvSpPr>
          <p:cNvPr id="3" name="Content Placeholder 2"/>
          <p:cNvSpPr>
            <a:spLocks noGrp="1"/>
          </p:cNvSpPr>
          <p:nvPr>
            <p:ph idx="1"/>
          </p:nvPr>
        </p:nvSpPr>
        <p:spPr/>
        <p:txBody>
          <a:bodyPr/>
          <a:lstStyle/>
          <a:p>
            <a:pPr algn="ctr" eaLnBrk="1" hangingPunct="1">
              <a:buFont typeface="Wingdings" charset="0"/>
              <a:buBlip>
                <a:blip r:embed="rId3"/>
              </a:buBlip>
              <a:defRPr/>
            </a:pPr>
            <a:endParaRPr lang="en-US" dirty="0">
              <a:ea typeface="ＭＳ Ｐゴシック" charset="0"/>
            </a:endParaRPr>
          </a:p>
          <a:p>
            <a:pPr algn="ctr" eaLnBrk="1" hangingPunct="1">
              <a:buFont typeface="Wingdings" charset="0"/>
              <a:buBlip>
                <a:blip r:embed="rId3"/>
              </a:buBlip>
              <a:defRPr/>
            </a:pPr>
            <a:endParaRPr lang="en-US" dirty="0">
              <a:ea typeface="ＭＳ Ｐゴシック" charset="0"/>
            </a:endParaRPr>
          </a:p>
          <a:p>
            <a:pPr algn="ctr" eaLnBrk="1" hangingPunct="1">
              <a:buFont typeface="Wingdings" charset="0"/>
              <a:buBlip>
                <a:blip r:embed="rId3"/>
              </a:buBlip>
              <a:defRPr/>
            </a:pPr>
            <a:r>
              <a:rPr lang="en-US" dirty="0">
                <a:solidFill>
                  <a:srgbClr val="D6E0FF"/>
                </a:solidFill>
                <a:effectLst/>
                <a:ea typeface="ＭＳ Ｐゴシック" charset="0"/>
              </a:rPr>
              <a:t>Apprenticeship</a:t>
            </a:r>
          </a:p>
        </p:txBody>
      </p:sp>
      <p:sp>
        <p:nvSpPr>
          <p:cNvPr id="17" name="Slide Number Placeholder 16"/>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533ECFB7-C0DD-4FB1-9BF9-D0239A040AA1}" type="slidenum">
              <a:rPr lang="en-US" altLang="en-US" sz="1200" smtClean="0">
                <a:solidFill>
                  <a:srgbClr val="FFFFFF"/>
                </a:solidFill>
              </a:rPr>
              <a:pPr>
                <a:defRPr/>
              </a:pPr>
              <a:t>32</a:t>
            </a:fld>
            <a:endParaRPr lang="en-US" altLang="en-US" sz="1200" smtClean="0">
              <a:solidFill>
                <a:srgbClr val="FFFFFF"/>
              </a:solidFill>
            </a:endParaRPr>
          </a:p>
        </p:txBody>
      </p:sp>
      <p:cxnSp>
        <p:nvCxnSpPr>
          <p:cNvPr id="40965" name="Straight Arrow Connector 4"/>
          <p:cNvCxnSpPr>
            <a:cxnSpLocks noChangeShapeType="1"/>
          </p:cNvCxnSpPr>
          <p:nvPr/>
        </p:nvCxnSpPr>
        <p:spPr bwMode="auto">
          <a:xfrm rot="5400000">
            <a:off x="2819400" y="3429000"/>
            <a:ext cx="1447800" cy="1143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66" name="Straight Arrow Connector 6"/>
          <p:cNvCxnSpPr>
            <a:cxnSpLocks noChangeShapeType="1"/>
          </p:cNvCxnSpPr>
          <p:nvPr/>
        </p:nvCxnSpPr>
        <p:spPr bwMode="auto">
          <a:xfrm rot="16200000" flipH="1">
            <a:off x="5372100" y="3543300"/>
            <a:ext cx="15240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67" name="Straight Arrow Connector 8"/>
          <p:cNvCxnSpPr>
            <a:cxnSpLocks noChangeShapeType="1"/>
          </p:cNvCxnSpPr>
          <p:nvPr/>
        </p:nvCxnSpPr>
        <p:spPr bwMode="auto">
          <a:xfrm>
            <a:off x="6096000" y="3124200"/>
            <a:ext cx="19050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68" name="Straight Arrow Connector 11"/>
          <p:cNvCxnSpPr>
            <a:cxnSpLocks noChangeShapeType="1"/>
          </p:cNvCxnSpPr>
          <p:nvPr/>
        </p:nvCxnSpPr>
        <p:spPr bwMode="auto">
          <a:xfrm rot="16200000" flipV="1">
            <a:off x="3581400" y="2057400"/>
            <a:ext cx="9906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69" name="Straight Arrow Connector 13"/>
          <p:cNvCxnSpPr>
            <a:cxnSpLocks noChangeShapeType="1"/>
          </p:cNvCxnSpPr>
          <p:nvPr/>
        </p:nvCxnSpPr>
        <p:spPr bwMode="auto">
          <a:xfrm rot="5400000" flipH="1" flipV="1">
            <a:off x="4648200" y="2057400"/>
            <a:ext cx="9906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70" name="Straight Arrow Connector 15"/>
          <p:cNvCxnSpPr>
            <a:cxnSpLocks noChangeShapeType="1"/>
          </p:cNvCxnSpPr>
          <p:nvPr/>
        </p:nvCxnSpPr>
        <p:spPr bwMode="auto">
          <a:xfrm rot="5400000">
            <a:off x="3924301" y="4000500"/>
            <a:ext cx="1447800" cy="31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8682" name="TextBox 18"/>
          <p:cNvSpPr txBox="1">
            <a:spLocks noChangeArrowheads="1"/>
          </p:cNvSpPr>
          <p:nvPr/>
        </p:nvSpPr>
        <p:spPr bwMode="auto">
          <a:xfrm>
            <a:off x="1752600" y="1600200"/>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defTabSz="914400" eaLnBrk="0" fontAlgn="base" hangingPunct="0">
              <a:spcBef>
                <a:spcPct val="0"/>
              </a:spcBef>
              <a:spcAft>
                <a:spcPct val="0"/>
              </a:spcAft>
              <a:defRPr/>
            </a:pPr>
            <a:r>
              <a:rPr lang="en-US" altLang="en-US" sz="2800" dirty="0" smtClean="0">
                <a:solidFill>
                  <a:srgbClr val="3366FF">
                    <a:lumMod val="20000"/>
                    <a:lumOff val="80000"/>
                  </a:srgbClr>
                </a:solidFill>
              </a:rPr>
              <a:t>Modeling</a:t>
            </a:r>
          </a:p>
        </p:txBody>
      </p:sp>
      <p:sp>
        <p:nvSpPr>
          <p:cNvPr id="28683" name="TextBox 20"/>
          <p:cNvSpPr txBox="1">
            <a:spLocks noChangeArrowheads="1"/>
          </p:cNvSpPr>
          <p:nvPr/>
        </p:nvSpPr>
        <p:spPr bwMode="auto">
          <a:xfrm>
            <a:off x="5562600" y="1524000"/>
            <a:ext cx="1706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defTabSz="914400" eaLnBrk="0" fontAlgn="base" hangingPunct="0">
              <a:spcBef>
                <a:spcPct val="0"/>
              </a:spcBef>
              <a:spcAft>
                <a:spcPct val="0"/>
              </a:spcAft>
              <a:defRPr/>
            </a:pPr>
            <a:r>
              <a:rPr lang="en-US" altLang="en-US" sz="2800" dirty="0" smtClean="0">
                <a:solidFill>
                  <a:srgbClr val="3366FF">
                    <a:lumMod val="20000"/>
                    <a:lumOff val="80000"/>
                  </a:srgbClr>
                </a:solidFill>
              </a:rPr>
              <a:t>Coaching</a:t>
            </a:r>
          </a:p>
        </p:txBody>
      </p:sp>
      <p:sp>
        <p:nvSpPr>
          <p:cNvPr id="28684" name="TextBox 21"/>
          <p:cNvSpPr txBox="1">
            <a:spLocks noChangeArrowheads="1"/>
          </p:cNvSpPr>
          <p:nvPr/>
        </p:nvSpPr>
        <p:spPr bwMode="auto">
          <a:xfrm>
            <a:off x="914400" y="4876800"/>
            <a:ext cx="3236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defTabSz="914400" eaLnBrk="0" fontAlgn="base" hangingPunct="0">
              <a:spcBef>
                <a:spcPct val="0"/>
              </a:spcBef>
              <a:spcAft>
                <a:spcPct val="0"/>
              </a:spcAft>
              <a:defRPr/>
            </a:pPr>
            <a:r>
              <a:rPr lang="en-US" altLang="en-US" sz="2800" dirty="0" smtClean="0">
                <a:solidFill>
                  <a:srgbClr val="3366FF">
                    <a:lumMod val="20000"/>
                    <a:lumOff val="80000"/>
                  </a:srgbClr>
                </a:solidFill>
              </a:rPr>
              <a:t>Scaffolding / fading</a:t>
            </a:r>
          </a:p>
        </p:txBody>
      </p:sp>
      <p:sp>
        <p:nvSpPr>
          <p:cNvPr id="28685" name="TextBox 22"/>
          <p:cNvSpPr txBox="1">
            <a:spLocks noChangeArrowheads="1"/>
          </p:cNvSpPr>
          <p:nvPr/>
        </p:nvSpPr>
        <p:spPr bwMode="auto">
          <a:xfrm>
            <a:off x="4038600" y="4724400"/>
            <a:ext cx="1963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defTabSz="914400" eaLnBrk="0" fontAlgn="base" hangingPunct="0">
              <a:spcBef>
                <a:spcPct val="0"/>
              </a:spcBef>
              <a:spcAft>
                <a:spcPct val="0"/>
              </a:spcAft>
              <a:defRPr/>
            </a:pPr>
            <a:r>
              <a:rPr lang="en-US" altLang="en-US" sz="2800" dirty="0" smtClean="0">
                <a:solidFill>
                  <a:srgbClr val="3366FF">
                    <a:lumMod val="20000"/>
                    <a:lumOff val="80000"/>
                  </a:srgbClr>
                </a:solidFill>
              </a:rPr>
              <a:t>Articulation</a:t>
            </a:r>
          </a:p>
        </p:txBody>
      </p:sp>
      <p:sp>
        <p:nvSpPr>
          <p:cNvPr id="40975" name="TextBox 23"/>
          <p:cNvSpPr txBox="1">
            <a:spLocks noChangeArrowheads="1"/>
          </p:cNvSpPr>
          <p:nvPr/>
        </p:nvSpPr>
        <p:spPr bwMode="auto">
          <a:xfrm>
            <a:off x="914400" y="52578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endParaRPr lang="en-US" altLang="en-US" smtClean="0">
              <a:solidFill>
                <a:srgbClr val="FFFFFF"/>
              </a:solidFill>
            </a:endParaRPr>
          </a:p>
        </p:txBody>
      </p:sp>
      <p:sp>
        <p:nvSpPr>
          <p:cNvPr id="28687" name="TextBox 24"/>
          <p:cNvSpPr txBox="1">
            <a:spLocks noChangeArrowheads="1"/>
          </p:cNvSpPr>
          <p:nvPr/>
        </p:nvSpPr>
        <p:spPr bwMode="auto">
          <a:xfrm>
            <a:off x="6096000" y="4953000"/>
            <a:ext cx="178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defTabSz="914400" eaLnBrk="0" fontAlgn="base" hangingPunct="0">
              <a:spcBef>
                <a:spcPct val="0"/>
              </a:spcBef>
              <a:spcAft>
                <a:spcPct val="0"/>
              </a:spcAft>
              <a:defRPr/>
            </a:pPr>
            <a:r>
              <a:rPr lang="en-US" altLang="en-US" sz="2800" dirty="0" smtClean="0">
                <a:solidFill>
                  <a:srgbClr val="3366FF">
                    <a:lumMod val="20000"/>
                    <a:lumOff val="80000"/>
                  </a:srgbClr>
                </a:solidFill>
              </a:rPr>
              <a:t>Reflection</a:t>
            </a:r>
          </a:p>
        </p:txBody>
      </p:sp>
      <p:sp>
        <p:nvSpPr>
          <p:cNvPr id="28688" name="TextBox 25"/>
          <p:cNvSpPr txBox="1">
            <a:spLocks noChangeArrowheads="1"/>
          </p:cNvSpPr>
          <p:nvPr/>
        </p:nvSpPr>
        <p:spPr bwMode="auto">
          <a:xfrm>
            <a:off x="7159625" y="4419600"/>
            <a:ext cx="198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defTabSz="914400" eaLnBrk="0" fontAlgn="base" hangingPunct="0">
              <a:spcBef>
                <a:spcPct val="0"/>
              </a:spcBef>
              <a:spcAft>
                <a:spcPct val="0"/>
              </a:spcAft>
              <a:defRPr/>
            </a:pPr>
            <a:r>
              <a:rPr lang="en-US" altLang="en-US" sz="2800" dirty="0" smtClean="0">
                <a:solidFill>
                  <a:srgbClr val="3366FF">
                    <a:lumMod val="20000"/>
                    <a:lumOff val="80000"/>
                  </a:srgbClr>
                </a:solidFill>
              </a:rPr>
              <a:t>Exploration</a:t>
            </a:r>
          </a:p>
        </p:txBody>
      </p:sp>
    </p:spTree>
    <p:extLst>
      <p:ext uri="{BB962C8B-B14F-4D97-AF65-F5344CB8AC3E}">
        <p14:creationId xmlns:p14="http://schemas.microsoft.com/office/powerpoint/2010/main" val="1049292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altLang="en-US" smtClean="0">
                <a:solidFill>
                  <a:srgbClr val="FFC74A"/>
                </a:solidFill>
              </a:rPr>
              <a:t>Theory</a:t>
            </a:r>
          </a:p>
        </p:txBody>
      </p:sp>
      <p:sp>
        <p:nvSpPr>
          <p:cNvPr id="6" name="Content Placeholder 5"/>
          <p:cNvSpPr>
            <a:spLocks noGrp="1"/>
          </p:cNvSpPr>
          <p:nvPr>
            <p:ph idx="1"/>
          </p:nvPr>
        </p:nvSpPr>
        <p:spPr/>
        <p:txBody>
          <a:bodyPr/>
          <a:lstStyle/>
          <a:p>
            <a:pPr algn="ctr" eaLnBrk="1" hangingPunct="1">
              <a:buFont typeface="Wingdings" charset="0"/>
              <a:buNone/>
              <a:defRPr/>
            </a:pPr>
            <a:endParaRPr lang="en-US" dirty="0">
              <a:ea typeface="ＭＳ Ｐゴシック" charset="0"/>
            </a:endParaRPr>
          </a:p>
          <a:p>
            <a:pPr algn="ctr" eaLnBrk="1" hangingPunct="1">
              <a:buFont typeface="Wingdings" charset="0"/>
              <a:buNone/>
              <a:defRPr/>
            </a:pPr>
            <a:endParaRPr lang="en-US" dirty="0">
              <a:ea typeface="ＭＳ Ｐゴシック" charset="0"/>
            </a:endParaRPr>
          </a:p>
          <a:p>
            <a:pPr algn="ctr" eaLnBrk="1" hangingPunct="1">
              <a:buFont typeface="Wingdings" charset="0"/>
              <a:buNone/>
              <a:defRPr/>
            </a:pPr>
            <a:endParaRPr lang="en-US" dirty="0">
              <a:ea typeface="ＭＳ Ｐゴシック" charset="0"/>
            </a:endParaRPr>
          </a:p>
          <a:p>
            <a:pPr algn="ctr" eaLnBrk="1" hangingPunct="1">
              <a:buFont typeface="Wingdings" charset="0"/>
              <a:buNone/>
              <a:defRPr/>
            </a:pPr>
            <a:r>
              <a:rPr lang="en-US" dirty="0">
                <a:effectLst/>
                <a:ea typeface="ＭＳ Ｐゴシック" charset="0"/>
              </a:rPr>
              <a:t>Deliberate Practice</a:t>
            </a:r>
          </a:p>
        </p:txBody>
      </p:sp>
      <p:sp>
        <p:nvSpPr>
          <p:cNvPr id="14" name="Slide Number Placeholder 1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CE34C6F6-4DDF-4588-B5D9-40FDE74F4381}" type="slidenum">
              <a:rPr lang="en-US" altLang="en-US" sz="1200" smtClean="0">
                <a:solidFill>
                  <a:srgbClr val="FFFFFF"/>
                </a:solidFill>
              </a:rPr>
              <a:pPr>
                <a:defRPr/>
              </a:pPr>
              <a:t>33</a:t>
            </a:fld>
            <a:endParaRPr lang="en-US" altLang="en-US" sz="1200" smtClean="0">
              <a:solidFill>
                <a:srgbClr val="FFFFFF"/>
              </a:solidFill>
            </a:endParaRPr>
          </a:p>
        </p:txBody>
      </p:sp>
      <p:cxnSp>
        <p:nvCxnSpPr>
          <p:cNvPr id="41989" name="Straight Arrow Connector 7"/>
          <p:cNvCxnSpPr>
            <a:cxnSpLocks noChangeShapeType="1"/>
          </p:cNvCxnSpPr>
          <p:nvPr/>
        </p:nvCxnSpPr>
        <p:spPr bwMode="auto">
          <a:xfrm rot="10800000" flipV="1">
            <a:off x="2209800" y="3886200"/>
            <a:ext cx="990600" cy="914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990" name="Straight Arrow Connector 9"/>
          <p:cNvCxnSpPr>
            <a:cxnSpLocks noChangeShapeType="1"/>
          </p:cNvCxnSpPr>
          <p:nvPr/>
        </p:nvCxnSpPr>
        <p:spPr bwMode="auto">
          <a:xfrm rot="5400000" flipH="1" flipV="1">
            <a:off x="4838700" y="2400300"/>
            <a:ext cx="12192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991" name="Straight Arrow Connector 11"/>
          <p:cNvCxnSpPr>
            <a:cxnSpLocks noChangeShapeType="1"/>
          </p:cNvCxnSpPr>
          <p:nvPr/>
        </p:nvCxnSpPr>
        <p:spPr bwMode="auto">
          <a:xfrm rot="16200000" flipV="1">
            <a:off x="3352800" y="2362200"/>
            <a:ext cx="11430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992" name="Straight Arrow Connector 13"/>
          <p:cNvCxnSpPr>
            <a:cxnSpLocks noChangeShapeType="1"/>
          </p:cNvCxnSpPr>
          <p:nvPr/>
        </p:nvCxnSpPr>
        <p:spPr bwMode="auto">
          <a:xfrm rot="16200000" flipH="1">
            <a:off x="4914900" y="4000500"/>
            <a:ext cx="10668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3" name="TextBox 14"/>
          <p:cNvSpPr txBox="1">
            <a:spLocks noChangeArrowheads="1"/>
          </p:cNvSpPr>
          <p:nvPr/>
        </p:nvSpPr>
        <p:spPr bwMode="auto">
          <a:xfrm>
            <a:off x="1447800" y="1676400"/>
            <a:ext cx="3103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2800" smtClean="0">
                <a:solidFill>
                  <a:srgbClr val="FFFFFF"/>
                </a:solidFill>
              </a:rPr>
              <a:t>Goal oriented task</a:t>
            </a:r>
          </a:p>
        </p:txBody>
      </p:sp>
      <p:sp>
        <p:nvSpPr>
          <p:cNvPr id="41994" name="TextBox 15"/>
          <p:cNvSpPr txBox="1">
            <a:spLocks noChangeArrowheads="1"/>
          </p:cNvSpPr>
          <p:nvPr/>
        </p:nvSpPr>
        <p:spPr bwMode="auto">
          <a:xfrm>
            <a:off x="5562600" y="1600200"/>
            <a:ext cx="182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2800" smtClean="0">
                <a:solidFill>
                  <a:srgbClr val="FFFFFF"/>
                </a:solidFill>
              </a:rPr>
              <a:t>Motivation</a:t>
            </a:r>
          </a:p>
        </p:txBody>
      </p:sp>
      <p:sp>
        <p:nvSpPr>
          <p:cNvPr id="41995" name="TextBox 16"/>
          <p:cNvSpPr txBox="1">
            <a:spLocks noChangeArrowheads="1"/>
          </p:cNvSpPr>
          <p:nvPr/>
        </p:nvSpPr>
        <p:spPr bwMode="auto">
          <a:xfrm>
            <a:off x="1828800" y="5029200"/>
            <a:ext cx="1765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2800" smtClean="0">
                <a:solidFill>
                  <a:srgbClr val="FFFFFF"/>
                </a:solidFill>
              </a:rPr>
              <a:t>Feedback</a:t>
            </a:r>
          </a:p>
        </p:txBody>
      </p:sp>
      <p:sp>
        <p:nvSpPr>
          <p:cNvPr id="41996" name="TextBox 17"/>
          <p:cNvSpPr txBox="1">
            <a:spLocks noChangeArrowheads="1"/>
          </p:cNvSpPr>
          <p:nvPr/>
        </p:nvSpPr>
        <p:spPr bwMode="auto">
          <a:xfrm>
            <a:off x="5943600" y="5105400"/>
            <a:ext cx="178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2800" smtClean="0">
                <a:solidFill>
                  <a:srgbClr val="FFFFFF"/>
                </a:solidFill>
              </a:rPr>
              <a:t>Reflection</a:t>
            </a:r>
          </a:p>
        </p:txBody>
      </p:sp>
      <p:cxnSp>
        <p:nvCxnSpPr>
          <p:cNvPr id="41997" name="Straight Arrow Connector 19"/>
          <p:cNvCxnSpPr>
            <a:cxnSpLocks noChangeShapeType="1"/>
          </p:cNvCxnSpPr>
          <p:nvPr/>
        </p:nvCxnSpPr>
        <p:spPr bwMode="auto">
          <a:xfrm>
            <a:off x="6324600" y="3581400"/>
            <a:ext cx="990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8" name="TextBox 20"/>
          <p:cNvSpPr txBox="1">
            <a:spLocks noChangeArrowheads="1"/>
          </p:cNvSpPr>
          <p:nvPr/>
        </p:nvSpPr>
        <p:spPr bwMode="auto">
          <a:xfrm>
            <a:off x="7339013" y="3048000"/>
            <a:ext cx="180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2800" smtClean="0">
                <a:solidFill>
                  <a:srgbClr val="FFFFFF"/>
                </a:solidFill>
              </a:rPr>
              <a:t>Repetition</a:t>
            </a:r>
          </a:p>
        </p:txBody>
      </p:sp>
    </p:spTree>
    <p:extLst>
      <p:ext uri="{BB962C8B-B14F-4D97-AF65-F5344CB8AC3E}">
        <p14:creationId xmlns:p14="http://schemas.microsoft.com/office/powerpoint/2010/main" val="726813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74A"/>
                </a:solidFill>
              </a:rPr>
              <a:t>Proof is in the Pudding</a:t>
            </a:r>
          </a:p>
        </p:txBody>
      </p:sp>
      <p:sp>
        <p:nvSpPr>
          <p:cNvPr id="43011" name="Content Placeholder 2"/>
          <p:cNvSpPr>
            <a:spLocks noGrp="1"/>
          </p:cNvSpPr>
          <p:nvPr>
            <p:ph idx="1"/>
          </p:nvPr>
        </p:nvSpPr>
        <p:spPr/>
        <p:txBody>
          <a:bodyPr/>
          <a:lstStyle/>
          <a:p>
            <a:pPr eaLnBrk="1" hangingPunct="1">
              <a:lnSpc>
                <a:spcPct val="140000"/>
              </a:lnSpc>
            </a:pPr>
            <a:r>
              <a:rPr lang="en-US" altLang="en-US" smtClean="0">
                <a:effectLst/>
              </a:rPr>
              <a:t>Reciprocal Teaching</a:t>
            </a:r>
          </a:p>
          <a:p>
            <a:pPr eaLnBrk="1" hangingPunct="1">
              <a:lnSpc>
                <a:spcPct val="140000"/>
              </a:lnSpc>
            </a:pPr>
            <a:r>
              <a:rPr lang="en-US" altLang="en-US" smtClean="0">
                <a:effectLst/>
              </a:rPr>
              <a:t>Multiplication	</a:t>
            </a:r>
          </a:p>
          <a:p>
            <a:pPr eaLnBrk="1" hangingPunct="1">
              <a:lnSpc>
                <a:spcPct val="140000"/>
              </a:lnSpc>
            </a:pPr>
            <a:r>
              <a:rPr lang="en-US" altLang="en-US" smtClean="0">
                <a:effectLst/>
              </a:rPr>
              <a:t>Writing</a:t>
            </a:r>
          </a:p>
          <a:p>
            <a:pPr eaLnBrk="1" hangingPunct="1">
              <a:lnSpc>
                <a:spcPct val="140000"/>
              </a:lnSpc>
            </a:pPr>
            <a:r>
              <a:rPr lang="en-US" altLang="en-US" smtClean="0">
                <a:effectLst/>
              </a:rPr>
              <a:t>Mathematics</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FE5029AA-0B99-475A-B0D2-A25239FF2126}" type="slidenum">
              <a:rPr lang="en-US" altLang="en-US" sz="1200" smtClean="0">
                <a:solidFill>
                  <a:srgbClr val="FFFFFF"/>
                </a:solidFill>
              </a:rPr>
              <a:pPr>
                <a:defRPr/>
              </a:pPr>
              <a:t>34</a:t>
            </a:fld>
            <a:endParaRPr lang="en-US" altLang="en-US" sz="1200" smtClean="0">
              <a:solidFill>
                <a:srgbClr val="FFFFFF"/>
              </a:solidFill>
            </a:endParaRPr>
          </a:p>
        </p:txBody>
      </p:sp>
    </p:spTree>
    <p:extLst>
      <p:ext uri="{BB962C8B-B14F-4D97-AF65-F5344CB8AC3E}">
        <p14:creationId xmlns:p14="http://schemas.microsoft.com/office/powerpoint/2010/main" val="2439252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5" name="Rectangle 7"/>
          <p:cNvSpPr>
            <a:spLocks noGrp="1" noChangeArrowheads="1"/>
          </p:cNvSpPr>
          <p:nvPr>
            <p:ph type="title"/>
          </p:nvPr>
        </p:nvSpPr>
        <p:spPr/>
        <p:txBody>
          <a:bodyPr/>
          <a:lstStyle/>
          <a:p>
            <a:pPr eaLnBrk="1" hangingPunct="1">
              <a:defRPr/>
            </a:pPr>
            <a:endParaRPr lang="en-US" smtClean="0">
              <a:ea typeface="+mj-ea"/>
              <a:cs typeface="+mj-cs"/>
            </a:endParaRPr>
          </a:p>
        </p:txBody>
      </p:sp>
      <p:pic>
        <p:nvPicPr>
          <p:cNvPr id="44035" name="Picture 6" descr="481_Sisyph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0"/>
            <a:ext cx="8001000" cy="6858000"/>
          </a:xfr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11A145D7-A559-4ABE-A75B-E5920D08D151}" type="slidenum">
              <a:rPr lang="en-US" altLang="en-US" sz="1200" smtClean="0">
                <a:solidFill>
                  <a:srgbClr val="FFFFFF"/>
                </a:solidFill>
              </a:rPr>
              <a:pPr>
                <a:defRPr/>
              </a:pPr>
              <a:t>35</a:t>
            </a:fld>
            <a:endParaRPr lang="en-US" altLang="en-US" sz="1200" smtClean="0">
              <a:solidFill>
                <a:srgbClr val="FFFFFF"/>
              </a:solidFill>
            </a:endParaRPr>
          </a:p>
        </p:txBody>
      </p:sp>
      <p:sp>
        <p:nvSpPr>
          <p:cNvPr id="44037" name="TextBox 3"/>
          <p:cNvSpPr txBox="1">
            <a:spLocks noChangeArrowheads="1"/>
          </p:cNvSpPr>
          <p:nvPr/>
        </p:nvSpPr>
        <p:spPr bwMode="auto">
          <a:xfrm>
            <a:off x="3124200" y="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4000" smtClean="0">
                <a:solidFill>
                  <a:srgbClr val="FFFFFF"/>
                </a:solidFill>
              </a:rPr>
              <a:t>Implementation</a:t>
            </a:r>
          </a:p>
        </p:txBody>
      </p:sp>
    </p:spTree>
    <p:extLst>
      <p:ext uri="{BB962C8B-B14F-4D97-AF65-F5344CB8AC3E}">
        <p14:creationId xmlns:p14="http://schemas.microsoft.com/office/powerpoint/2010/main" val="4102505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74A"/>
                </a:solidFill>
              </a:rPr>
              <a:t>Not as Big a Rock</a:t>
            </a:r>
          </a:p>
        </p:txBody>
      </p:sp>
      <p:sp>
        <p:nvSpPr>
          <p:cNvPr id="3" name="Content Placeholder 2"/>
          <p:cNvSpPr>
            <a:spLocks noGrp="1"/>
          </p:cNvSpPr>
          <p:nvPr>
            <p:ph idx="1"/>
          </p:nvPr>
        </p:nvSpPr>
        <p:spPr/>
        <p:txBody>
          <a:bodyPr/>
          <a:lstStyle/>
          <a:p>
            <a:pPr eaLnBrk="1" hangingPunct="1">
              <a:lnSpc>
                <a:spcPct val="200000"/>
              </a:lnSpc>
              <a:buFont typeface="Wingdings" charset="0"/>
              <a:buBlip>
                <a:blip r:embed="rId3"/>
              </a:buBlip>
              <a:defRPr/>
            </a:pPr>
            <a:r>
              <a:rPr lang="en-US" dirty="0">
                <a:solidFill>
                  <a:schemeClr val="accent1">
                    <a:lumMod val="20000"/>
                    <a:lumOff val="80000"/>
                  </a:schemeClr>
                </a:solidFill>
                <a:effectLst/>
                <a:ea typeface="ＭＳ Ｐゴシック" charset="0"/>
              </a:rPr>
              <a:t>Have </a:t>
            </a:r>
            <a:r>
              <a:rPr lang="en-US" dirty="0" err="1" smtClean="0">
                <a:solidFill>
                  <a:schemeClr val="accent1">
                    <a:lumMod val="20000"/>
                    <a:lumOff val="80000"/>
                  </a:schemeClr>
                </a:solidFill>
                <a:effectLst/>
                <a:ea typeface="ＭＳ Ｐゴシック" charset="0"/>
              </a:rPr>
              <a:t>Trad</a:t>
            </a:r>
            <a:r>
              <a:rPr lang="en-US" dirty="0" smtClean="0">
                <a:solidFill>
                  <a:schemeClr val="accent1">
                    <a:lumMod val="20000"/>
                    <a:lumOff val="80000"/>
                  </a:schemeClr>
                </a:solidFill>
                <a:effectLst/>
                <a:ea typeface="ＭＳ Ｐゴシック" charset="0"/>
              </a:rPr>
              <a:t>.  apprenticeship model</a:t>
            </a:r>
          </a:p>
          <a:p>
            <a:pPr eaLnBrk="1" hangingPunct="1">
              <a:lnSpc>
                <a:spcPct val="200000"/>
              </a:lnSpc>
              <a:buFont typeface="Wingdings" charset="0"/>
              <a:buBlip>
                <a:blip r:embed="rId3"/>
              </a:buBlip>
              <a:defRPr/>
            </a:pPr>
            <a:r>
              <a:rPr lang="en-US" dirty="0" smtClean="0">
                <a:solidFill>
                  <a:schemeClr val="accent1">
                    <a:lumMod val="20000"/>
                    <a:lumOff val="80000"/>
                  </a:schemeClr>
                </a:solidFill>
                <a:effectLst/>
                <a:ea typeface="ＭＳ Ｐゴシック" charset="0"/>
              </a:rPr>
              <a:t>Deliberate practice model</a:t>
            </a:r>
            <a:endParaRPr lang="en-US" dirty="0">
              <a:solidFill>
                <a:schemeClr val="accent1">
                  <a:lumMod val="20000"/>
                  <a:lumOff val="80000"/>
                </a:schemeClr>
              </a:solidFill>
              <a:effectLst/>
              <a:ea typeface="ＭＳ Ｐゴシック" charset="0"/>
            </a:endParaRPr>
          </a:p>
          <a:p>
            <a:pPr eaLnBrk="1" hangingPunct="1">
              <a:lnSpc>
                <a:spcPct val="200000"/>
              </a:lnSpc>
              <a:buFont typeface="Wingdings" charset="0"/>
              <a:buBlip>
                <a:blip r:embed="rId3"/>
              </a:buBlip>
              <a:defRPr/>
            </a:pPr>
            <a:r>
              <a:rPr lang="en-US" dirty="0" smtClean="0">
                <a:solidFill>
                  <a:schemeClr val="accent1">
                    <a:lumMod val="20000"/>
                    <a:lumOff val="80000"/>
                  </a:schemeClr>
                </a:solidFill>
                <a:effectLst/>
                <a:ea typeface="ＭＳ Ｐゴシック" charset="0"/>
              </a:rPr>
              <a:t>Cog. Apprenticeship model</a:t>
            </a:r>
          </a:p>
          <a:p>
            <a:pPr eaLnBrk="1" hangingPunct="1">
              <a:lnSpc>
                <a:spcPct val="200000"/>
              </a:lnSpc>
              <a:buFont typeface="Wingdings" charset="0"/>
              <a:buBlip>
                <a:blip r:embed="rId3"/>
              </a:buBlip>
              <a:defRPr/>
            </a:pPr>
            <a:r>
              <a:rPr lang="en-US" dirty="0" smtClean="0">
                <a:solidFill>
                  <a:schemeClr val="accent1">
                    <a:lumMod val="20000"/>
                    <a:lumOff val="80000"/>
                  </a:schemeClr>
                </a:solidFill>
                <a:effectLst/>
                <a:ea typeface="ＭＳ Ｐゴシック" charset="0"/>
              </a:rPr>
              <a:t>Thinking and explanation</a:t>
            </a:r>
            <a:endParaRPr lang="en-US" dirty="0">
              <a:solidFill>
                <a:schemeClr val="accent1">
                  <a:lumMod val="20000"/>
                  <a:lumOff val="80000"/>
                </a:schemeClr>
              </a:solidFill>
              <a:effectLst/>
              <a:ea typeface="ＭＳ Ｐゴシック" charset="0"/>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2B1A2CAE-6744-4C3C-80D9-20A7D8ED768B}" type="slidenum">
              <a:rPr lang="en-US" altLang="en-US" sz="1200" smtClean="0">
                <a:solidFill>
                  <a:srgbClr val="FFFFFF"/>
                </a:solidFill>
              </a:rPr>
              <a:pPr>
                <a:defRPr/>
              </a:pPr>
              <a:t>36</a:t>
            </a:fld>
            <a:endParaRPr lang="en-US" altLang="en-US" sz="1200" smtClean="0">
              <a:solidFill>
                <a:srgbClr val="FFFFFF"/>
              </a:solidFill>
            </a:endParaRPr>
          </a:p>
        </p:txBody>
      </p:sp>
      <p:cxnSp>
        <p:nvCxnSpPr>
          <p:cNvPr id="45061" name="Straight Arrow Connector 8"/>
          <p:cNvCxnSpPr>
            <a:cxnSpLocks noChangeShapeType="1"/>
          </p:cNvCxnSpPr>
          <p:nvPr/>
        </p:nvCxnSpPr>
        <p:spPr bwMode="auto">
          <a:xfrm>
            <a:off x="6629400" y="2362200"/>
            <a:ext cx="0" cy="914400"/>
          </a:xfrm>
          <a:prstGeom prst="straightConnector1">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5062" name="Straight Arrow Connector 12"/>
          <p:cNvCxnSpPr>
            <a:cxnSpLocks noChangeShapeType="1"/>
          </p:cNvCxnSpPr>
          <p:nvPr/>
        </p:nvCxnSpPr>
        <p:spPr bwMode="auto">
          <a:xfrm>
            <a:off x="5943600" y="3429000"/>
            <a:ext cx="0" cy="914400"/>
          </a:xfrm>
          <a:prstGeom prst="straightConnector1">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5063" name="Straight Arrow Connector 13"/>
          <p:cNvCxnSpPr>
            <a:cxnSpLocks noChangeShapeType="1"/>
          </p:cNvCxnSpPr>
          <p:nvPr/>
        </p:nvCxnSpPr>
        <p:spPr bwMode="auto">
          <a:xfrm>
            <a:off x="5943600" y="4800600"/>
            <a:ext cx="0" cy="914400"/>
          </a:xfrm>
          <a:prstGeom prst="straightConnector1">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5064" name="Curved Left Arrow 14"/>
          <p:cNvSpPr>
            <a:spLocks noChangeArrowheads="1"/>
          </p:cNvSpPr>
          <p:nvPr/>
        </p:nvSpPr>
        <p:spPr bwMode="auto">
          <a:xfrm>
            <a:off x="7391400" y="2057400"/>
            <a:ext cx="838200" cy="3581400"/>
          </a:xfrm>
          <a:prstGeom prst="curvedLeftArrow">
            <a:avLst>
              <a:gd name="adj1" fmla="val 25003"/>
              <a:gd name="adj2" fmla="val 50007"/>
              <a:gd name="adj3" fmla="val 25000"/>
            </a:avLst>
          </a:prstGeom>
          <a:solidFill>
            <a:schemeClr val="accent1"/>
          </a:solidFill>
          <a:ln w="9525">
            <a:solidFill>
              <a:schemeClr val="tx1"/>
            </a:solidFill>
            <a:round/>
            <a:headEnd/>
            <a:tailEnd/>
          </a:ln>
        </p:spPr>
        <p:txBody>
          <a:bodyPr/>
          <a:lstStyle/>
          <a:p>
            <a:pPr defTabSz="914400" eaLnBrk="0" fontAlgn="base" hangingPunct="0">
              <a:spcBef>
                <a:spcPct val="0"/>
              </a:spcBef>
              <a:spcAft>
                <a:spcPct val="0"/>
              </a:spcAft>
            </a:pPr>
            <a:endParaRPr lang="en-US" altLang="en-US" sz="7200" smtClean="0">
              <a:solidFill>
                <a:srgbClr val="FFFFFF"/>
              </a:solidFill>
              <a:ea typeface="ＭＳ Ｐゴシック" pitchFamily="34" charset="-128"/>
            </a:endParaRPr>
          </a:p>
        </p:txBody>
      </p:sp>
    </p:spTree>
    <p:extLst>
      <p:ext uri="{BB962C8B-B14F-4D97-AF65-F5344CB8AC3E}">
        <p14:creationId xmlns:p14="http://schemas.microsoft.com/office/powerpoint/2010/main" val="341070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74A"/>
                </a:solidFill>
              </a:rPr>
              <a:t>Culture Change</a:t>
            </a:r>
          </a:p>
        </p:txBody>
      </p:sp>
      <p:sp>
        <p:nvSpPr>
          <p:cNvPr id="3" name="Content Placeholder 2"/>
          <p:cNvSpPr>
            <a:spLocks noGrp="1"/>
          </p:cNvSpPr>
          <p:nvPr>
            <p:ph idx="1"/>
          </p:nvPr>
        </p:nvSpPr>
        <p:spPr/>
        <p:txBody>
          <a:bodyPr/>
          <a:lstStyle/>
          <a:p>
            <a:pPr eaLnBrk="1" hangingPunct="1">
              <a:buFont typeface="Wingdings" charset="0"/>
              <a:buBlip>
                <a:blip r:embed="rId3"/>
              </a:buBlip>
              <a:defRPr/>
            </a:pPr>
            <a:r>
              <a:rPr lang="en-US" dirty="0">
                <a:solidFill>
                  <a:schemeClr val="accent1">
                    <a:lumMod val="20000"/>
                    <a:lumOff val="80000"/>
                  </a:schemeClr>
                </a:solidFill>
                <a:effectLst/>
                <a:ea typeface="ＭＳ Ｐゴシック" charset="0"/>
              </a:rPr>
              <a:t>Faculty and residents</a:t>
            </a:r>
          </a:p>
          <a:p>
            <a:pPr lvl="1" eaLnBrk="1" hangingPunct="1">
              <a:defRPr/>
            </a:pPr>
            <a:r>
              <a:rPr lang="en-US" sz="3200" dirty="0">
                <a:solidFill>
                  <a:schemeClr val="accent1">
                    <a:lumMod val="20000"/>
                    <a:lumOff val="80000"/>
                  </a:schemeClr>
                </a:solidFill>
                <a:effectLst/>
                <a:ea typeface="ＭＳ Ｐゴシック" charset="0"/>
              </a:rPr>
              <a:t>Shared development</a:t>
            </a:r>
          </a:p>
          <a:p>
            <a:pPr lvl="1" eaLnBrk="1" hangingPunct="1">
              <a:lnSpc>
                <a:spcPct val="160000"/>
              </a:lnSpc>
              <a:defRPr/>
            </a:pPr>
            <a:r>
              <a:rPr lang="en-US" sz="3200" dirty="0">
                <a:solidFill>
                  <a:schemeClr val="accent1">
                    <a:lumMod val="20000"/>
                    <a:lumOff val="80000"/>
                  </a:schemeClr>
                </a:solidFill>
                <a:effectLst/>
                <a:ea typeface="ＭＳ Ｐゴシック" charset="0"/>
              </a:rPr>
              <a:t>What</a:t>
            </a:r>
          </a:p>
          <a:p>
            <a:pPr lvl="1" eaLnBrk="1" hangingPunct="1">
              <a:lnSpc>
                <a:spcPct val="160000"/>
              </a:lnSpc>
              <a:defRPr/>
            </a:pPr>
            <a:r>
              <a:rPr lang="en-US" sz="3200" dirty="0">
                <a:solidFill>
                  <a:schemeClr val="accent1">
                    <a:lumMod val="20000"/>
                    <a:lumOff val="80000"/>
                  </a:schemeClr>
                </a:solidFill>
                <a:effectLst/>
                <a:ea typeface="ＭＳ Ｐゴシック" charset="0"/>
              </a:rPr>
              <a:t>Why</a:t>
            </a:r>
          </a:p>
          <a:p>
            <a:pPr lvl="1" eaLnBrk="1" hangingPunct="1">
              <a:lnSpc>
                <a:spcPct val="160000"/>
              </a:lnSpc>
              <a:defRPr/>
            </a:pPr>
            <a:r>
              <a:rPr lang="en-US" sz="3200" dirty="0">
                <a:solidFill>
                  <a:schemeClr val="accent1">
                    <a:lumMod val="20000"/>
                    <a:lumOff val="80000"/>
                  </a:schemeClr>
                </a:solidFill>
                <a:effectLst/>
                <a:ea typeface="ＭＳ Ｐゴシック" charset="0"/>
              </a:rPr>
              <a:t>How</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F0392669-268D-4FC3-B5F0-B484259541CE}" type="slidenum">
              <a:rPr lang="en-US" altLang="en-US" sz="1200" smtClean="0">
                <a:solidFill>
                  <a:srgbClr val="FFFFFF"/>
                </a:solidFill>
              </a:rPr>
              <a:pPr>
                <a:defRPr/>
              </a:pPr>
              <a:t>37</a:t>
            </a:fld>
            <a:endParaRPr lang="en-US" altLang="en-US" sz="1200" smtClean="0">
              <a:solidFill>
                <a:srgbClr val="FFFFFF"/>
              </a:solidFill>
            </a:endParaRPr>
          </a:p>
        </p:txBody>
      </p:sp>
    </p:spTree>
    <p:extLst>
      <p:ext uri="{BB962C8B-B14F-4D97-AF65-F5344CB8AC3E}">
        <p14:creationId xmlns:p14="http://schemas.microsoft.com/office/powerpoint/2010/main" val="755736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609600"/>
            <a:ext cx="8229600" cy="1143000"/>
          </a:xfrm>
        </p:spPr>
        <p:txBody>
          <a:bodyPr/>
          <a:lstStyle/>
          <a:p>
            <a:pPr eaLnBrk="1" hangingPunct="1">
              <a:defRPr/>
            </a:pPr>
            <a:r>
              <a:rPr lang="en-US" altLang="en-US" sz="4000" dirty="0" smtClean="0">
                <a:solidFill>
                  <a:srgbClr val="FFC74A"/>
                </a:solidFill>
              </a:rPr>
              <a:t>Implementation</a:t>
            </a:r>
            <a:br>
              <a:rPr lang="en-US" altLang="en-US" sz="4000" dirty="0" smtClean="0">
                <a:solidFill>
                  <a:srgbClr val="FFC74A"/>
                </a:solidFill>
              </a:rPr>
            </a:br>
            <a:r>
              <a:rPr lang="en-US" altLang="en-US" sz="4000" dirty="0" smtClean="0">
                <a:solidFill>
                  <a:srgbClr val="FFC74A"/>
                </a:solidFill>
              </a:rPr>
              <a:t>Begin in Classroom</a:t>
            </a:r>
          </a:p>
        </p:txBody>
      </p:sp>
      <p:sp>
        <p:nvSpPr>
          <p:cNvPr id="123907" name="Rectangle 3"/>
          <p:cNvSpPr>
            <a:spLocks noGrp="1" noChangeArrowheads="1"/>
          </p:cNvSpPr>
          <p:nvPr>
            <p:ph idx="1"/>
          </p:nvPr>
        </p:nvSpPr>
        <p:spPr>
          <a:xfrm>
            <a:off x="914400" y="1600200"/>
            <a:ext cx="7772400" cy="4530725"/>
          </a:xfrm>
        </p:spPr>
        <p:txBody>
          <a:bodyPr/>
          <a:lstStyle/>
          <a:p>
            <a:pPr eaLnBrk="1" hangingPunct="1">
              <a:buFont typeface="Wingdings" pitchFamily="2" charset="2"/>
              <a:buNone/>
              <a:defRPr/>
            </a:pPr>
            <a:endParaRPr lang="en-US" sz="3600" b="1" dirty="0" smtClean="0">
              <a:cs typeface="+mn-cs"/>
            </a:endParaRPr>
          </a:p>
          <a:p>
            <a:pPr eaLnBrk="1" hangingPunct="1">
              <a:defRPr/>
            </a:pPr>
            <a:r>
              <a:rPr lang="en-US" dirty="0" smtClean="0">
                <a:solidFill>
                  <a:srgbClr val="CCFFCC"/>
                </a:solidFill>
                <a:effectLst/>
                <a:cs typeface="+mn-cs"/>
              </a:rPr>
              <a:t>Case based teaching</a:t>
            </a:r>
          </a:p>
          <a:p>
            <a:pPr eaLnBrk="1" hangingPunct="1">
              <a:defRPr/>
            </a:pPr>
            <a:endParaRPr lang="en-US" b="1" dirty="0" smtClean="0">
              <a:cs typeface="+mn-cs"/>
            </a:endParaRPr>
          </a:p>
          <a:p>
            <a:pPr eaLnBrk="1" hangingPunct="1">
              <a:defRPr/>
            </a:pPr>
            <a:endParaRPr lang="en-US" b="1" dirty="0" smtClean="0">
              <a:cs typeface="+mn-cs"/>
            </a:endParaRPr>
          </a:p>
          <a:p>
            <a:pPr eaLnBrk="1" hangingPunct="1">
              <a:defRPr/>
            </a:pPr>
            <a:endParaRPr lang="en-US" b="1" dirty="0" smtClean="0">
              <a:cs typeface="+mn-cs"/>
            </a:endParaRPr>
          </a:p>
          <a:p>
            <a:pPr eaLnBrk="1" hangingPunct="1">
              <a:defRPr/>
            </a:pPr>
            <a:endParaRPr lang="en-US" b="1" dirty="0" smtClean="0">
              <a:cs typeface="+mn-cs"/>
            </a:endParaRPr>
          </a:p>
          <a:p>
            <a:pPr eaLnBrk="1" hangingPunct="1">
              <a:defRPr/>
            </a:pPr>
            <a:r>
              <a:rPr lang="en-US" dirty="0" smtClean="0">
                <a:solidFill>
                  <a:srgbClr val="FFFF00"/>
                </a:solidFill>
                <a:effectLst/>
                <a:cs typeface="+mn-cs"/>
              </a:rPr>
              <a:t>Learners</a:t>
            </a:r>
          </a:p>
          <a:p>
            <a:pPr eaLnBrk="1" hangingPunct="1">
              <a:defRPr/>
            </a:pPr>
            <a:endParaRPr lang="en-US" dirty="0" smtClean="0">
              <a:cs typeface="+mn-cs"/>
            </a:endParaRPr>
          </a:p>
        </p:txBody>
      </p:sp>
      <p:sp>
        <p:nvSpPr>
          <p:cNvPr id="17" name="Slide Number Placeholder 16"/>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0336204D-1390-434C-8389-3E7478E8688B}" type="slidenum">
              <a:rPr lang="en-US" altLang="en-US" sz="1200" smtClean="0">
                <a:solidFill>
                  <a:srgbClr val="FFFFFF"/>
                </a:solidFill>
              </a:rPr>
              <a:pPr>
                <a:defRPr/>
              </a:pPr>
              <a:t>38</a:t>
            </a:fld>
            <a:endParaRPr lang="en-US" altLang="en-US" sz="1200" smtClean="0">
              <a:solidFill>
                <a:srgbClr val="FFFFFF"/>
              </a:solidFill>
            </a:endParaRPr>
          </a:p>
        </p:txBody>
      </p:sp>
      <p:cxnSp>
        <p:nvCxnSpPr>
          <p:cNvPr id="47109" name="Straight Arrow Connector 4"/>
          <p:cNvCxnSpPr>
            <a:cxnSpLocks noChangeShapeType="1"/>
          </p:cNvCxnSpPr>
          <p:nvPr/>
        </p:nvCxnSpPr>
        <p:spPr bwMode="auto">
          <a:xfrm flipV="1">
            <a:off x="5410200" y="2286000"/>
            <a:ext cx="10668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10" name="TextBox 5"/>
          <p:cNvSpPr txBox="1">
            <a:spLocks noChangeArrowheads="1"/>
          </p:cNvSpPr>
          <p:nvPr/>
        </p:nvSpPr>
        <p:spPr bwMode="auto">
          <a:xfrm>
            <a:off x="6705600" y="1905000"/>
            <a:ext cx="230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3200" smtClean="0">
                <a:solidFill>
                  <a:srgbClr val="FFFFFF"/>
                </a:solidFill>
              </a:rPr>
              <a:t>1. Modeling</a:t>
            </a:r>
          </a:p>
        </p:txBody>
      </p:sp>
      <p:cxnSp>
        <p:nvCxnSpPr>
          <p:cNvPr id="47111" name="Straight Arrow Connector 7"/>
          <p:cNvCxnSpPr>
            <a:cxnSpLocks noChangeShapeType="1"/>
          </p:cNvCxnSpPr>
          <p:nvPr/>
        </p:nvCxnSpPr>
        <p:spPr bwMode="auto">
          <a:xfrm>
            <a:off x="5562600" y="2971800"/>
            <a:ext cx="10668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12" name="TextBox 8"/>
          <p:cNvSpPr txBox="1">
            <a:spLocks noChangeArrowheads="1"/>
          </p:cNvSpPr>
          <p:nvPr/>
        </p:nvSpPr>
        <p:spPr bwMode="auto">
          <a:xfrm>
            <a:off x="6545263" y="3173413"/>
            <a:ext cx="2462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3200" smtClean="0">
                <a:solidFill>
                  <a:srgbClr val="FFFFFF"/>
                </a:solidFill>
              </a:rPr>
              <a:t>2. Reflection</a:t>
            </a:r>
          </a:p>
        </p:txBody>
      </p:sp>
      <p:sp>
        <p:nvSpPr>
          <p:cNvPr id="47113" name="TextBox 11"/>
          <p:cNvSpPr txBox="1">
            <a:spLocks noChangeArrowheads="1"/>
          </p:cNvSpPr>
          <p:nvPr/>
        </p:nvSpPr>
        <p:spPr bwMode="auto">
          <a:xfrm>
            <a:off x="5105400" y="4114800"/>
            <a:ext cx="2208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3200" smtClean="0">
                <a:solidFill>
                  <a:srgbClr val="FFFFFF"/>
                </a:solidFill>
              </a:rPr>
              <a:t>Scaffolding</a:t>
            </a:r>
          </a:p>
        </p:txBody>
      </p:sp>
      <p:cxnSp>
        <p:nvCxnSpPr>
          <p:cNvPr id="47114" name="Straight Arrow Connector 13"/>
          <p:cNvCxnSpPr>
            <a:cxnSpLocks noChangeShapeType="1"/>
          </p:cNvCxnSpPr>
          <p:nvPr/>
        </p:nvCxnSpPr>
        <p:spPr bwMode="auto">
          <a:xfrm>
            <a:off x="4191000" y="2743200"/>
            <a:ext cx="13716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15" name="Straight Arrow Connector 15"/>
          <p:cNvCxnSpPr>
            <a:cxnSpLocks noChangeShapeType="1"/>
          </p:cNvCxnSpPr>
          <p:nvPr/>
        </p:nvCxnSpPr>
        <p:spPr bwMode="auto">
          <a:xfrm rot="5400000">
            <a:off x="2781300" y="3467100"/>
            <a:ext cx="16764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16" name="TextBox 16"/>
          <p:cNvSpPr txBox="1">
            <a:spLocks noChangeArrowheads="1"/>
          </p:cNvSpPr>
          <p:nvPr/>
        </p:nvSpPr>
        <p:spPr bwMode="auto">
          <a:xfrm>
            <a:off x="3200400" y="4648200"/>
            <a:ext cx="1919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3200" smtClean="0">
                <a:solidFill>
                  <a:srgbClr val="FFFFFF"/>
                </a:solidFill>
              </a:rPr>
              <a:t>Coaching</a:t>
            </a:r>
          </a:p>
        </p:txBody>
      </p:sp>
      <p:cxnSp>
        <p:nvCxnSpPr>
          <p:cNvPr id="47117" name="Straight Arrow Connector 18"/>
          <p:cNvCxnSpPr>
            <a:cxnSpLocks noChangeShapeType="1"/>
          </p:cNvCxnSpPr>
          <p:nvPr/>
        </p:nvCxnSpPr>
        <p:spPr bwMode="auto">
          <a:xfrm rot="5400000">
            <a:off x="1828800" y="2895600"/>
            <a:ext cx="9906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18" name="TextBox 19"/>
          <p:cNvSpPr txBox="1">
            <a:spLocks noChangeArrowheads="1"/>
          </p:cNvSpPr>
          <p:nvPr/>
        </p:nvSpPr>
        <p:spPr bwMode="auto">
          <a:xfrm>
            <a:off x="1066800" y="38100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endParaRPr lang="en-US" altLang="en-US" sz="3200" smtClean="0">
              <a:solidFill>
                <a:srgbClr val="FFFFFF"/>
              </a:solidFill>
            </a:endParaRPr>
          </a:p>
        </p:txBody>
      </p:sp>
      <p:sp>
        <p:nvSpPr>
          <p:cNvPr id="47119" name="TextBox 20"/>
          <p:cNvSpPr txBox="1">
            <a:spLocks noChangeArrowheads="1"/>
          </p:cNvSpPr>
          <p:nvPr/>
        </p:nvSpPr>
        <p:spPr bwMode="auto">
          <a:xfrm>
            <a:off x="1143000" y="3810000"/>
            <a:ext cx="226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3200" smtClean="0">
                <a:solidFill>
                  <a:srgbClr val="FFFFFF"/>
                </a:solidFill>
              </a:rPr>
              <a:t>Correction</a:t>
            </a:r>
          </a:p>
          <a:p>
            <a:pPr defTabSz="914400" eaLnBrk="0" fontAlgn="base" hangingPunct="0">
              <a:spcBef>
                <a:spcPct val="0"/>
              </a:spcBef>
              <a:spcAft>
                <a:spcPct val="0"/>
              </a:spcAft>
            </a:pPr>
            <a:r>
              <a:rPr lang="en-US" altLang="en-US" sz="3200" smtClean="0">
                <a:solidFill>
                  <a:srgbClr val="FFFFFF"/>
                </a:solidFill>
              </a:rPr>
              <a:t>Elaboration</a:t>
            </a:r>
          </a:p>
        </p:txBody>
      </p:sp>
      <p:cxnSp>
        <p:nvCxnSpPr>
          <p:cNvPr id="47120" name="Straight Arrow Connector 22"/>
          <p:cNvCxnSpPr>
            <a:cxnSpLocks noChangeShapeType="1"/>
          </p:cNvCxnSpPr>
          <p:nvPr/>
        </p:nvCxnSpPr>
        <p:spPr bwMode="auto">
          <a:xfrm>
            <a:off x="3276600" y="5486400"/>
            <a:ext cx="11430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21" name="TextBox 23"/>
          <p:cNvSpPr txBox="1">
            <a:spLocks noChangeArrowheads="1"/>
          </p:cNvSpPr>
          <p:nvPr/>
        </p:nvSpPr>
        <p:spPr bwMode="auto">
          <a:xfrm>
            <a:off x="4724400" y="5287963"/>
            <a:ext cx="31956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3200" smtClean="0">
                <a:solidFill>
                  <a:srgbClr val="FFFF00"/>
                </a:solidFill>
              </a:rPr>
              <a:t>Decision making</a:t>
            </a:r>
          </a:p>
          <a:p>
            <a:pPr defTabSz="914400" eaLnBrk="0" fontAlgn="base" hangingPunct="0">
              <a:spcBef>
                <a:spcPct val="0"/>
              </a:spcBef>
              <a:spcAft>
                <a:spcPct val="0"/>
              </a:spcAft>
            </a:pPr>
            <a:r>
              <a:rPr lang="en-US" altLang="en-US" sz="3200" smtClean="0">
                <a:solidFill>
                  <a:srgbClr val="FFFF00"/>
                </a:solidFill>
              </a:rPr>
              <a:t>Articulation</a:t>
            </a:r>
          </a:p>
          <a:p>
            <a:pPr defTabSz="914400" eaLnBrk="0" fontAlgn="base" hangingPunct="0">
              <a:spcBef>
                <a:spcPct val="0"/>
              </a:spcBef>
              <a:spcAft>
                <a:spcPct val="0"/>
              </a:spcAft>
            </a:pPr>
            <a:r>
              <a:rPr lang="en-US" altLang="en-US" sz="3200" smtClean="0">
                <a:solidFill>
                  <a:srgbClr val="FFFF00"/>
                </a:solidFill>
              </a:rPr>
              <a:t>Refection</a:t>
            </a:r>
          </a:p>
        </p:txBody>
      </p:sp>
      <p:sp>
        <p:nvSpPr>
          <p:cNvPr id="47122" name="TextBox 1"/>
          <p:cNvSpPr txBox="1">
            <a:spLocks noChangeArrowheads="1"/>
          </p:cNvSpPr>
          <p:nvPr/>
        </p:nvSpPr>
        <p:spPr bwMode="auto">
          <a:xfrm>
            <a:off x="7391400" y="1219200"/>
            <a:ext cx="963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sz="3600" smtClean="0">
                <a:solidFill>
                  <a:srgbClr val="FFC000"/>
                </a:solidFill>
              </a:rPr>
              <a:t>You</a:t>
            </a:r>
          </a:p>
        </p:txBody>
      </p:sp>
    </p:spTree>
    <p:extLst>
      <p:ext uri="{BB962C8B-B14F-4D97-AF65-F5344CB8AC3E}">
        <p14:creationId xmlns:p14="http://schemas.microsoft.com/office/powerpoint/2010/main" val="3225317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r>
              <a:rPr lang="en-US" altLang="en-US" smtClean="0">
                <a:solidFill>
                  <a:srgbClr val="FFC74A"/>
                </a:solidFill>
                <a:effectLst/>
              </a:rPr>
              <a:t>Bedside</a:t>
            </a:r>
          </a:p>
        </p:txBody>
      </p:sp>
      <p:sp>
        <p:nvSpPr>
          <p:cNvPr id="6" name="Content Placeholder 5"/>
          <p:cNvSpPr>
            <a:spLocks noGrp="1"/>
          </p:cNvSpPr>
          <p:nvPr>
            <p:ph idx="1"/>
          </p:nvPr>
        </p:nvSpPr>
        <p:spPr/>
        <p:txBody>
          <a:bodyPr/>
          <a:lstStyle/>
          <a:p>
            <a:pPr marL="0" indent="0" algn="ctr" eaLnBrk="1" hangingPunct="1">
              <a:buFont typeface="Wingdings" charset="0"/>
              <a:buNone/>
              <a:defRPr/>
            </a:pPr>
            <a:r>
              <a:rPr lang="en-US" dirty="0" smtClean="0">
                <a:solidFill>
                  <a:schemeClr val="accent1">
                    <a:lumMod val="20000"/>
                    <a:lumOff val="80000"/>
                  </a:schemeClr>
                </a:solidFill>
                <a:effectLst/>
              </a:rPr>
              <a:t>Beginning of rotation</a:t>
            </a:r>
          </a:p>
          <a:p>
            <a:pPr marL="0" indent="0" algn="ctr" eaLnBrk="1" hangingPunct="1">
              <a:buFont typeface="Wingdings" charset="0"/>
              <a:buNone/>
              <a:defRPr/>
            </a:pPr>
            <a:r>
              <a:rPr lang="en-US" dirty="0" smtClean="0">
                <a:solidFill>
                  <a:schemeClr val="accent1">
                    <a:lumMod val="20000"/>
                    <a:lumOff val="80000"/>
                  </a:schemeClr>
                </a:solidFill>
                <a:effectLst/>
              </a:rPr>
              <a:t>Set the ground rules</a:t>
            </a:r>
          </a:p>
          <a:p>
            <a:pPr marL="0" indent="0" algn="ctr" eaLnBrk="1" hangingPunct="1">
              <a:buFont typeface="Wingdings" charset="0"/>
              <a:buNone/>
              <a:defRPr/>
            </a:pPr>
            <a:r>
              <a:rPr lang="en-US" dirty="0" smtClean="0">
                <a:solidFill>
                  <a:schemeClr val="accent1">
                    <a:lumMod val="20000"/>
                    <a:lumOff val="80000"/>
                  </a:schemeClr>
                </a:solidFill>
                <a:effectLst/>
              </a:rPr>
              <a:t>How you will teach </a:t>
            </a:r>
          </a:p>
          <a:p>
            <a:pPr marL="0" indent="0" algn="ctr" eaLnBrk="1" hangingPunct="1">
              <a:buFont typeface="Wingdings" charset="0"/>
              <a:buNone/>
              <a:defRPr/>
            </a:pPr>
            <a:r>
              <a:rPr lang="en-US" dirty="0" smtClean="0">
                <a:solidFill>
                  <a:srgbClr val="CCFFCC"/>
                </a:solidFill>
                <a:effectLst/>
              </a:rPr>
              <a:t>Demonstrate and discuss</a:t>
            </a:r>
            <a:endParaRPr lang="en-US" dirty="0">
              <a:solidFill>
                <a:srgbClr val="CCFFCC"/>
              </a:solidFill>
              <a:effectLst/>
            </a:endParaRPr>
          </a:p>
          <a:p>
            <a:pPr marL="0" indent="0" eaLnBrk="1" hangingPunct="1">
              <a:buFont typeface="Wingdings" charset="0"/>
              <a:buNone/>
              <a:defRPr/>
            </a:pPr>
            <a:endParaRPr lang="en-US" dirty="0">
              <a:solidFill>
                <a:schemeClr val="accent1">
                  <a:lumMod val="20000"/>
                  <a:lumOff val="80000"/>
                </a:schemeClr>
              </a:solidFill>
              <a:effectLst/>
            </a:endParaRPr>
          </a:p>
          <a:p>
            <a:pPr eaLnBrk="1" hangingPunct="1">
              <a:buFont typeface="Wingdings" charset="0"/>
              <a:buBlip>
                <a:blip r:embed="rId2"/>
              </a:buBlip>
              <a:defRPr/>
            </a:pPr>
            <a:r>
              <a:rPr lang="en-US" dirty="0" smtClean="0">
                <a:solidFill>
                  <a:schemeClr val="accent1">
                    <a:lumMod val="20000"/>
                    <a:lumOff val="80000"/>
                  </a:schemeClr>
                </a:solidFill>
                <a:effectLst/>
              </a:rPr>
              <a:t>Medical students</a:t>
            </a:r>
          </a:p>
          <a:p>
            <a:pPr eaLnBrk="1" hangingPunct="1">
              <a:buFont typeface="Wingdings" charset="0"/>
              <a:buBlip>
                <a:blip r:embed="rId2"/>
              </a:buBlip>
              <a:defRPr/>
            </a:pPr>
            <a:endParaRPr lang="en-US" dirty="0">
              <a:solidFill>
                <a:schemeClr val="accent1">
                  <a:lumMod val="20000"/>
                  <a:lumOff val="80000"/>
                </a:schemeClr>
              </a:solidFill>
              <a:effectLst/>
            </a:endParaRPr>
          </a:p>
          <a:p>
            <a:pPr eaLnBrk="1" hangingPunct="1">
              <a:buFont typeface="Wingdings" charset="0"/>
              <a:buBlip>
                <a:blip r:embed="rId2"/>
              </a:buBlip>
              <a:defRPr/>
            </a:pPr>
            <a:r>
              <a:rPr lang="en-US" dirty="0" smtClean="0">
                <a:solidFill>
                  <a:schemeClr val="accent1">
                    <a:lumMod val="20000"/>
                    <a:lumOff val="80000"/>
                  </a:schemeClr>
                </a:solidFill>
                <a:effectLst/>
              </a:rPr>
              <a:t>Interns</a:t>
            </a:r>
          </a:p>
          <a:p>
            <a:pPr eaLnBrk="1" hangingPunct="1">
              <a:buFont typeface="Wingdings" charset="0"/>
              <a:buBlip>
                <a:blip r:embed="rId2"/>
              </a:buBlip>
              <a:defRPr/>
            </a:pPr>
            <a:endParaRPr lang="en-US" dirty="0"/>
          </a:p>
          <a:p>
            <a:pPr eaLnBrk="1" hangingPunct="1">
              <a:buFont typeface="Wingdings" charset="0"/>
              <a:buBlip>
                <a:blip r:embed="rId2"/>
              </a:buBlip>
              <a:defRPr/>
            </a:pPr>
            <a:endParaRPr lang="en-US" dirty="0"/>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4751C379-F151-4365-B99A-10B6FD726D15}" type="slidenum">
              <a:rPr lang="en-US" altLang="en-US" sz="1200" smtClean="0">
                <a:solidFill>
                  <a:srgbClr val="FFFFFF"/>
                </a:solidFill>
              </a:rPr>
              <a:pPr>
                <a:defRPr/>
              </a:pPr>
              <a:t>39</a:t>
            </a:fld>
            <a:endParaRPr lang="en-US" altLang="en-US" sz="1200" smtClean="0">
              <a:solidFill>
                <a:srgbClr val="FFFFFF"/>
              </a:solidFill>
            </a:endParaRPr>
          </a:p>
        </p:txBody>
      </p:sp>
    </p:spTree>
    <p:extLst>
      <p:ext uri="{BB962C8B-B14F-4D97-AF65-F5344CB8AC3E}">
        <p14:creationId xmlns:p14="http://schemas.microsoft.com/office/powerpoint/2010/main" val="1590819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8513_Head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41045"/>
          </a:xfrm>
          <a:prstGeom prst="rect">
            <a:avLst/>
          </a:prstGeom>
        </p:spPr>
      </p:pic>
      <p:pic>
        <p:nvPicPr>
          <p:cNvPr id="3" name="Picture 2" descr="med-8513_Footer_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5080"/>
            <a:ext cx="9144000" cy="502920"/>
          </a:xfrm>
          <a:prstGeom prst="rect">
            <a:avLst/>
          </a:prstGeom>
        </p:spPr>
      </p:pic>
      <p:sp>
        <p:nvSpPr>
          <p:cNvPr id="7" name="Title 6"/>
          <p:cNvSpPr>
            <a:spLocks noGrp="1"/>
          </p:cNvSpPr>
          <p:nvPr>
            <p:ph type="title"/>
          </p:nvPr>
        </p:nvSpPr>
        <p:spPr>
          <a:xfrm>
            <a:off x="457200" y="576390"/>
            <a:ext cx="8229600" cy="1143000"/>
          </a:xfrm>
        </p:spPr>
        <p:txBody>
          <a:bodyPr>
            <a:normAutofit fontScale="90000"/>
          </a:bodyPr>
          <a:lstStyle/>
          <a:p>
            <a:r>
              <a:rPr lang="en-US" b="1" dirty="0" smtClean="0"/>
              <a:t>Consultation Session: </a:t>
            </a:r>
            <a:br>
              <a:rPr lang="en-US" b="1" dirty="0" smtClean="0"/>
            </a:br>
            <a:r>
              <a:rPr lang="en-US" b="1" dirty="0" smtClean="0"/>
              <a:t>Preparing Dossier Promotion Packets</a:t>
            </a:r>
            <a:endParaRPr lang="en-US" dirty="0"/>
          </a:p>
        </p:txBody>
      </p:sp>
      <p:sp>
        <p:nvSpPr>
          <p:cNvPr id="8" name="Content Placeholder 7"/>
          <p:cNvSpPr>
            <a:spLocks noGrp="1"/>
          </p:cNvSpPr>
          <p:nvPr>
            <p:ph idx="1"/>
          </p:nvPr>
        </p:nvSpPr>
        <p:spPr>
          <a:xfrm>
            <a:off x="457200" y="2039112"/>
            <a:ext cx="8229600" cy="4151376"/>
          </a:xfrm>
        </p:spPr>
        <p:txBody>
          <a:bodyPr>
            <a:normAutofit/>
          </a:bodyPr>
          <a:lstStyle/>
          <a:p>
            <a:pPr marL="0" indent="0">
              <a:buNone/>
            </a:pPr>
            <a:r>
              <a:rPr lang="en-US" sz="2200" dirty="0" smtClean="0"/>
              <a:t>Deirdre </a:t>
            </a:r>
            <a:r>
              <a:rPr lang="en-US" sz="2200" dirty="0"/>
              <a:t>Pitts, Director of Faculty Affairs and Professional Development, will be available to answer questions about the process of preparing a dossier promotion packet. </a:t>
            </a:r>
          </a:p>
          <a:p>
            <a:pPr marL="0" indent="0" algn="ctr">
              <a:spcBef>
                <a:spcPts val="1800"/>
              </a:spcBef>
              <a:spcAft>
                <a:spcPts val="1800"/>
              </a:spcAft>
              <a:buNone/>
            </a:pPr>
            <a:r>
              <a:rPr lang="en-US" sz="2200" b="1" dirty="0" smtClean="0"/>
              <a:t>Hours </a:t>
            </a:r>
            <a:r>
              <a:rPr lang="en-US" sz="2200" b="1" dirty="0"/>
              <a:t>and locations</a:t>
            </a:r>
            <a:r>
              <a:rPr lang="en-US" sz="2200" b="1" dirty="0" smtClean="0"/>
              <a:t>:</a:t>
            </a:r>
            <a:endParaRPr lang="en-US" sz="2200" b="1" dirty="0"/>
          </a:p>
          <a:p>
            <a:pPr marL="0" indent="0" algn="ctr">
              <a:buNone/>
            </a:pPr>
            <a:r>
              <a:rPr lang="en-US" sz="2200" b="1" dirty="0"/>
              <a:t>Monday, May 19 and Tuesday, May 20, </a:t>
            </a:r>
            <a:r>
              <a:rPr lang="en-US" sz="2200" b="1" dirty="0" smtClean="0"/>
              <a:t>2014  </a:t>
            </a:r>
            <a:r>
              <a:rPr lang="en-US" sz="2200" b="1" dirty="0" smtClean="0">
                <a:sym typeface="Symbol"/>
              </a:rPr>
              <a:t>  </a:t>
            </a:r>
            <a:r>
              <a:rPr lang="en-US" sz="2200" b="1" dirty="0" smtClean="0"/>
              <a:t>9 </a:t>
            </a:r>
            <a:r>
              <a:rPr lang="en-US" sz="2200" b="1" dirty="0"/>
              <a:t>a.m. – 3 p.m.</a:t>
            </a:r>
          </a:p>
          <a:p>
            <a:pPr marL="0" indent="0" algn="ctr">
              <a:buNone/>
            </a:pPr>
            <a:r>
              <a:rPr lang="en-US" sz="2200" dirty="0" smtClean="0"/>
              <a:t>Administration Building West </a:t>
            </a:r>
            <a:r>
              <a:rPr lang="en-US" sz="2200" b="1" dirty="0" smtClean="0">
                <a:sym typeface="Symbol"/>
              </a:rPr>
              <a:t>  </a:t>
            </a:r>
            <a:r>
              <a:rPr lang="en-US" sz="2200" dirty="0" smtClean="0"/>
              <a:t>Conference </a:t>
            </a:r>
            <a:r>
              <a:rPr lang="en-US" sz="2200" dirty="0"/>
              <a:t>Room B</a:t>
            </a:r>
            <a:endParaRPr lang="en-US" sz="1800" dirty="0"/>
          </a:p>
          <a:p>
            <a:pPr marL="0" indent="0" algn="ctr">
              <a:buNone/>
            </a:pPr>
            <a:r>
              <a:rPr lang="en-US" sz="1800" dirty="0"/>
              <a:t> </a:t>
            </a:r>
          </a:p>
          <a:p>
            <a:pPr marL="0" indent="0" algn="ctr">
              <a:buNone/>
            </a:pPr>
            <a:r>
              <a:rPr lang="en-US" sz="2200" b="1" dirty="0"/>
              <a:t>Wednesday, May 21, </a:t>
            </a:r>
            <a:r>
              <a:rPr lang="en-US" sz="2200" b="1" dirty="0" smtClean="0"/>
              <a:t>2014 </a:t>
            </a:r>
            <a:r>
              <a:rPr lang="en-US" sz="2200" b="1" dirty="0" smtClean="0">
                <a:sym typeface="Symbol"/>
              </a:rPr>
              <a:t>  </a:t>
            </a:r>
            <a:r>
              <a:rPr lang="en-US" sz="2200" b="1" dirty="0" smtClean="0"/>
              <a:t>9 </a:t>
            </a:r>
            <a:r>
              <a:rPr lang="en-US" sz="2200" b="1" dirty="0"/>
              <a:t>a.m. – 3 p.m.</a:t>
            </a:r>
          </a:p>
          <a:p>
            <a:pPr marL="0" indent="0" algn="ctr">
              <a:buNone/>
            </a:pPr>
            <a:r>
              <a:rPr lang="en-US" sz="2200" dirty="0"/>
              <a:t>Administration Building </a:t>
            </a:r>
            <a:r>
              <a:rPr lang="en-US" sz="2200" dirty="0" smtClean="0"/>
              <a:t>East </a:t>
            </a:r>
            <a:r>
              <a:rPr lang="en-US" sz="2200" b="1" dirty="0" smtClean="0">
                <a:sym typeface="Symbol"/>
              </a:rPr>
              <a:t>  </a:t>
            </a:r>
            <a:r>
              <a:rPr lang="en-US" sz="2200" dirty="0" smtClean="0"/>
              <a:t>CEME office</a:t>
            </a:r>
            <a:r>
              <a:rPr lang="en-US" sz="2200" dirty="0"/>
              <a:t> </a:t>
            </a:r>
          </a:p>
        </p:txBody>
      </p:sp>
    </p:spTree>
    <p:extLst>
      <p:ext uri="{BB962C8B-B14F-4D97-AF65-F5344CB8AC3E}">
        <p14:creationId xmlns:p14="http://schemas.microsoft.com/office/powerpoint/2010/main" val="3616833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74A"/>
                </a:solidFill>
              </a:rPr>
              <a:t>Preparing to See a Patient</a:t>
            </a:r>
          </a:p>
        </p:txBody>
      </p:sp>
      <p:sp>
        <p:nvSpPr>
          <p:cNvPr id="3" name="Content Placeholder 2"/>
          <p:cNvSpPr>
            <a:spLocks noGrp="1"/>
          </p:cNvSpPr>
          <p:nvPr>
            <p:ph idx="1"/>
          </p:nvPr>
        </p:nvSpPr>
        <p:spPr/>
        <p:txBody>
          <a:bodyPr/>
          <a:lstStyle/>
          <a:p>
            <a:pPr eaLnBrk="1" hangingPunct="1">
              <a:spcAft>
                <a:spcPts val="1200"/>
              </a:spcAft>
              <a:defRPr/>
            </a:pPr>
            <a:r>
              <a:rPr lang="en-US" altLang="en-US" sz="3600" smtClean="0">
                <a:solidFill>
                  <a:srgbClr val="D6E0FF"/>
                </a:solidFill>
              </a:rPr>
              <a:t>CC</a:t>
            </a:r>
          </a:p>
          <a:p>
            <a:pPr eaLnBrk="1" hangingPunct="1">
              <a:spcAft>
                <a:spcPts val="1200"/>
              </a:spcAft>
              <a:defRPr/>
            </a:pPr>
            <a:r>
              <a:rPr lang="en-US" altLang="en-US" sz="3600" smtClean="0">
                <a:solidFill>
                  <a:srgbClr val="D6E0FF"/>
                </a:solidFill>
              </a:rPr>
              <a:t>Vital signs</a:t>
            </a:r>
          </a:p>
          <a:p>
            <a:pPr eaLnBrk="1" hangingPunct="1">
              <a:spcAft>
                <a:spcPts val="1200"/>
              </a:spcAft>
              <a:defRPr/>
            </a:pPr>
            <a:r>
              <a:rPr lang="en-US" altLang="en-US" sz="3600" smtClean="0">
                <a:solidFill>
                  <a:srgbClr val="D6E0FF"/>
                </a:solidFill>
              </a:rPr>
              <a:t>Information to obtain</a:t>
            </a:r>
          </a:p>
          <a:p>
            <a:pPr lvl="1" eaLnBrk="1" hangingPunct="1">
              <a:spcAft>
                <a:spcPts val="1200"/>
              </a:spcAft>
              <a:defRPr/>
            </a:pPr>
            <a:r>
              <a:rPr lang="en-US" altLang="en-US" sz="3600" smtClean="0">
                <a:solidFill>
                  <a:srgbClr val="D6E0FF"/>
                </a:solidFill>
                <a:ea typeface="ＭＳ Ｐゴシック" pitchFamily="34" charset="-128"/>
              </a:rPr>
              <a:t>History</a:t>
            </a:r>
          </a:p>
          <a:p>
            <a:pPr lvl="1" eaLnBrk="1" hangingPunct="1">
              <a:spcAft>
                <a:spcPts val="1200"/>
              </a:spcAft>
              <a:defRPr/>
            </a:pPr>
            <a:r>
              <a:rPr lang="en-US" altLang="en-US" sz="3600" smtClean="0">
                <a:solidFill>
                  <a:srgbClr val="D6E0FF"/>
                </a:solidFill>
                <a:ea typeface="ＭＳ Ｐゴシック" pitchFamily="34" charset="-128"/>
              </a:rPr>
              <a:t>PE</a:t>
            </a:r>
          </a:p>
          <a:p>
            <a:pPr eaLnBrk="1" hangingPunct="1">
              <a:spcAft>
                <a:spcPts val="1200"/>
              </a:spcAft>
              <a:defRPr/>
            </a:pPr>
            <a:r>
              <a:rPr lang="en-US" altLang="en-US" sz="3600" smtClean="0">
                <a:solidFill>
                  <a:srgbClr val="D6E0FF"/>
                </a:solidFill>
              </a:rPr>
              <a:t>Discuss</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D228C958-9D17-4B8A-9025-A55788F6ADD0}" type="slidenum">
              <a:rPr lang="en-US" altLang="en-US" sz="1200" smtClean="0">
                <a:solidFill>
                  <a:srgbClr val="FFFFFF"/>
                </a:solidFill>
              </a:rPr>
              <a:pPr>
                <a:defRPr/>
              </a:pPr>
              <a:t>40</a:t>
            </a:fld>
            <a:endParaRPr lang="en-US" altLang="en-US" sz="1200" smtClean="0">
              <a:solidFill>
                <a:srgbClr val="FFFFFF"/>
              </a:solidFill>
            </a:endParaRPr>
          </a:p>
        </p:txBody>
      </p:sp>
    </p:spTree>
    <p:extLst>
      <p:ext uri="{BB962C8B-B14F-4D97-AF65-F5344CB8AC3E}">
        <p14:creationId xmlns:p14="http://schemas.microsoft.com/office/powerpoint/2010/main" val="422375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altLang="en-US" smtClean="0">
                <a:solidFill>
                  <a:srgbClr val="FFC74A"/>
                </a:solidFill>
              </a:rPr>
              <a:t>The Presentation</a:t>
            </a:r>
          </a:p>
        </p:txBody>
      </p:sp>
      <p:sp>
        <p:nvSpPr>
          <p:cNvPr id="50179" name="Rectangle 3"/>
          <p:cNvSpPr>
            <a:spLocks noGrp="1" noChangeArrowheads="1"/>
          </p:cNvSpPr>
          <p:nvPr>
            <p:ph idx="1"/>
          </p:nvPr>
        </p:nvSpPr>
        <p:spPr/>
        <p:txBody>
          <a:bodyPr/>
          <a:lstStyle/>
          <a:p>
            <a:pPr eaLnBrk="1" hangingPunct="1"/>
            <a:r>
              <a:rPr lang="en-US" altLang="en-US" smtClean="0">
                <a:solidFill>
                  <a:srgbClr val="D6E0FF"/>
                </a:solidFill>
                <a:effectLst/>
              </a:rPr>
              <a:t>Who </a:t>
            </a:r>
          </a:p>
          <a:p>
            <a:pPr eaLnBrk="1" hangingPunct="1"/>
            <a:r>
              <a:rPr lang="en-US" altLang="en-US" smtClean="0">
                <a:solidFill>
                  <a:srgbClr val="D6E0FF"/>
                </a:solidFill>
                <a:effectLst/>
              </a:rPr>
              <a:t>What</a:t>
            </a:r>
          </a:p>
          <a:p>
            <a:pPr eaLnBrk="1" hangingPunct="1"/>
            <a:r>
              <a:rPr lang="en-US" altLang="en-US" smtClean="0">
                <a:solidFill>
                  <a:srgbClr val="D6E0FF"/>
                </a:solidFill>
                <a:effectLst/>
              </a:rPr>
              <a:t>When </a:t>
            </a:r>
          </a:p>
          <a:p>
            <a:pPr eaLnBrk="1" hangingPunct="1"/>
            <a:r>
              <a:rPr lang="en-US" altLang="en-US" smtClean="0">
                <a:solidFill>
                  <a:srgbClr val="D6E0FF"/>
                </a:solidFill>
                <a:effectLst/>
              </a:rPr>
              <a:t>Where </a:t>
            </a:r>
          </a:p>
          <a:p>
            <a:pPr eaLnBrk="1" hangingPunct="1">
              <a:buFont typeface="Wingdings" pitchFamily="2" charset="2"/>
              <a:buNone/>
            </a:pPr>
            <a:r>
              <a:rPr lang="ja-JP" altLang="en-US" smtClean="0">
                <a:solidFill>
                  <a:srgbClr val="D6E0FF"/>
                </a:solidFill>
                <a:effectLst/>
              </a:rPr>
              <a:t>“</a:t>
            </a:r>
            <a:r>
              <a:rPr lang="en-US" altLang="ja-JP" smtClean="0">
                <a:solidFill>
                  <a:srgbClr val="D6E0FF"/>
                </a:solidFill>
                <a:effectLst/>
              </a:rPr>
              <a:t>I have a 36 year old man with a CC of abdominal pain for the last 8 hours.  Came on suddenly….</a:t>
            </a:r>
            <a:endParaRPr lang="en-US" altLang="en-US" smtClean="0">
              <a:solidFill>
                <a:srgbClr val="D6E0FF"/>
              </a:solidFill>
              <a:effectLst/>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19371B93-0E80-441F-A9A1-709D56762DDD}" type="slidenum">
              <a:rPr lang="en-US" altLang="en-US" sz="1200" smtClean="0">
                <a:solidFill>
                  <a:srgbClr val="FFFFFF"/>
                </a:solidFill>
              </a:rPr>
              <a:pPr>
                <a:defRPr/>
              </a:pPr>
              <a:t>41</a:t>
            </a:fld>
            <a:endParaRPr lang="en-US" altLang="en-US" sz="1200" smtClean="0">
              <a:solidFill>
                <a:srgbClr val="FFFFFF"/>
              </a:solidFill>
            </a:endParaRPr>
          </a:p>
        </p:txBody>
      </p:sp>
    </p:spTree>
    <p:extLst>
      <p:ext uri="{BB962C8B-B14F-4D97-AF65-F5344CB8AC3E}">
        <p14:creationId xmlns:p14="http://schemas.microsoft.com/office/powerpoint/2010/main" val="574351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74A"/>
                </a:solidFill>
              </a:rPr>
              <a:t>Their Turn</a:t>
            </a:r>
          </a:p>
        </p:txBody>
      </p:sp>
      <p:sp>
        <p:nvSpPr>
          <p:cNvPr id="51203" name="Content Placeholder 2"/>
          <p:cNvSpPr>
            <a:spLocks noGrp="1"/>
          </p:cNvSpPr>
          <p:nvPr>
            <p:ph idx="1"/>
          </p:nvPr>
        </p:nvSpPr>
        <p:spPr/>
        <p:txBody>
          <a:bodyPr/>
          <a:lstStyle/>
          <a:p>
            <a:pPr eaLnBrk="1" hangingPunct="1">
              <a:lnSpc>
                <a:spcPct val="150000"/>
              </a:lnSpc>
            </a:pPr>
            <a:r>
              <a:rPr lang="en-US" altLang="en-US" sz="3600" smtClean="0">
                <a:solidFill>
                  <a:srgbClr val="D6E0FF"/>
                </a:solidFill>
                <a:effectLst/>
              </a:rPr>
              <a:t>Setting up for success</a:t>
            </a:r>
          </a:p>
          <a:p>
            <a:pPr eaLnBrk="1" hangingPunct="1">
              <a:lnSpc>
                <a:spcPct val="150000"/>
              </a:lnSpc>
            </a:pPr>
            <a:r>
              <a:rPr lang="en-US" altLang="en-US" sz="3600" smtClean="0">
                <a:solidFill>
                  <a:srgbClr val="D6E0FF"/>
                </a:solidFill>
                <a:effectLst/>
              </a:rPr>
              <a:t>Looking at the chart</a:t>
            </a:r>
          </a:p>
          <a:p>
            <a:pPr eaLnBrk="1" hangingPunct="1">
              <a:lnSpc>
                <a:spcPct val="150000"/>
              </a:lnSpc>
            </a:pPr>
            <a:r>
              <a:rPr lang="en-US" altLang="en-US" sz="3600" smtClean="0">
                <a:solidFill>
                  <a:srgbClr val="D6E0FF"/>
                </a:solidFill>
                <a:effectLst/>
              </a:rPr>
              <a:t>What information??</a:t>
            </a:r>
          </a:p>
          <a:p>
            <a:pPr eaLnBrk="1" hangingPunct="1">
              <a:lnSpc>
                <a:spcPct val="150000"/>
              </a:lnSpc>
            </a:pPr>
            <a:r>
              <a:rPr lang="en-US" altLang="en-US" sz="3600" smtClean="0">
                <a:solidFill>
                  <a:srgbClr val="D6E0FF"/>
                </a:solidFill>
                <a:effectLst/>
              </a:rPr>
              <a:t>Permission to write it down and read </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FE79187F-BC07-401B-B6E0-BEE7713A4126}" type="slidenum">
              <a:rPr lang="en-US" altLang="en-US" sz="1200" smtClean="0">
                <a:solidFill>
                  <a:srgbClr val="FFFFFF"/>
                </a:solidFill>
              </a:rPr>
              <a:pPr>
                <a:defRPr/>
              </a:pPr>
              <a:t>42</a:t>
            </a:fld>
            <a:endParaRPr lang="en-US" altLang="en-US" sz="1200" smtClean="0">
              <a:solidFill>
                <a:srgbClr val="FFFFFF"/>
              </a:solidFill>
            </a:endParaRPr>
          </a:p>
        </p:txBody>
      </p:sp>
    </p:spTree>
    <p:extLst>
      <p:ext uri="{BB962C8B-B14F-4D97-AF65-F5344CB8AC3E}">
        <p14:creationId xmlns:p14="http://schemas.microsoft.com/office/powerpoint/2010/main" val="2548438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04800"/>
            <a:ext cx="8229600" cy="11430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smtClean="0">
                <a:solidFill>
                  <a:srgbClr val="FFC74A"/>
                </a:solidFill>
                <a:effectLst/>
              </a:rPr>
              <a:t>Steps</a:t>
            </a:r>
          </a:p>
        </p:txBody>
      </p:sp>
      <p:sp>
        <p:nvSpPr>
          <p:cNvPr id="38915" name="Rectangle 3"/>
          <p:cNvSpPr>
            <a:spLocks noGrp="1" noChangeArrowheads="1"/>
          </p:cNvSpPr>
          <p:nvPr>
            <p:ph idx="1"/>
          </p:nvPr>
        </p:nvSpPr>
        <p:spPr>
          <a:extLst>
            <a:ext uri="{909E8E84-426E-40DD-AFC4-6F175D3DCCD1}">
              <a14:hiddenFill xmlns:a14="http://schemas.microsoft.com/office/drawing/2010/main">
                <a:solidFill>
                  <a:srgbClr val="FFFFFF"/>
                </a:solidFill>
              </a14:hiddenFill>
            </a:ext>
          </a:extLst>
        </p:spPr>
        <p:txBody>
          <a:bodyPr/>
          <a:lstStyle/>
          <a:p>
            <a:pPr eaLnBrk="1" hangingPunct="1">
              <a:lnSpc>
                <a:spcPct val="150000"/>
              </a:lnSpc>
              <a:buFont typeface="Wingdings" charset="0"/>
              <a:buBlip>
                <a:blip r:embed="rId3"/>
              </a:buBlip>
              <a:defRPr/>
            </a:pPr>
            <a:r>
              <a:rPr lang="en-US" dirty="0">
                <a:effectLst/>
                <a:ea typeface="ＭＳ Ｐゴシック" charset="0"/>
              </a:rPr>
              <a:t>1</a:t>
            </a:r>
            <a:r>
              <a:rPr lang="en-US" dirty="0">
                <a:solidFill>
                  <a:schemeClr val="accent1">
                    <a:lumMod val="40000"/>
                    <a:lumOff val="60000"/>
                  </a:schemeClr>
                </a:solidFill>
                <a:effectLst/>
                <a:ea typeface="ＭＳ Ｐゴシック" charset="0"/>
              </a:rPr>
              <a:t>.  </a:t>
            </a:r>
            <a:r>
              <a:rPr lang="en-US" dirty="0">
                <a:solidFill>
                  <a:schemeClr val="accent1">
                    <a:lumMod val="20000"/>
                    <a:lumOff val="80000"/>
                  </a:schemeClr>
                </a:solidFill>
                <a:effectLst/>
                <a:ea typeface="ＭＳ Ｐゴシック" charset="0"/>
              </a:rPr>
              <a:t>Get chart</a:t>
            </a:r>
          </a:p>
          <a:p>
            <a:pPr eaLnBrk="1" hangingPunct="1">
              <a:lnSpc>
                <a:spcPct val="150000"/>
              </a:lnSpc>
              <a:buFont typeface="Wingdings" charset="0"/>
              <a:buBlip>
                <a:blip r:embed="rId3"/>
              </a:buBlip>
              <a:defRPr/>
            </a:pPr>
            <a:r>
              <a:rPr lang="en-US" dirty="0">
                <a:solidFill>
                  <a:schemeClr val="accent1">
                    <a:lumMod val="20000"/>
                    <a:lumOff val="80000"/>
                  </a:schemeClr>
                </a:solidFill>
                <a:effectLst/>
                <a:ea typeface="ＭＳ Ｐゴシック" charset="0"/>
              </a:rPr>
              <a:t>2.  Reflect on information:  chief complaint</a:t>
            </a:r>
          </a:p>
          <a:p>
            <a:pPr eaLnBrk="1" hangingPunct="1">
              <a:lnSpc>
                <a:spcPct val="150000"/>
              </a:lnSpc>
              <a:buFont typeface="Wingdings" charset="0"/>
              <a:buBlip>
                <a:blip r:embed="rId3"/>
              </a:buBlip>
              <a:defRPr/>
            </a:pPr>
            <a:r>
              <a:rPr lang="en-US" dirty="0">
                <a:solidFill>
                  <a:schemeClr val="accent1">
                    <a:lumMod val="20000"/>
                    <a:lumOff val="80000"/>
                  </a:schemeClr>
                </a:solidFill>
                <a:effectLst/>
                <a:ea typeface="ＭＳ Ｐゴシック" charset="0"/>
              </a:rPr>
              <a:t>3.  Ask for help</a:t>
            </a:r>
          </a:p>
          <a:p>
            <a:pPr eaLnBrk="1" hangingPunct="1">
              <a:lnSpc>
                <a:spcPct val="150000"/>
              </a:lnSpc>
              <a:buFont typeface="Wingdings" charset="0"/>
              <a:buBlip>
                <a:blip r:embed="rId3"/>
              </a:buBlip>
              <a:defRPr/>
            </a:pPr>
            <a:r>
              <a:rPr lang="en-US" dirty="0">
                <a:solidFill>
                  <a:schemeClr val="accent1">
                    <a:lumMod val="20000"/>
                    <a:lumOff val="80000"/>
                  </a:schemeClr>
                </a:solidFill>
                <a:effectLst/>
                <a:ea typeface="ＭＳ Ｐゴシック" charset="0"/>
              </a:rPr>
              <a:t>4.  See patient</a:t>
            </a:r>
          </a:p>
          <a:p>
            <a:pPr eaLnBrk="1" hangingPunct="1">
              <a:lnSpc>
                <a:spcPct val="130000"/>
              </a:lnSpc>
              <a:buFont typeface="Wingdings" charset="0"/>
              <a:buBlip>
                <a:blip r:embed="rId3"/>
              </a:buBlip>
              <a:defRPr/>
            </a:pPr>
            <a:endParaRPr lang="en-US" dirty="0">
              <a:effectLst/>
              <a:ea typeface="ＭＳ Ｐゴシック" charset="0"/>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A25F1A5F-31ED-4253-A75D-9A234C79BD0B}" type="slidenum">
              <a:rPr lang="en-US" altLang="en-US" sz="1200" smtClean="0">
                <a:solidFill>
                  <a:srgbClr val="FFFFFF"/>
                </a:solidFill>
              </a:rPr>
              <a:pPr>
                <a:defRPr/>
              </a:pPr>
              <a:t>43</a:t>
            </a:fld>
            <a:endParaRPr lang="en-US" altLang="en-US" sz="1200" smtClean="0">
              <a:solidFill>
                <a:srgbClr val="FFFFFF"/>
              </a:solidFill>
            </a:endParaRPr>
          </a:p>
        </p:txBody>
      </p:sp>
    </p:spTree>
    <p:extLst>
      <p:ext uri="{BB962C8B-B14F-4D97-AF65-F5344CB8AC3E}">
        <p14:creationId xmlns:p14="http://schemas.microsoft.com/office/powerpoint/2010/main" val="183032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1143000"/>
          </a:xfrm>
        </p:spPr>
        <p:txBody>
          <a:bodyPr/>
          <a:lstStyle/>
          <a:p>
            <a:pPr eaLnBrk="1" hangingPunct="1"/>
            <a:r>
              <a:rPr lang="en-US" altLang="en-US" smtClean="0">
                <a:solidFill>
                  <a:srgbClr val="FFC74A"/>
                </a:solidFill>
                <a:effectLst/>
              </a:rPr>
              <a:t>Paper</a:t>
            </a:r>
          </a:p>
        </p:txBody>
      </p:sp>
      <p:sp>
        <p:nvSpPr>
          <p:cNvPr id="73731" name="Rectangle 3"/>
          <p:cNvSpPr>
            <a:spLocks noGrp="1" noChangeArrowheads="1"/>
          </p:cNvSpPr>
          <p:nvPr>
            <p:ph idx="1"/>
          </p:nvPr>
        </p:nvSpPr>
        <p:spPr/>
        <p:txBody>
          <a:bodyPr/>
          <a:lstStyle/>
          <a:p>
            <a:pPr eaLnBrk="1" hangingPunct="1">
              <a:buFont typeface="Wingdings" pitchFamily="2" charset="2"/>
              <a:buChar char="n"/>
              <a:defRPr/>
            </a:pPr>
            <a:r>
              <a:rPr lang="en-US" dirty="0" smtClean="0">
                <a:solidFill>
                  <a:schemeClr val="accent1">
                    <a:lumMod val="20000"/>
                    <a:lumOff val="80000"/>
                  </a:schemeClr>
                </a:solidFill>
                <a:effectLst/>
                <a:cs typeface="+mn-cs"/>
              </a:rPr>
              <a:t>Organize thoughts</a:t>
            </a:r>
          </a:p>
          <a:p>
            <a:pPr eaLnBrk="1" hangingPunct="1">
              <a:buFont typeface="Wingdings" pitchFamily="2" charset="2"/>
              <a:buChar char="n"/>
              <a:defRPr/>
            </a:pPr>
            <a:r>
              <a:rPr lang="en-US" dirty="0" smtClean="0">
                <a:solidFill>
                  <a:schemeClr val="accent1">
                    <a:lumMod val="20000"/>
                    <a:lumOff val="80000"/>
                  </a:schemeClr>
                </a:solidFill>
                <a:effectLst/>
                <a:cs typeface="+mn-cs"/>
              </a:rPr>
              <a:t>Supports presenter</a:t>
            </a:r>
          </a:p>
          <a:p>
            <a:pPr eaLnBrk="1" hangingPunct="1">
              <a:buFont typeface="Wingdings" pitchFamily="2" charset="2"/>
              <a:buChar char="n"/>
              <a:defRPr/>
            </a:pPr>
            <a:r>
              <a:rPr lang="en-US" dirty="0" smtClean="0">
                <a:solidFill>
                  <a:schemeClr val="accent1">
                    <a:lumMod val="20000"/>
                    <a:lumOff val="80000"/>
                  </a:schemeClr>
                </a:solidFill>
                <a:effectLst/>
                <a:cs typeface="+mn-cs"/>
              </a:rPr>
              <a:t>Enables them to answer some questions</a:t>
            </a:r>
          </a:p>
          <a:p>
            <a:pPr eaLnBrk="1" hangingPunct="1">
              <a:buFont typeface="Wingdings" pitchFamily="2" charset="2"/>
              <a:buChar char="n"/>
              <a:defRPr/>
            </a:pPr>
            <a:r>
              <a:rPr lang="en-US" dirty="0" smtClean="0">
                <a:solidFill>
                  <a:srgbClr val="FFC74A"/>
                </a:solidFill>
                <a:effectLst/>
                <a:cs typeface="+mn-cs"/>
              </a:rPr>
              <a:t>Compare your decision making with  the learner </a:t>
            </a:r>
          </a:p>
          <a:p>
            <a:pPr eaLnBrk="1" hangingPunct="1">
              <a:buFont typeface="Wingdings" pitchFamily="2" charset="2"/>
              <a:buChar char="n"/>
              <a:defRPr/>
            </a:pPr>
            <a:r>
              <a:rPr lang="en-US" dirty="0" smtClean="0">
                <a:solidFill>
                  <a:srgbClr val="D6E0FF"/>
                </a:solidFill>
                <a:effectLst/>
                <a:cs typeface="+mn-cs"/>
              </a:rPr>
              <a:t>Presentation more efficien</a:t>
            </a:r>
            <a:r>
              <a:rPr lang="en-US" dirty="0" smtClean="0">
                <a:solidFill>
                  <a:srgbClr val="D6E0FF"/>
                </a:solidFill>
                <a:cs typeface="+mn-cs"/>
              </a:rPr>
              <a:t>t</a:t>
            </a:r>
          </a:p>
          <a:p>
            <a:pPr eaLnBrk="1" hangingPunct="1">
              <a:buFont typeface="Wingdings" pitchFamily="2" charset="2"/>
              <a:buChar char="n"/>
              <a:defRPr/>
            </a:pPr>
            <a:r>
              <a:rPr lang="en-US" dirty="0" smtClean="0">
                <a:solidFill>
                  <a:srgbClr val="D6E0FF"/>
                </a:solidFill>
                <a:effectLst/>
              </a:rPr>
              <a:t>Higher level discussion</a:t>
            </a:r>
          </a:p>
          <a:p>
            <a:pPr eaLnBrk="1" hangingPunct="1">
              <a:buFont typeface="Wingdings" pitchFamily="2" charset="2"/>
              <a:buChar char="n"/>
              <a:defRPr/>
            </a:pPr>
            <a:endParaRPr lang="en-US" dirty="0" smtClean="0">
              <a:cs typeface="+mn-cs"/>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F30D25BD-9AA7-40A3-AD5C-A31EB925967B}" type="slidenum">
              <a:rPr lang="en-US" altLang="en-US" sz="1200" smtClean="0">
                <a:solidFill>
                  <a:srgbClr val="FFFFFF"/>
                </a:solidFill>
              </a:rPr>
              <a:pPr>
                <a:defRPr/>
              </a:pPr>
              <a:t>44</a:t>
            </a:fld>
            <a:endParaRPr lang="en-US" altLang="en-US" sz="1200" smtClean="0">
              <a:solidFill>
                <a:srgbClr val="FFFFFF"/>
              </a:solidFill>
            </a:endParaRPr>
          </a:p>
        </p:txBody>
      </p:sp>
    </p:spTree>
    <p:extLst>
      <p:ext uri="{BB962C8B-B14F-4D97-AF65-F5344CB8AC3E}">
        <p14:creationId xmlns:p14="http://schemas.microsoft.com/office/powerpoint/2010/main" val="3060342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solidFill>
                  <a:srgbClr val="FFC74A"/>
                </a:solidFill>
                <a:effectLst/>
              </a:rPr>
              <a:t>SBAR</a:t>
            </a:r>
          </a:p>
        </p:txBody>
      </p:sp>
      <p:sp>
        <p:nvSpPr>
          <p:cNvPr id="5" name="Content Placeholder 4"/>
          <p:cNvSpPr>
            <a:spLocks noGrp="1"/>
          </p:cNvSpPr>
          <p:nvPr>
            <p:ph idx="1"/>
          </p:nvPr>
        </p:nvSpPr>
        <p:spPr/>
        <p:txBody>
          <a:bodyPr/>
          <a:lstStyle/>
          <a:p>
            <a:pPr eaLnBrk="1" hangingPunct="1">
              <a:buFont typeface="Wingdings" charset="0"/>
              <a:buBlip>
                <a:blip r:embed="rId2"/>
              </a:buBlip>
              <a:defRPr/>
            </a:pPr>
            <a:r>
              <a:rPr lang="en-US" sz="3600" u="sng" dirty="0" smtClean="0">
                <a:solidFill>
                  <a:srgbClr val="CCFFCC"/>
                </a:solidFill>
                <a:effectLst/>
              </a:rPr>
              <a:t>S</a:t>
            </a:r>
            <a:r>
              <a:rPr lang="en-US" sz="3600" dirty="0" smtClean="0">
                <a:solidFill>
                  <a:srgbClr val="CCFFCC"/>
                </a:solidFill>
                <a:effectLst/>
              </a:rPr>
              <a:t>ituation CC and Vital signs</a:t>
            </a:r>
          </a:p>
          <a:p>
            <a:pPr lvl="1" eaLnBrk="1" hangingPunct="1">
              <a:defRPr/>
            </a:pPr>
            <a:r>
              <a:rPr lang="en-US" sz="3200" dirty="0" smtClean="0">
                <a:solidFill>
                  <a:schemeClr val="accent1">
                    <a:lumMod val="20000"/>
                    <a:lumOff val="80000"/>
                  </a:schemeClr>
                </a:solidFill>
                <a:effectLst/>
              </a:rPr>
              <a:t>HPI</a:t>
            </a:r>
          </a:p>
          <a:p>
            <a:pPr lvl="1" eaLnBrk="1" hangingPunct="1">
              <a:defRPr/>
            </a:pPr>
            <a:r>
              <a:rPr lang="en-US" sz="3200" dirty="0" smtClean="0">
                <a:solidFill>
                  <a:schemeClr val="accent1">
                    <a:lumMod val="20000"/>
                    <a:lumOff val="80000"/>
                  </a:schemeClr>
                </a:solidFill>
                <a:effectLst/>
              </a:rPr>
              <a:t>Pertinent PMH (meds, allergies), FH, SH, </a:t>
            </a:r>
          </a:p>
          <a:p>
            <a:pPr lvl="1" eaLnBrk="1" hangingPunct="1">
              <a:defRPr/>
            </a:pPr>
            <a:r>
              <a:rPr lang="en-US" sz="3200" dirty="0" smtClean="0">
                <a:solidFill>
                  <a:schemeClr val="accent1">
                    <a:lumMod val="20000"/>
                    <a:lumOff val="80000"/>
                  </a:schemeClr>
                </a:solidFill>
                <a:effectLst/>
              </a:rPr>
              <a:t>PE</a:t>
            </a:r>
          </a:p>
          <a:p>
            <a:pPr eaLnBrk="1" hangingPunct="1">
              <a:buFont typeface="Wingdings" charset="0"/>
              <a:buBlip>
                <a:blip r:embed="rId2"/>
              </a:buBlip>
              <a:defRPr/>
            </a:pPr>
            <a:r>
              <a:rPr lang="en-US" sz="3600" u="sng" dirty="0" smtClean="0">
                <a:solidFill>
                  <a:srgbClr val="CCFFCC"/>
                </a:solidFill>
                <a:effectLst/>
              </a:rPr>
              <a:t>B</a:t>
            </a:r>
            <a:r>
              <a:rPr lang="en-US" sz="3600" dirty="0" smtClean="0">
                <a:solidFill>
                  <a:srgbClr val="CCFFCC"/>
                </a:solidFill>
                <a:effectLst/>
              </a:rPr>
              <a:t>ackground</a:t>
            </a:r>
            <a:endParaRPr lang="en-US" sz="3600" dirty="0" smtClean="0">
              <a:solidFill>
                <a:schemeClr val="accent1">
                  <a:lumMod val="20000"/>
                  <a:lumOff val="80000"/>
                </a:schemeClr>
              </a:solidFill>
              <a:effectLst/>
            </a:endParaRPr>
          </a:p>
          <a:p>
            <a:pPr lvl="1" eaLnBrk="1" hangingPunct="1">
              <a:defRPr/>
            </a:pPr>
            <a:r>
              <a:rPr lang="en-US" dirty="0" smtClean="0">
                <a:solidFill>
                  <a:schemeClr val="accent1">
                    <a:lumMod val="20000"/>
                    <a:lumOff val="80000"/>
                  </a:schemeClr>
                </a:solidFill>
                <a:effectLst/>
              </a:rPr>
              <a:t>Other information</a:t>
            </a:r>
            <a:endParaRPr lang="en-US" dirty="0">
              <a:solidFill>
                <a:schemeClr val="accent1">
                  <a:lumMod val="20000"/>
                  <a:lumOff val="80000"/>
                </a:schemeClr>
              </a:solidFill>
              <a:effectLst/>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5E7F8D8F-E051-4710-8189-153D2B7F52FF}" type="slidenum">
              <a:rPr lang="en-US" altLang="en-US" sz="1200" smtClean="0">
                <a:solidFill>
                  <a:srgbClr val="FFFFFF"/>
                </a:solidFill>
              </a:rPr>
              <a:pPr>
                <a:defRPr/>
              </a:pPr>
              <a:t>45</a:t>
            </a:fld>
            <a:endParaRPr lang="en-US" altLang="en-US" sz="1200" smtClean="0">
              <a:solidFill>
                <a:srgbClr val="FFFFFF"/>
              </a:solidFill>
            </a:endParaRPr>
          </a:p>
        </p:txBody>
      </p:sp>
    </p:spTree>
    <p:extLst>
      <p:ext uri="{BB962C8B-B14F-4D97-AF65-F5344CB8AC3E}">
        <p14:creationId xmlns:p14="http://schemas.microsoft.com/office/powerpoint/2010/main" val="7521103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55299" name="Table Placeholder 2"/>
          <p:cNvSpPr>
            <a:spLocks noGrp="1" noTextEdit="1"/>
          </p:cNvSpPr>
          <p:nvPr>
            <p:ph type="tbl" idx="1"/>
          </p:nvPr>
        </p:nvSpPr>
        <p:spPr/>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A4616EC6-459B-49DD-9E35-65B56AF6586F}" type="slidenum">
              <a:rPr lang="en-US" altLang="en-US" sz="1200" smtClean="0">
                <a:solidFill>
                  <a:srgbClr val="FFFFFF"/>
                </a:solidFill>
              </a:rPr>
              <a:pPr>
                <a:defRPr/>
              </a:pPr>
              <a:t>46</a:t>
            </a:fld>
            <a:endParaRPr lang="en-US" altLang="en-US" sz="1200" smtClean="0">
              <a:solidFill>
                <a:srgbClr val="FFFFFF"/>
              </a:solidFill>
            </a:endParaRPr>
          </a:p>
        </p:txBody>
      </p:sp>
      <p:sp>
        <p:nvSpPr>
          <p:cNvPr id="5" name="Rectangle 4"/>
          <p:cNvSpPr/>
          <p:nvPr/>
        </p:nvSpPr>
        <p:spPr>
          <a:xfrm>
            <a:off x="2362200" y="1752600"/>
            <a:ext cx="4876800" cy="2154436"/>
          </a:xfrm>
          <a:prstGeom prst="rect">
            <a:avLst/>
          </a:prstGeom>
          <a:noFill/>
        </p:spPr>
        <p:txBody>
          <a:bodyPr>
            <a:spAutoFit/>
          </a:bodyPr>
          <a:lstStyle/>
          <a:p>
            <a:pPr algn="ctr" defTabSz="914400" eaLnBrk="0" fontAlgn="base" hangingPunct="0">
              <a:spcBef>
                <a:spcPct val="0"/>
              </a:spcBef>
              <a:spcAft>
                <a:spcPct val="0"/>
              </a:spcAft>
              <a:defRPr/>
            </a:pPr>
            <a:r>
              <a:rPr lang="en-US" sz="8000" b="1" dirty="0">
                <a:ln w="12700">
                  <a:solidFill>
                    <a:srgbClr val="FFFFFF">
                      <a:satMod val="155000"/>
                    </a:srgbClr>
                  </a:solidFill>
                  <a:prstDash val="solid"/>
                </a:ln>
                <a:solidFill>
                  <a:srgbClr val="FFFFFF"/>
                </a:solidFill>
                <a:effectLst>
                  <a:outerShdw blurRad="41275" dist="20320" dir="1800000" algn="tl" rotWithShape="0">
                    <a:srgbClr val="000000">
                      <a:alpha val="40000"/>
                    </a:srgbClr>
                  </a:outerShdw>
                </a:effectLst>
                <a:ea typeface="ＭＳ Ｐゴシック" charset="0"/>
                <a:cs typeface="ＭＳ Ｐゴシック" charset="0"/>
              </a:rPr>
              <a:t>Paper</a:t>
            </a:r>
          </a:p>
          <a:p>
            <a:pPr algn="ctr" defTabSz="914400" eaLnBrk="0" fontAlgn="base" hangingPunct="0">
              <a:spcBef>
                <a:spcPct val="0"/>
              </a:spcBef>
              <a:spcAft>
                <a:spcPct val="0"/>
              </a:spcAft>
              <a:defRPr/>
            </a:pPr>
            <a:endParaRPr lang="en-US" sz="5400" b="1" dirty="0">
              <a:ln w="12700">
                <a:solidFill>
                  <a:srgbClr val="FFFFFF">
                    <a:satMod val="155000"/>
                  </a:srgbClr>
                </a:solidFill>
                <a:prstDash val="solid"/>
              </a:ln>
              <a:solidFill>
                <a:srgbClr val="000099">
                  <a:tint val="85000"/>
                  <a:satMod val="155000"/>
                </a:srgbClr>
              </a:solidFill>
              <a:effectLst>
                <a:outerShdw blurRad="41275" dist="20320" dir="1800000" algn="tl" rotWithShape="0">
                  <a:srgbClr val="000000">
                    <a:alpha val="40000"/>
                  </a:srgbClr>
                </a:outerShdw>
              </a:effectLst>
              <a:ea typeface="ＭＳ Ｐゴシック" charset="0"/>
              <a:cs typeface="ＭＳ Ｐゴシック" charset="0"/>
            </a:endParaRPr>
          </a:p>
        </p:txBody>
      </p:sp>
    </p:spTree>
    <p:extLst>
      <p:ext uri="{BB962C8B-B14F-4D97-AF65-F5344CB8AC3E}">
        <p14:creationId xmlns:p14="http://schemas.microsoft.com/office/powerpoint/2010/main" val="1745330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altLang="en-US" smtClean="0">
                <a:solidFill>
                  <a:srgbClr val="FFC74A"/>
                </a:solidFill>
              </a:rPr>
              <a:t>SBAR</a:t>
            </a:r>
            <a:br>
              <a:rPr lang="en-US" altLang="en-US" smtClean="0">
                <a:solidFill>
                  <a:srgbClr val="FFC74A"/>
                </a:solidFill>
              </a:rPr>
            </a:br>
            <a:r>
              <a:rPr lang="en-US" altLang="en-US" u="sng" smtClean="0">
                <a:solidFill>
                  <a:srgbClr val="FFC74A"/>
                </a:solidFill>
              </a:rPr>
              <a:t>A</a:t>
            </a:r>
            <a:r>
              <a:rPr lang="en-US" altLang="en-US" smtClean="0">
                <a:solidFill>
                  <a:srgbClr val="FFC74A"/>
                </a:solidFill>
              </a:rPr>
              <a:t>ssessment</a:t>
            </a:r>
          </a:p>
        </p:txBody>
      </p:sp>
      <p:sp>
        <p:nvSpPr>
          <p:cNvPr id="6" name="Content Placeholder 5"/>
          <p:cNvSpPr>
            <a:spLocks noGrp="1"/>
          </p:cNvSpPr>
          <p:nvPr>
            <p:ph idx="1"/>
          </p:nvPr>
        </p:nvSpPr>
        <p:spPr>
          <a:xfrm>
            <a:off x="533400" y="1981200"/>
            <a:ext cx="8229600" cy="4530725"/>
          </a:xfrm>
        </p:spPr>
        <p:txBody>
          <a:bodyPr/>
          <a:lstStyle/>
          <a:p>
            <a:pPr eaLnBrk="1" hangingPunct="1">
              <a:defRPr/>
            </a:pPr>
            <a:r>
              <a:rPr lang="en-US" altLang="en-US" sz="3600" smtClean="0">
                <a:solidFill>
                  <a:srgbClr val="D6E0FF"/>
                </a:solidFill>
                <a:effectLst/>
              </a:rPr>
              <a:t>Differential diagnosis</a:t>
            </a:r>
          </a:p>
          <a:p>
            <a:pPr eaLnBrk="1" hangingPunct="1">
              <a:defRPr/>
            </a:pPr>
            <a:r>
              <a:rPr lang="en-US" altLang="en-US" sz="3600" smtClean="0">
                <a:solidFill>
                  <a:srgbClr val="D6E0FF"/>
                </a:solidFill>
                <a:effectLst/>
              </a:rPr>
              <a:t>Why??	</a:t>
            </a:r>
            <a:r>
              <a:rPr lang="en-US" altLang="en-US" sz="3600" smtClean="0">
                <a:effectLst/>
              </a:rPr>
              <a:t>	</a:t>
            </a:r>
            <a:r>
              <a:rPr lang="en-US" altLang="en-US" smtClean="0"/>
              <a:t>		</a:t>
            </a:r>
          </a:p>
          <a:p>
            <a:pPr eaLnBrk="1" hangingPunct="1">
              <a:defRPr/>
            </a:pPr>
            <a:endParaRPr lang="en-US" altLang="en-US" smtClean="0"/>
          </a:p>
          <a:p>
            <a:pPr eaLnBrk="1" hangingPunct="1">
              <a:buFont typeface="Wingdings" pitchFamily="2" charset="2"/>
              <a:buNone/>
              <a:defRPr/>
            </a:pPr>
            <a:endParaRPr lang="en-US" altLang="en-US" smtClean="0"/>
          </a:p>
          <a:p>
            <a:pPr eaLnBrk="1" hangingPunct="1">
              <a:buFont typeface="Wingdings" pitchFamily="2" charset="2"/>
              <a:buNone/>
              <a:defRPr/>
            </a:pPr>
            <a:endParaRPr lang="en-US" altLang="en-US" smtClean="0"/>
          </a:p>
          <a:p>
            <a:pPr eaLnBrk="1" hangingPunct="1">
              <a:buFont typeface="Wingdings" pitchFamily="2" charset="2"/>
              <a:buNone/>
              <a:defRPr/>
            </a:pPr>
            <a:r>
              <a:rPr lang="en-US" altLang="en-US" sz="3600" smtClean="0">
                <a:solidFill>
                  <a:srgbClr val="D6E0FF"/>
                </a:solidFill>
                <a:effectLst/>
              </a:rPr>
              <a:t>Information gathered</a:t>
            </a:r>
            <a:r>
              <a:rPr lang="en-US" altLang="en-US" sz="3600" smtClean="0">
                <a:effectLst/>
              </a:rPr>
              <a:t> </a:t>
            </a:r>
          </a:p>
          <a:p>
            <a:pPr eaLnBrk="1" hangingPunct="1">
              <a:buFont typeface="Wingdings" pitchFamily="2" charset="2"/>
              <a:buNone/>
              <a:defRPr/>
            </a:pPr>
            <a:r>
              <a:rPr lang="en-US" altLang="en-US" smtClean="0"/>
              <a:t>					</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167F9606-7ECF-4AC1-9E22-A36B32D3BB3E}" type="slidenum">
              <a:rPr lang="en-US" altLang="en-US" sz="1200" smtClean="0">
                <a:solidFill>
                  <a:srgbClr val="FFFFFF"/>
                </a:solidFill>
              </a:rPr>
              <a:pPr>
                <a:defRPr/>
              </a:pPr>
              <a:t>47</a:t>
            </a:fld>
            <a:endParaRPr lang="en-US" altLang="en-US" sz="1200" smtClean="0">
              <a:solidFill>
                <a:srgbClr val="FFFFFF"/>
              </a:solidFill>
            </a:endParaRPr>
          </a:p>
        </p:txBody>
      </p:sp>
      <p:sp>
        <p:nvSpPr>
          <p:cNvPr id="56325" name="Curved Up Arrow 6"/>
          <p:cNvSpPr>
            <a:spLocks noChangeArrowheads="1"/>
          </p:cNvSpPr>
          <p:nvPr/>
        </p:nvSpPr>
        <p:spPr bwMode="auto">
          <a:xfrm rot="-5400000">
            <a:off x="4298156" y="3474244"/>
            <a:ext cx="2955925" cy="884238"/>
          </a:xfrm>
          <a:prstGeom prst="curvedUpArrow">
            <a:avLst>
              <a:gd name="adj1" fmla="val 24994"/>
              <a:gd name="adj2" fmla="val 49973"/>
              <a:gd name="adj3" fmla="val 25000"/>
            </a:avLst>
          </a:prstGeom>
          <a:solidFill>
            <a:schemeClr val="accent1"/>
          </a:solidFill>
          <a:ln w="9525">
            <a:solidFill>
              <a:schemeClr val="tx1"/>
            </a:solidFill>
            <a:round/>
            <a:headEnd/>
            <a:tailEnd/>
          </a:ln>
        </p:spPr>
        <p:txBody>
          <a:bodyPr/>
          <a:lstStyle/>
          <a:p>
            <a:pPr defTabSz="914400" eaLnBrk="0" fontAlgn="base" hangingPunct="0">
              <a:spcBef>
                <a:spcPct val="0"/>
              </a:spcBef>
              <a:spcAft>
                <a:spcPct val="0"/>
              </a:spcAft>
            </a:pPr>
            <a:endParaRPr lang="en-US" altLang="en-US" sz="7200" smtClean="0">
              <a:solidFill>
                <a:srgbClr val="FFFFFF"/>
              </a:solidFill>
              <a:ea typeface="ＭＳ Ｐゴシック" pitchFamily="34" charset="-128"/>
            </a:endParaRPr>
          </a:p>
        </p:txBody>
      </p:sp>
    </p:spTree>
    <p:extLst>
      <p:ext uri="{BB962C8B-B14F-4D97-AF65-F5344CB8AC3E}">
        <p14:creationId xmlns:p14="http://schemas.microsoft.com/office/powerpoint/2010/main" val="25701108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74A"/>
                </a:solidFill>
              </a:rPr>
              <a:t>RIME????</a:t>
            </a:r>
          </a:p>
        </p:txBody>
      </p:sp>
      <p:sp>
        <p:nvSpPr>
          <p:cNvPr id="57347" name="Content Placeholder 2"/>
          <p:cNvSpPr>
            <a:spLocks noGrp="1"/>
          </p:cNvSpPr>
          <p:nvPr>
            <p:ph idx="1"/>
          </p:nvPr>
        </p:nvSpPr>
        <p:spPr/>
        <p:txBody>
          <a:bodyPr/>
          <a:lstStyle/>
          <a:p>
            <a:pPr eaLnBrk="1" hangingPunct="1">
              <a:spcAft>
                <a:spcPts val="2400"/>
              </a:spcAft>
            </a:pPr>
            <a:r>
              <a:rPr lang="en-US" altLang="en-US" sz="3600" smtClean="0">
                <a:solidFill>
                  <a:srgbClr val="D6E0FF"/>
                </a:solidFill>
                <a:effectLst/>
              </a:rPr>
              <a:t>Reporter</a:t>
            </a:r>
          </a:p>
          <a:p>
            <a:pPr eaLnBrk="1" hangingPunct="1">
              <a:spcAft>
                <a:spcPts val="2400"/>
              </a:spcAft>
            </a:pPr>
            <a:endParaRPr lang="en-US" altLang="en-US" sz="4400" b="1" smtClean="0">
              <a:solidFill>
                <a:srgbClr val="FFFF00"/>
              </a:solidFill>
              <a:effectLst/>
            </a:endParaRPr>
          </a:p>
          <a:p>
            <a:pPr eaLnBrk="1" hangingPunct="1">
              <a:spcAft>
                <a:spcPts val="2400"/>
              </a:spcAft>
            </a:pPr>
            <a:endParaRPr lang="en-US" altLang="en-US" sz="4400" b="1" smtClean="0">
              <a:solidFill>
                <a:srgbClr val="FFFF00"/>
              </a:solidFill>
              <a:effectLst/>
            </a:endParaRPr>
          </a:p>
          <a:p>
            <a:pPr eaLnBrk="1" hangingPunct="1">
              <a:spcAft>
                <a:spcPts val="2400"/>
              </a:spcAft>
            </a:pPr>
            <a:r>
              <a:rPr lang="en-US" altLang="en-US" sz="4400" b="1" smtClean="0">
                <a:solidFill>
                  <a:srgbClr val="FFFF00"/>
                </a:solidFill>
                <a:effectLst/>
              </a:rPr>
              <a:t>Interpreter</a:t>
            </a:r>
          </a:p>
          <a:p>
            <a:pPr eaLnBrk="1" hangingPunct="1">
              <a:spcAft>
                <a:spcPts val="2400"/>
              </a:spcAft>
            </a:pPr>
            <a:endParaRPr lang="en-US" altLang="en-US" smtClean="0">
              <a:effectLst/>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5A4E9FB6-AC74-42AA-8C8F-CF8F92C16DAD}" type="slidenum">
              <a:rPr lang="en-US" altLang="en-US" sz="1200" smtClean="0">
                <a:solidFill>
                  <a:srgbClr val="FFFFFF"/>
                </a:solidFill>
              </a:rPr>
              <a:pPr>
                <a:defRPr/>
              </a:pPr>
              <a:t>48</a:t>
            </a:fld>
            <a:endParaRPr lang="en-US" altLang="en-US" sz="1200" smtClean="0">
              <a:solidFill>
                <a:srgbClr val="FFFFFF"/>
              </a:solidFill>
            </a:endParaRPr>
          </a:p>
        </p:txBody>
      </p:sp>
      <p:pic>
        <p:nvPicPr>
          <p:cNvPr id="57349" name="Picture 4" descr="crossing_the_cha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28800"/>
            <a:ext cx="44196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391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74A"/>
                </a:solidFill>
              </a:rPr>
              <a:t>SBA</a:t>
            </a:r>
            <a:r>
              <a:rPr lang="en-US" altLang="en-US" u="sng" smtClean="0">
                <a:solidFill>
                  <a:srgbClr val="FFC74A"/>
                </a:solidFill>
              </a:rPr>
              <a:t>R</a:t>
            </a:r>
            <a:br>
              <a:rPr lang="en-US" altLang="en-US" u="sng" smtClean="0">
                <a:solidFill>
                  <a:srgbClr val="FFC74A"/>
                </a:solidFill>
              </a:rPr>
            </a:br>
            <a:r>
              <a:rPr lang="en-US" altLang="en-US" smtClean="0">
                <a:solidFill>
                  <a:srgbClr val="FFC74A"/>
                </a:solidFill>
              </a:rPr>
              <a:t>Recommendations</a:t>
            </a:r>
          </a:p>
        </p:txBody>
      </p:sp>
      <p:sp>
        <p:nvSpPr>
          <p:cNvPr id="6" name="Content Placeholder 5"/>
          <p:cNvSpPr>
            <a:spLocks noGrp="1"/>
          </p:cNvSpPr>
          <p:nvPr>
            <p:ph idx="1"/>
          </p:nvPr>
        </p:nvSpPr>
        <p:spPr/>
        <p:txBody>
          <a:bodyPr/>
          <a:lstStyle/>
          <a:p>
            <a:pPr eaLnBrk="1" hangingPunct="1">
              <a:buFont typeface="Wingdings" charset="0"/>
              <a:buBlip>
                <a:blip r:embed="rId2"/>
              </a:buBlip>
              <a:defRPr/>
            </a:pPr>
            <a:endParaRPr lang="en-US" dirty="0"/>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91E718D4-134D-4C59-ADE8-6C75FFB8D0EC}" type="slidenum">
              <a:rPr lang="en-US" altLang="en-US" sz="1200" smtClean="0">
                <a:solidFill>
                  <a:srgbClr val="FFFFFF"/>
                </a:solidFill>
              </a:rPr>
              <a:pPr>
                <a:defRPr/>
              </a:pPr>
              <a:t>49</a:t>
            </a:fld>
            <a:endParaRPr lang="en-US" altLang="en-US" sz="1200" smtClean="0">
              <a:solidFill>
                <a:srgbClr val="FFFFFF"/>
              </a:solidFill>
            </a:endParaRPr>
          </a:p>
        </p:txBody>
      </p:sp>
    </p:spTree>
    <p:extLst>
      <p:ext uri="{BB962C8B-B14F-4D97-AF65-F5344CB8AC3E}">
        <p14:creationId xmlns:p14="http://schemas.microsoft.com/office/powerpoint/2010/main" val="1720065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8513_Head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41045"/>
          </a:xfrm>
          <a:prstGeom prst="rect">
            <a:avLst/>
          </a:prstGeom>
        </p:spPr>
      </p:pic>
      <p:pic>
        <p:nvPicPr>
          <p:cNvPr id="3" name="Picture 2" descr="med-8513_Footer_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5080"/>
            <a:ext cx="9144000" cy="502920"/>
          </a:xfrm>
          <a:prstGeom prst="rect">
            <a:avLst/>
          </a:prstGeom>
        </p:spPr>
      </p:pic>
      <p:sp>
        <p:nvSpPr>
          <p:cNvPr id="4" name="Rectangle 3"/>
          <p:cNvSpPr/>
          <p:nvPr/>
        </p:nvSpPr>
        <p:spPr>
          <a:xfrm>
            <a:off x="329464" y="5543099"/>
            <a:ext cx="8330184" cy="830997"/>
          </a:xfrm>
          <a:prstGeom prst="rect">
            <a:avLst/>
          </a:prstGeom>
        </p:spPr>
        <p:txBody>
          <a:bodyPr wrap="square">
            <a:spAutoFit/>
          </a:bodyPr>
          <a:lstStyle/>
          <a:p>
            <a:r>
              <a:rPr lang="en-US" b="1" dirty="0" smtClean="0"/>
              <a:t>Disclosure</a:t>
            </a:r>
          </a:p>
          <a:p>
            <a:r>
              <a:rPr lang="en-US" sz="1500" dirty="0" smtClean="0"/>
              <a:t>Dr. Kuhn and all other individuals </a:t>
            </a:r>
            <a:r>
              <a:rPr lang="en-US" sz="1500" dirty="0"/>
              <a:t>involved with this activity as </a:t>
            </a:r>
            <a:r>
              <a:rPr lang="en-US" sz="1500" dirty="0" smtClean="0"/>
              <a:t>planners </a:t>
            </a:r>
            <a:r>
              <a:rPr lang="en-US" sz="1500" dirty="0"/>
              <a:t>or content </a:t>
            </a:r>
            <a:r>
              <a:rPr lang="en-US" sz="1500" dirty="0" smtClean="0"/>
              <a:t>reviewers </a:t>
            </a:r>
            <a:r>
              <a:rPr lang="en-US" sz="1500" dirty="0"/>
              <a:t>have </a:t>
            </a:r>
            <a:r>
              <a:rPr lang="en-US" sz="1500" dirty="0" smtClean="0"/>
              <a:t>no </a:t>
            </a:r>
            <a:r>
              <a:rPr lang="en-US" sz="1500" dirty="0"/>
              <a:t>relationship(s) with industry to disclose relative to the content of this CME activity</a:t>
            </a:r>
            <a:r>
              <a:rPr lang="en-US" sz="1500" dirty="0" smtClean="0"/>
              <a:t>.</a:t>
            </a:r>
            <a:endParaRPr lang="en-US" sz="1500" dirty="0"/>
          </a:p>
        </p:txBody>
      </p:sp>
      <p:sp>
        <p:nvSpPr>
          <p:cNvPr id="23" name="Rectangle 22"/>
          <p:cNvSpPr/>
          <p:nvPr/>
        </p:nvSpPr>
        <p:spPr>
          <a:xfrm>
            <a:off x="0" y="1283931"/>
            <a:ext cx="9144000" cy="4133821"/>
          </a:xfrm>
          <a:prstGeom prst="rect">
            <a:avLst/>
          </a:prstGeom>
          <a:gradFill flip="none" rotWithShape="1">
            <a:gsLst>
              <a:gs pos="100000">
                <a:srgbClr val="89001E">
                  <a:tint val="66000"/>
                  <a:satMod val="160000"/>
                </a:srgbClr>
              </a:gs>
              <a:gs pos="50000">
                <a:srgbClr val="89001E">
                  <a:tint val="44500"/>
                  <a:satMod val="160000"/>
                </a:srgbClr>
              </a:gs>
              <a:gs pos="100000">
                <a:srgbClr val="89001E">
                  <a:tint val="23500"/>
                  <a:satMod val="160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42" y="2057894"/>
            <a:ext cx="1624248" cy="1746503"/>
          </a:xfrm>
          <a:prstGeom prst="rect">
            <a:avLst/>
          </a:prstGeom>
        </p:spPr>
      </p:pic>
      <p:sp>
        <p:nvSpPr>
          <p:cNvPr id="22" name="TextBox 21"/>
          <p:cNvSpPr txBox="1"/>
          <p:nvPr/>
        </p:nvSpPr>
        <p:spPr>
          <a:xfrm>
            <a:off x="2027368" y="1415679"/>
            <a:ext cx="6693408" cy="3970318"/>
          </a:xfrm>
          <a:prstGeom prst="rect">
            <a:avLst/>
          </a:prstGeom>
          <a:noFill/>
        </p:spPr>
        <p:txBody>
          <a:bodyPr wrap="square" rtlCol="0">
            <a:spAutoFit/>
          </a:bodyPr>
          <a:lstStyle/>
          <a:p>
            <a:pPr algn="just">
              <a:defRPr/>
            </a:pPr>
            <a:r>
              <a:rPr lang="en-US" sz="1400" dirty="0"/>
              <a:t>Dr. Gloria Kuhn is the Vice-Chair for Academic Affairs for the Department of Emergency Medicine at Wayne State University School of Medicine.  She completed a residency in emergency medicine at Detroit General Hospital.  During this time Dr. Kuhn became interested in medical education.  In 1982 she started the first emergency medicine residency at Mt. Carmel Mercy Hospital.  This program  </a:t>
            </a:r>
            <a:r>
              <a:rPr lang="en-US" sz="1400" dirty="0" smtClean="0"/>
              <a:t>was the third emergency medicine residency in Detroit and is now one of two emergency residencies sponsored by Wayne State University.  In 1990 Dr. Kuhn entered a doctoral program in the College of Education at WSU and received her doctorate in Instructional Technology 1998.   </a:t>
            </a:r>
            <a:r>
              <a:rPr lang="en-US" sz="1400" dirty="0"/>
              <a:t>Her stated goal during this program was to “teach doctors to teach and assist residents and medical students to learn.”  In pursuit of this goal she has been active in faculty development in her department, in the medical school and at a national level.  </a:t>
            </a:r>
            <a:r>
              <a:rPr lang="en-US" sz="1400" dirty="0" smtClean="0"/>
              <a:t>Evidence of her dedication to faculty development is seen in her service </a:t>
            </a:r>
            <a:r>
              <a:rPr lang="en-US" sz="1400" dirty="0" smtClean="0"/>
              <a:t>on school of medicine committees for faculty development, teaching courses pertaining to education both in her department and at other universities and performing research in education and faculty development. </a:t>
            </a:r>
            <a:r>
              <a:rPr lang="en-US" sz="1400" dirty="0" smtClean="0"/>
              <a:t>Her work developing national seminars for the Council of Residency Directors in Emergency Medicine that aid junior faculty in their development, and her teaching at the national meetings of the Society of Academic Emergency Medicine on both instruction and faculty development have provided profound direction for her specialty</a:t>
            </a:r>
            <a:endParaRPr lang="en-US" sz="1400" dirty="0"/>
          </a:p>
        </p:txBody>
      </p:sp>
      <p:sp>
        <p:nvSpPr>
          <p:cNvPr id="24" name="TextBox 23"/>
          <p:cNvSpPr txBox="1"/>
          <p:nvPr/>
        </p:nvSpPr>
        <p:spPr>
          <a:xfrm>
            <a:off x="294300" y="699480"/>
            <a:ext cx="3309367" cy="553998"/>
          </a:xfrm>
          <a:prstGeom prst="rect">
            <a:avLst/>
          </a:prstGeom>
          <a:noFill/>
        </p:spPr>
        <p:txBody>
          <a:bodyPr wrap="none" rtlCol="0">
            <a:spAutoFit/>
          </a:bodyPr>
          <a:lstStyle/>
          <a:p>
            <a:r>
              <a:rPr lang="en-US" sz="3000" b="1" dirty="0" smtClean="0"/>
              <a:t>Faculty Information</a:t>
            </a:r>
            <a:endParaRPr lang="en-US" sz="3000" b="1" dirty="0"/>
          </a:p>
        </p:txBody>
      </p:sp>
    </p:spTree>
    <p:extLst>
      <p:ext uri="{BB962C8B-B14F-4D97-AF65-F5344CB8AC3E}">
        <p14:creationId xmlns:p14="http://schemas.microsoft.com/office/powerpoint/2010/main" val="36455438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pPr eaLnBrk="1" hangingPunct="1">
              <a:defRPr/>
            </a:pPr>
            <a:r>
              <a:rPr lang="en-US" altLang="en-US" smtClean="0">
                <a:solidFill>
                  <a:srgbClr val="D6E0FF"/>
                </a:solidFill>
              </a:rPr>
              <a:t>Reflection</a:t>
            </a:r>
          </a:p>
        </p:txBody>
      </p:sp>
      <p:graphicFrame>
        <p:nvGraphicFramePr>
          <p:cNvPr id="70678" name="Group 22"/>
          <p:cNvGraphicFramePr>
            <a:graphicFrameLocks noGrp="1"/>
          </p:cNvGraphicFramePr>
          <p:nvPr>
            <p:ph type="tbl" idx="1"/>
          </p:nvPr>
        </p:nvGraphicFramePr>
        <p:xfrm>
          <a:off x="457200" y="1600200"/>
          <a:ext cx="8229600" cy="4495800"/>
        </p:xfrm>
        <a:graphic>
          <a:graphicData uri="http://schemas.openxmlformats.org/drawingml/2006/table">
            <a:tbl>
              <a:tblPr/>
              <a:tblGrid>
                <a:gridCol w="2057400"/>
                <a:gridCol w="2057400"/>
                <a:gridCol w="2057400"/>
                <a:gridCol w="2057400"/>
              </a:tblGrid>
              <a:tr h="2247900">
                <a:tc>
                  <a:txBody>
                    <a:bodyPr/>
                    <a:lstStyle>
                      <a:lvl1pPr>
                        <a:spcBef>
                          <a:spcPct val="20000"/>
                        </a:spcBef>
                        <a:buClr>
                          <a:schemeClr val="hlink"/>
                        </a:buClr>
                        <a:buSzPct val="9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buClr>
                          <a:schemeClr val="accent2"/>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buClr>
                          <a:schemeClr val="folHlink"/>
                        </a:buClr>
                        <a:buSzPct val="90000"/>
                        <a:buFont typeface="Wingdings" pitchFamily="2" charset="2"/>
                        <a:defRPr>
                          <a:solidFill>
                            <a:schemeClr val="tx1"/>
                          </a:solidFill>
                          <a:latin typeface="Arial" pitchFamily="34" charset="0"/>
                          <a:ea typeface="ＭＳ Ｐゴシック" pitchFamily="34" charset="-128"/>
                        </a:defRPr>
                      </a:lvl5pPr>
                      <a:lvl6pPr marL="25146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6pPr>
                      <a:lvl7pPr marL="29718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7pPr>
                      <a:lvl8pPr marL="34290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8pPr>
                      <a:lvl9pPr marL="38862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800" b="0" i="0" u="none" strike="noStrike" cap="none" normalizeH="0" baseline="0" smtClean="0">
                          <a:ln>
                            <a:noFill/>
                          </a:ln>
                          <a:solidFill>
                            <a:srgbClr val="D6E0FF"/>
                          </a:solidFill>
                          <a:effectLst>
                            <a:outerShdw blurRad="38100" dist="38100" dir="2700000" algn="tl">
                              <a:srgbClr val="000000"/>
                            </a:outerShdw>
                          </a:effectLst>
                          <a:latin typeface="Tahoma" pitchFamily="34" charset="0"/>
                          <a:ea typeface="ＭＳ Ｐゴシック" pitchFamily="34" charset="-128"/>
                          <a:cs typeface="Arial" pitchFamily="34" charset="0"/>
                        </a:rPr>
                        <a:t>Questions for 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buClr>
                          <a:schemeClr val="accent2"/>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buClr>
                          <a:schemeClr val="folHlink"/>
                        </a:buClr>
                        <a:buSzPct val="90000"/>
                        <a:buFont typeface="Wingdings" pitchFamily="2" charset="2"/>
                        <a:defRPr>
                          <a:solidFill>
                            <a:schemeClr val="tx1"/>
                          </a:solidFill>
                          <a:latin typeface="Arial" pitchFamily="34" charset="0"/>
                          <a:ea typeface="ＭＳ Ｐゴシック" pitchFamily="34" charset="-128"/>
                        </a:defRPr>
                      </a:lvl5pPr>
                      <a:lvl6pPr marL="25146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6pPr>
                      <a:lvl7pPr marL="29718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7pPr>
                      <a:lvl8pPr marL="34290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8pPr>
                      <a:lvl9pPr marL="38862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800" b="0" i="0" u="none" strike="noStrike" cap="none" normalizeH="0" baseline="0" smtClean="0">
                          <a:ln>
                            <a:noFill/>
                          </a:ln>
                          <a:solidFill>
                            <a:srgbClr val="D6E0FF"/>
                          </a:solidFill>
                          <a:effectLst>
                            <a:outerShdw blurRad="38100" dist="38100" dir="2700000" algn="tl">
                              <a:srgbClr val="000000"/>
                            </a:outerShdw>
                          </a:effectLst>
                          <a:latin typeface="Tahoma" pitchFamily="34" charset="0"/>
                          <a:ea typeface="ＭＳ Ｐゴシック" pitchFamily="34" charset="-128"/>
                          <a:cs typeface="Arial" pitchFamily="34" charset="0"/>
                        </a:rPr>
                        <a:t>Reading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buClr>
                          <a:schemeClr val="accent2"/>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buClr>
                          <a:schemeClr val="folHlink"/>
                        </a:buClr>
                        <a:buSzPct val="90000"/>
                        <a:buFont typeface="Wingdings" pitchFamily="2" charset="2"/>
                        <a:defRPr>
                          <a:solidFill>
                            <a:schemeClr val="tx1"/>
                          </a:solidFill>
                          <a:latin typeface="Arial" pitchFamily="34" charset="0"/>
                          <a:ea typeface="ＭＳ Ｐゴシック" pitchFamily="34" charset="-128"/>
                        </a:defRPr>
                      </a:lvl5pPr>
                      <a:lvl6pPr marL="25146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6pPr>
                      <a:lvl7pPr marL="29718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7pPr>
                      <a:lvl8pPr marL="34290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8pPr>
                      <a:lvl9pPr marL="38862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800" b="0" i="0" u="none" strike="noStrike" cap="none" normalizeH="0" baseline="0" smtClean="0">
                          <a:ln>
                            <a:noFill/>
                          </a:ln>
                          <a:solidFill>
                            <a:srgbClr val="D6E0FF"/>
                          </a:solidFill>
                          <a:effectLst>
                            <a:outerShdw blurRad="38100" dist="38100" dir="2700000" algn="tl">
                              <a:srgbClr val="000000"/>
                            </a:outerShdw>
                          </a:effectLst>
                          <a:latin typeface="Tahoma" pitchFamily="34" charset="0"/>
                          <a:ea typeface="ＭＳ Ｐゴシック" pitchFamily="34" charset="-128"/>
                          <a:cs typeface="Arial" pitchFamily="34" charset="0"/>
                        </a:rPr>
                        <a:t>What I Learned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buClr>
                          <a:schemeClr val="accent2"/>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buClr>
                          <a:schemeClr val="folHlink"/>
                        </a:buClr>
                        <a:buSzPct val="90000"/>
                        <a:buFont typeface="Wingdings" pitchFamily="2" charset="2"/>
                        <a:defRPr>
                          <a:solidFill>
                            <a:schemeClr val="tx1"/>
                          </a:solidFill>
                          <a:latin typeface="Arial" pitchFamily="34" charset="0"/>
                          <a:ea typeface="ＭＳ Ｐゴシック" pitchFamily="34" charset="-128"/>
                        </a:defRPr>
                      </a:lvl5pPr>
                      <a:lvl6pPr marL="25146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6pPr>
                      <a:lvl7pPr marL="29718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7pPr>
                      <a:lvl8pPr marL="34290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8pPr>
                      <a:lvl9pPr marL="38862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800" b="0" i="0" u="none" strike="noStrike" cap="none" normalizeH="0" baseline="0" smtClean="0">
                          <a:ln>
                            <a:noFill/>
                          </a:ln>
                          <a:solidFill>
                            <a:srgbClr val="D6E0FF"/>
                          </a:solidFill>
                          <a:effectLst>
                            <a:outerShdw blurRad="38100" dist="38100" dir="2700000" algn="tl">
                              <a:srgbClr val="000000"/>
                            </a:outerShdw>
                          </a:effectLst>
                          <a:latin typeface="Tahoma" pitchFamily="34" charset="0"/>
                          <a:ea typeface="ＭＳ Ｐゴシック" pitchFamily="34" charset="-128"/>
                          <a:cs typeface="Arial" pitchFamily="34" charset="0"/>
                        </a:rPr>
                        <a:t>Changes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7900">
                <a:tc>
                  <a:txBody>
                    <a:bodyPr/>
                    <a:lstStyle>
                      <a:lvl1pPr>
                        <a:spcBef>
                          <a:spcPct val="20000"/>
                        </a:spcBef>
                        <a:buClr>
                          <a:schemeClr val="hlink"/>
                        </a:buClr>
                        <a:buSzPct val="9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buClr>
                          <a:schemeClr val="accent2"/>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buClr>
                          <a:schemeClr val="folHlink"/>
                        </a:buClr>
                        <a:buSzPct val="90000"/>
                        <a:buFont typeface="Wingdings" pitchFamily="2" charset="2"/>
                        <a:defRPr>
                          <a:solidFill>
                            <a:schemeClr val="tx1"/>
                          </a:solidFill>
                          <a:latin typeface="Arial" pitchFamily="34" charset="0"/>
                          <a:ea typeface="ＭＳ Ｐゴシック" pitchFamily="34" charset="-128"/>
                        </a:defRPr>
                      </a:lvl5pPr>
                      <a:lvl6pPr marL="25146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6pPr>
                      <a:lvl7pPr marL="29718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7pPr>
                      <a:lvl8pPr marL="34290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8pPr>
                      <a:lvl9pPr marL="38862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800" b="0" i="0" u="none" strike="noStrike" cap="none" normalizeH="0" baseline="0" smtClean="0">
                          <a:ln>
                            <a:noFill/>
                          </a:ln>
                          <a:solidFill>
                            <a:srgbClr val="D6E0FF"/>
                          </a:solidFill>
                          <a:effectLst>
                            <a:outerShdw blurRad="38100" dist="38100" dir="2700000" algn="tl">
                              <a:srgbClr val="000000"/>
                            </a:outerShdw>
                          </a:effectLst>
                          <a:latin typeface="Tahoma" pitchFamily="34" charset="0"/>
                          <a:ea typeface="ＭＳ Ｐゴシック" pitchFamily="34" charset="-128"/>
                          <a:cs typeface="Arial" pitchFamily="34" charset="0"/>
                        </a:rPr>
                        <a:t>Questions for attending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buClr>
                          <a:schemeClr val="accent2"/>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buClr>
                          <a:schemeClr val="folHlink"/>
                        </a:buClr>
                        <a:buSzPct val="90000"/>
                        <a:buFont typeface="Wingdings" pitchFamily="2" charset="2"/>
                        <a:defRPr>
                          <a:solidFill>
                            <a:schemeClr val="tx1"/>
                          </a:solidFill>
                          <a:latin typeface="Arial" pitchFamily="34" charset="0"/>
                          <a:ea typeface="ＭＳ Ｐゴシック" pitchFamily="34" charset="-128"/>
                        </a:defRPr>
                      </a:lvl5pPr>
                      <a:lvl6pPr marL="25146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6pPr>
                      <a:lvl7pPr marL="29718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7pPr>
                      <a:lvl8pPr marL="34290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8pPr>
                      <a:lvl9pPr marL="38862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buClr>
                          <a:schemeClr val="accent2"/>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buClr>
                          <a:schemeClr val="folHlink"/>
                        </a:buClr>
                        <a:buSzPct val="90000"/>
                        <a:buFont typeface="Wingdings" pitchFamily="2" charset="2"/>
                        <a:defRPr>
                          <a:solidFill>
                            <a:schemeClr val="tx1"/>
                          </a:solidFill>
                          <a:latin typeface="Arial" pitchFamily="34" charset="0"/>
                          <a:ea typeface="ＭＳ Ｐゴシック" pitchFamily="34" charset="-128"/>
                        </a:defRPr>
                      </a:lvl5pPr>
                      <a:lvl6pPr marL="25146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6pPr>
                      <a:lvl7pPr marL="29718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7pPr>
                      <a:lvl8pPr marL="34290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8pPr>
                      <a:lvl9pPr marL="38862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buClr>
                          <a:schemeClr val="accent2"/>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buClr>
                          <a:schemeClr val="folHlink"/>
                        </a:buClr>
                        <a:buSzPct val="90000"/>
                        <a:buFont typeface="Wingdings" pitchFamily="2" charset="2"/>
                        <a:defRPr>
                          <a:solidFill>
                            <a:schemeClr val="tx1"/>
                          </a:solidFill>
                          <a:latin typeface="Arial" pitchFamily="34" charset="0"/>
                          <a:ea typeface="ＭＳ Ｐゴシック" pitchFamily="34" charset="-128"/>
                        </a:defRPr>
                      </a:lvl5pPr>
                      <a:lvl6pPr marL="25146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6pPr>
                      <a:lvl7pPr marL="29718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7pPr>
                      <a:lvl8pPr marL="34290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8pPr>
                      <a:lvl9pPr marL="3886200" indent="-228600" fontAlgn="base">
                        <a:spcBef>
                          <a:spcPct val="20000"/>
                        </a:spcBef>
                        <a:spcAft>
                          <a:spcPct val="0"/>
                        </a:spcAft>
                        <a:buClr>
                          <a:schemeClr val="folHlink"/>
                        </a:buClr>
                        <a:buSzPct val="9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743D0AAE-DF95-41CD-B37B-3C64B3BCDD5F}" type="slidenum">
              <a:rPr lang="en-US" altLang="en-US" sz="1200" smtClean="0">
                <a:solidFill>
                  <a:srgbClr val="FFFFFF"/>
                </a:solidFill>
              </a:rPr>
              <a:pPr>
                <a:defRPr/>
              </a:pPr>
              <a:t>50</a:t>
            </a:fld>
            <a:endParaRPr lang="en-US" altLang="en-US" sz="1200" smtClean="0">
              <a:solidFill>
                <a:srgbClr val="FFFFFF"/>
              </a:solidFill>
            </a:endParaRPr>
          </a:p>
        </p:txBody>
      </p:sp>
    </p:spTree>
    <p:extLst>
      <p:ext uri="{BB962C8B-B14F-4D97-AF65-F5344CB8AC3E}">
        <p14:creationId xmlns:p14="http://schemas.microsoft.com/office/powerpoint/2010/main" val="11856317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mtClean="0">
                <a:solidFill>
                  <a:srgbClr val="FFC74A"/>
                </a:solidFill>
                <a:effectLst/>
              </a:rPr>
              <a:t>SBAR</a:t>
            </a:r>
          </a:p>
        </p:txBody>
      </p:sp>
      <p:sp>
        <p:nvSpPr>
          <p:cNvPr id="82946" name="Content Placeholder 2"/>
          <p:cNvSpPr>
            <a:spLocks noGrp="1"/>
          </p:cNvSpPr>
          <p:nvPr>
            <p:ph idx="1"/>
          </p:nvPr>
        </p:nvSpPr>
        <p:spPr/>
        <p:txBody>
          <a:bodyPr/>
          <a:lstStyle/>
          <a:p>
            <a:pPr eaLnBrk="1" hangingPunct="1">
              <a:buFont typeface="Wingdings" charset="0"/>
              <a:buBlip>
                <a:blip r:embed="rId2"/>
              </a:buBlip>
              <a:defRPr/>
            </a:pPr>
            <a:r>
              <a:rPr lang="en-US" sz="3600" dirty="0">
                <a:solidFill>
                  <a:schemeClr val="accent1">
                    <a:lumMod val="20000"/>
                    <a:lumOff val="80000"/>
                  </a:schemeClr>
                </a:solidFill>
                <a:effectLst/>
                <a:ea typeface="ＭＳ Ｐゴシック" charset="0"/>
              </a:rPr>
              <a:t>Situation:  HPI and PE, Meds, Allergies</a:t>
            </a:r>
          </a:p>
          <a:p>
            <a:pPr eaLnBrk="1" hangingPunct="1">
              <a:buFont typeface="Wingdings" charset="0"/>
              <a:buBlip>
                <a:blip r:embed="rId2"/>
              </a:buBlip>
              <a:defRPr/>
            </a:pPr>
            <a:r>
              <a:rPr lang="en-US" sz="3600" dirty="0">
                <a:solidFill>
                  <a:schemeClr val="accent1">
                    <a:lumMod val="20000"/>
                    <a:lumOff val="80000"/>
                  </a:schemeClr>
                </a:solidFill>
                <a:effectLst/>
                <a:ea typeface="ＭＳ Ｐゴシック" charset="0"/>
              </a:rPr>
              <a:t>Background:  other information</a:t>
            </a:r>
          </a:p>
          <a:p>
            <a:pPr eaLnBrk="1" hangingPunct="1">
              <a:buFont typeface="Wingdings" charset="0"/>
              <a:buBlip>
                <a:blip r:embed="rId2"/>
              </a:buBlip>
              <a:defRPr/>
            </a:pPr>
            <a:r>
              <a:rPr lang="en-US" sz="3600" dirty="0">
                <a:solidFill>
                  <a:schemeClr val="accent1">
                    <a:lumMod val="20000"/>
                    <a:lumOff val="80000"/>
                  </a:schemeClr>
                </a:solidFill>
                <a:effectLst/>
                <a:ea typeface="ＭＳ Ｐゴシック" charset="0"/>
              </a:rPr>
              <a:t>Assessment</a:t>
            </a:r>
          </a:p>
          <a:p>
            <a:pPr eaLnBrk="1" hangingPunct="1">
              <a:buFont typeface="Wingdings" charset="0"/>
              <a:buBlip>
                <a:blip r:embed="rId2"/>
              </a:buBlip>
              <a:defRPr/>
            </a:pPr>
            <a:r>
              <a:rPr lang="en-US" sz="3600" dirty="0">
                <a:solidFill>
                  <a:schemeClr val="accent1">
                    <a:lumMod val="20000"/>
                    <a:lumOff val="80000"/>
                  </a:schemeClr>
                </a:solidFill>
                <a:effectLst/>
                <a:ea typeface="ＭＳ Ｐゴシック" charset="0"/>
              </a:rPr>
              <a:t>Recommendations </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6192AE20-9188-474D-81EB-DC593E82E84A}" type="slidenum">
              <a:rPr lang="en-US" altLang="en-US" sz="1200" smtClean="0">
                <a:solidFill>
                  <a:srgbClr val="FFFFFF"/>
                </a:solidFill>
              </a:rPr>
              <a:pPr>
                <a:defRPr/>
              </a:pPr>
              <a:t>51</a:t>
            </a:fld>
            <a:endParaRPr lang="en-US" altLang="en-US" sz="1200" smtClean="0">
              <a:solidFill>
                <a:srgbClr val="FFFFFF"/>
              </a:solidFill>
            </a:endParaRPr>
          </a:p>
        </p:txBody>
      </p:sp>
    </p:spTree>
    <p:extLst>
      <p:ext uri="{BB962C8B-B14F-4D97-AF65-F5344CB8AC3E}">
        <p14:creationId xmlns:p14="http://schemas.microsoft.com/office/powerpoint/2010/main" val="34111732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4" descr="bed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33400"/>
            <a:ext cx="518795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8FA88AAD-FCF7-44B5-8D84-D0B0747E3712}" type="slidenum">
              <a:rPr lang="en-US" altLang="en-US" sz="1200" smtClean="0">
                <a:solidFill>
                  <a:srgbClr val="FFFFFF"/>
                </a:solidFill>
              </a:rPr>
              <a:pPr>
                <a:defRPr/>
              </a:pPr>
              <a:t>52</a:t>
            </a:fld>
            <a:endParaRPr lang="en-US" altLang="en-US" sz="1200" smtClean="0">
              <a:solidFill>
                <a:srgbClr val="FFFFFF"/>
              </a:solidFill>
            </a:endParaRPr>
          </a:p>
        </p:txBody>
      </p:sp>
    </p:spTree>
    <p:extLst>
      <p:ext uri="{BB962C8B-B14F-4D97-AF65-F5344CB8AC3E}">
        <p14:creationId xmlns:p14="http://schemas.microsoft.com/office/powerpoint/2010/main" val="1366199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smtClean="0">
                <a:solidFill>
                  <a:srgbClr val="FFC74A"/>
                </a:solidFill>
                <a:effectLst/>
              </a:rPr>
              <a:t>Uses</a:t>
            </a:r>
          </a:p>
        </p:txBody>
      </p:sp>
      <p:sp>
        <p:nvSpPr>
          <p:cNvPr id="62467"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r>
              <a:rPr lang="en-US" altLang="en-US" smtClean="0">
                <a:solidFill>
                  <a:srgbClr val="D6E0FF"/>
                </a:solidFill>
                <a:effectLst/>
              </a:rPr>
              <a:t>All residents</a:t>
            </a:r>
          </a:p>
          <a:p>
            <a:pPr lvl="1" eaLnBrk="1" hangingPunct="1">
              <a:lnSpc>
                <a:spcPct val="90000"/>
              </a:lnSpc>
            </a:pPr>
            <a:r>
              <a:rPr lang="en-US" altLang="en-US" smtClean="0">
                <a:solidFill>
                  <a:srgbClr val="D6E0FF"/>
                </a:solidFill>
                <a:effectLst/>
                <a:ea typeface="ＭＳ Ｐゴシック" pitchFamily="34" charset="-128"/>
              </a:rPr>
              <a:t>Faster </a:t>
            </a:r>
          </a:p>
          <a:p>
            <a:pPr eaLnBrk="1" hangingPunct="1">
              <a:lnSpc>
                <a:spcPct val="90000"/>
              </a:lnSpc>
            </a:pPr>
            <a:endParaRPr lang="en-US" altLang="en-US" smtClean="0">
              <a:solidFill>
                <a:srgbClr val="D6E0FF"/>
              </a:solidFill>
              <a:effectLst/>
            </a:endParaRPr>
          </a:p>
          <a:p>
            <a:pPr eaLnBrk="1" hangingPunct="1">
              <a:lnSpc>
                <a:spcPct val="90000"/>
              </a:lnSpc>
            </a:pPr>
            <a:r>
              <a:rPr lang="en-US" altLang="en-US" smtClean="0">
                <a:solidFill>
                  <a:srgbClr val="D6E0FF"/>
                </a:solidFill>
                <a:effectLst/>
              </a:rPr>
              <a:t>Struggling resident</a:t>
            </a:r>
          </a:p>
          <a:p>
            <a:pPr eaLnBrk="1" hangingPunct="1">
              <a:lnSpc>
                <a:spcPct val="90000"/>
              </a:lnSpc>
            </a:pPr>
            <a:endParaRPr lang="en-US" altLang="en-US" smtClean="0">
              <a:solidFill>
                <a:srgbClr val="D6E0FF"/>
              </a:solidFill>
              <a:effectLst/>
            </a:endParaRPr>
          </a:p>
          <a:p>
            <a:pPr eaLnBrk="1" hangingPunct="1">
              <a:lnSpc>
                <a:spcPct val="90000"/>
              </a:lnSpc>
            </a:pPr>
            <a:r>
              <a:rPr lang="en-US" altLang="en-US" smtClean="0">
                <a:solidFill>
                  <a:srgbClr val="D6E0FF"/>
                </a:solidFill>
                <a:effectLst/>
              </a:rPr>
              <a:t>Remediation</a:t>
            </a:r>
          </a:p>
          <a:p>
            <a:pPr eaLnBrk="1" hangingPunct="1">
              <a:lnSpc>
                <a:spcPct val="90000"/>
              </a:lnSpc>
            </a:pPr>
            <a:endParaRPr lang="en-US" altLang="en-US" smtClean="0">
              <a:solidFill>
                <a:srgbClr val="D6E0FF"/>
              </a:solidFill>
              <a:effectLst/>
            </a:endParaRPr>
          </a:p>
          <a:p>
            <a:pPr eaLnBrk="1" hangingPunct="1">
              <a:lnSpc>
                <a:spcPct val="90000"/>
              </a:lnSpc>
            </a:pPr>
            <a:r>
              <a:rPr lang="en-US" altLang="en-US" smtClean="0">
                <a:solidFill>
                  <a:srgbClr val="D6E0FF"/>
                </a:solidFill>
                <a:effectLst/>
              </a:rPr>
              <a:t>Feedback and evaluation</a:t>
            </a:r>
          </a:p>
        </p:txBody>
      </p:sp>
      <p:sp>
        <p:nvSpPr>
          <p:cNvPr id="6" name="Slide Number Placeholder 5"/>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8BECBBDD-0CAF-452E-AC58-C745875E7E18}" type="slidenum">
              <a:rPr lang="en-US" altLang="en-US" sz="1200" smtClean="0">
                <a:solidFill>
                  <a:srgbClr val="FFFFFF"/>
                </a:solidFill>
              </a:rPr>
              <a:pPr>
                <a:defRPr/>
              </a:pPr>
              <a:t>53</a:t>
            </a:fld>
            <a:endParaRPr lang="en-US" altLang="en-US" sz="1200" smtClean="0">
              <a:solidFill>
                <a:srgbClr val="FFFFFF"/>
              </a:solidFill>
            </a:endParaRPr>
          </a:p>
        </p:txBody>
      </p:sp>
      <p:sp>
        <p:nvSpPr>
          <p:cNvPr id="62469" name="Line 4"/>
          <p:cNvSpPr>
            <a:spLocks noChangeShapeType="1"/>
          </p:cNvSpPr>
          <p:nvPr/>
        </p:nvSpPr>
        <p:spPr bwMode="auto">
          <a:xfrm>
            <a:off x="3886200" y="19050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7200" smtClean="0">
              <a:solidFill>
                <a:srgbClr val="FFFFFF"/>
              </a:solidFill>
              <a:ea typeface="ＭＳ Ｐゴシック" pitchFamily="34" charset="-128"/>
            </a:endParaRPr>
          </a:p>
        </p:txBody>
      </p:sp>
      <p:sp>
        <p:nvSpPr>
          <p:cNvPr id="62470" name="Text Box 5"/>
          <p:cNvSpPr txBox="1">
            <a:spLocks noChangeArrowheads="1"/>
          </p:cNvSpPr>
          <p:nvPr/>
        </p:nvSpPr>
        <p:spPr bwMode="auto">
          <a:xfrm>
            <a:off x="5486400" y="1524000"/>
            <a:ext cx="289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Arial" charset="0"/>
                <a:ea typeface="ＭＳ Ｐゴシック" pitchFamily="34" charset="-128"/>
              </a:defRPr>
            </a:lvl1pPr>
            <a:lvl2pPr marL="742950" indent="-285750">
              <a:defRPr sz="7200">
                <a:solidFill>
                  <a:schemeClr val="tx1"/>
                </a:solidFill>
                <a:latin typeface="Arial" charset="0"/>
                <a:ea typeface="ＭＳ Ｐゴシック" pitchFamily="34" charset="-128"/>
              </a:defRPr>
            </a:lvl2pPr>
            <a:lvl3pPr marL="1143000" indent="-228600">
              <a:defRPr sz="7200">
                <a:solidFill>
                  <a:schemeClr val="tx1"/>
                </a:solidFill>
                <a:latin typeface="Arial" charset="0"/>
                <a:ea typeface="ＭＳ Ｐゴシック" pitchFamily="34" charset="-128"/>
              </a:defRPr>
            </a:lvl3pPr>
            <a:lvl4pPr marL="1600200" indent="-228600">
              <a:defRPr sz="7200">
                <a:solidFill>
                  <a:schemeClr val="tx1"/>
                </a:solidFill>
                <a:latin typeface="Arial" charset="0"/>
                <a:ea typeface="ＭＳ Ｐゴシック" pitchFamily="34" charset="-128"/>
              </a:defRPr>
            </a:lvl4pPr>
            <a:lvl5pPr marL="2057400" indent="-228600">
              <a:defRPr sz="7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charset="0"/>
                <a:ea typeface="ＭＳ Ｐゴシック" pitchFamily="34" charset="-128"/>
              </a:defRPr>
            </a:lvl9pPr>
          </a:lstStyle>
          <a:p>
            <a:pPr defTabSz="914400" eaLnBrk="0" fontAlgn="base" hangingPunct="0">
              <a:spcBef>
                <a:spcPct val="0"/>
              </a:spcBef>
              <a:spcAft>
                <a:spcPct val="0"/>
              </a:spcAft>
            </a:pPr>
            <a:r>
              <a:rPr lang="en-US" altLang="en-US" sz="3200" smtClean="0">
                <a:solidFill>
                  <a:srgbClr val="D6E0FF"/>
                </a:solidFill>
              </a:rPr>
              <a:t>Expert thinking</a:t>
            </a:r>
          </a:p>
        </p:txBody>
      </p:sp>
    </p:spTree>
    <p:extLst>
      <p:ext uri="{BB962C8B-B14F-4D97-AF65-F5344CB8AC3E}">
        <p14:creationId xmlns:p14="http://schemas.microsoft.com/office/powerpoint/2010/main" val="38830905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mtClean="0">
                <a:solidFill>
                  <a:srgbClr val="D6E0FF"/>
                </a:solidFill>
                <a:effectLst/>
              </a:rPr>
              <a:t>Why?</a:t>
            </a:r>
            <a:br>
              <a:rPr lang="en-US" altLang="en-US" smtClean="0">
                <a:solidFill>
                  <a:srgbClr val="D6E0FF"/>
                </a:solidFill>
                <a:effectLst/>
              </a:rPr>
            </a:br>
            <a:r>
              <a:rPr lang="en-US" altLang="en-US" smtClean="0">
                <a:solidFill>
                  <a:srgbClr val="D6E0FF"/>
                </a:solidFill>
                <a:effectLst/>
              </a:rPr>
              <a:t>Struggling Resident</a:t>
            </a:r>
          </a:p>
        </p:txBody>
      </p:sp>
      <p:sp>
        <p:nvSpPr>
          <p:cNvPr id="63491" name="Vertical Text Placeholder 3"/>
          <p:cNvSpPr>
            <a:spLocks noGrp="1"/>
          </p:cNvSpPr>
          <p:nvPr>
            <p:ph idx="1"/>
          </p:nvPr>
        </p:nvSpPr>
        <p:spPr/>
        <p:txBody>
          <a:bodyPr/>
          <a:lstStyle/>
          <a:p>
            <a:pPr eaLnBrk="1" hangingPunct="1">
              <a:lnSpc>
                <a:spcPct val="150000"/>
              </a:lnSpc>
            </a:pPr>
            <a:r>
              <a:rPr lang="en-US" altLang="en-US" sz="3600" smtClean="0">
                <a:solidFill>
                  <a:srgbClr val="D6E0FF"/>
                </a:solidFill>
                <a:effectLst/>
              </a:rPr>
              <a:t>Memorization</a:t>
            </a:r>
          </a:p>
          <a:p>
            <a:pPr eaLnBrk="1" hangingPunct="1">
              <a:lnSpc>
                <a:spcPct val="150000"/>
              </a:lnSpc>
            </a:pPr>
            <a:r>
              <a:rPr lang="en-US" altLang="en-US" sz="3600" smtClean="0">
                <a:solidFill>
                  <a:srgbClr val="D6E0FF"/>
                </a:solidFill>
                <a:effectLst/>
              </a:rPr>
              <a:t>Confusion</a:t>
            </a:r>
          </a:p>
          <a:p>
            <a:pPr eaLnBrk="1" hangingPunct="1">
              <a:lnSpc>
                <a:spcPct val="150000"/>
              </a:lnSpc>
            </a:pPr>
            <a:r>
              <a:rPr lang="en-US" altLang="en-US" sz="3600" smtClean="0">
                <a:solidFill>
                  <a:srgbClr val="D6E0FF"/>
                </a:solidFill>
                <a:effectLst/>
              </a:rPr>
              <a:t>Frustration </a:t>
            </a:r>
          </a:p>
        </p:txBody>
      </p:sp>
      <p:sp>
        <p:nvSpPr>
          <p:cNvPr id="5" name="Slide Number Placeholder 4"/>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C58BB3FA-E94C-4AB0-85A9-27A301A74A67}" type="slidenum">
              <a:rPr lang="en-US" altLang="en-US" sz="1200" smtClean="0">
                <a:solidFill>
                  <a:srgbClr val="FFFFFF"/>
                </a:solidFill>
              </a:rPr>
              <a:pPr>
                <a:defRPr/>
              </a:pPr>
              <a:t>54</a:t>
            </a:fld>
            <a:endParaRPr lang="en-US" altLang="en-US" sz="1200" smtClean="0">
              <a:solidFill>
                <a:srgbClr val="FFFFFF"/>
              </a:solidFill>
            </a:endParaRPr>
          </a:p>
        </p:txBody>
      </p:sp>
    </p:spTree>
    <p:extLst>
      <p:ext uri="{BB962C8B-B14F-4D97-AF65-F5344CB8AC3E}">
        <p14:creationId xmlns:p14="http://schemas.microsoft.com/office/powerpoint/2010/main" val="2291888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solidFill>
                  <a:srgbClr val="D6E0FF"/>
                </a:solidFill>
                <a:effectLst/>
              </a:rPr>
              <a:t>Summary</a:t>
            </a:r>
            <a:br>
              <a:rPr lang="en-US" altLang="en-US" smtClean="0">
                <a:solidFill>
                  <a:srgbClr val="D6E0FF"/>
                </a:solidFill>
                <a:effectLst/>
              </a:rPr>
            </a:br>
            <a:r>
              <a:rPr lang="en-US" altLang="en-US" smtClean="0">
                <a:solidFill>
                  <a:srgbClr val="D6E0FF"/>
                </a:solidFill>
                <a:effectLst/>
              </a:rPr>
              <a:t>Making Thinking Explicit</a:t>
            </a:r>
          </a:p>
        </p:txBody>
      </p:sp>
      <p:sp>
        <p:nvSpPr>
          <p:cNvPr id="3" name="Content Placeholder 2"/>
          <p:cNvSpPr>
            <a:spLocks noGrp="1"/>
          </p:cNvSpPr>
          <p:nvPr>
            <p:ph idx="1"/>
          </p:nvPr>
        </p:nvSpPr>
        <p:spPr/>
        <p:txBody>
          <a:bodyPr/>
          <a:lstStyle/>
          <a:p>
            <a:pPr algn="ctr" eaLnBrk="1" hangingPunct="1">
              <a:buFont typeface="Wingdings" pitchFamily="2" charset="2"/>
              <a:buNone/>
              <a:defRPr/>
            </a:pPr>
            <a:endParaRPr lang="en-US" sz="6600" dirty="0" smtClean="0">
              <a:cs typeface="+mn-cs"/>
            </a:endParaRPr>
          </a:p>
          <a:p>
            <a:pPr algn="ctr" eaLnBrk="1" hangingPunct="1">
              <a:buFont typeface="Wingdings" pitchFamily="2" charset="2"/>
              <a:buNone/>
              <a:defRPr/>
            </a:pPr>
            <a:r>
              <a:rPr lang="en-US" sz="6600" dirty="0" smtClean="0">
                <a:solidFill>
                  <a:srgbClr val="D6E0FF"/>
                </a:solidFill>
                <a:effectLst/>
                <a:cs typeface="+mn-cs"/>
              </a:rPr>
              <a:t>Talking</a:t>
            </a:r>
          </a:p>
          <a:p>
            <a:pPr algn="ctr" eaLnBrk="1" hangingPunct="1">
              <a:buFont typeface="Wingdings" pitchFamily="2" charset="2"/>
              <a:buNone/>
              <a:defRPr/>
            </a:pPr>
            <a:endParaRPr lang="en-US" sz="6600" dirty="0" smtClean="0">
              <a:cs typeface="+mn-cs"/>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1D52A0A3-485D-4BAD-94A2-6C7CAD00B5FF}" type="slidenum">
              <a:rPr lang="en-US" altLang="en-US" sz="1200" smtClean="0">
                <a:solidFill>
                  <a:srgbClr val="FFFFFF"/>
                </a:solidFill>
              </a:rPr>
              <a:pPr>
                <a:defRPr/>
              </a:pPr>
              <a:t>55</a:t>
            </a:fld>
            <a:endParaRPr lang="en-US" altLang="en-US" sz="1200" smtClean="0">
              <a:solidFill>
                <a:srgbClr val="FFFFFF"/>
              </a:solidFill>
            </a:endParaRPr>
          </a:p>
        </p:txBody>
      </p:sp>
    </p:spTree>
    <p:extLst>
      <p:ext uri="{BB962C8B-B14F-4D97-AF65-F5344CB8AC3E}">
        <p14:creationId xmlns:p14="http://schemas.microsoft.com/office/powerpoint/2010/main" val="38995714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163CD685-4708-4A3F-83B8-C04FE3210EE8}" type="slidenum">
              <a:rPr lang="en-US" altLang="en-US" sz="1200" smtClean="0">
                <a:solidFill>
                  <a:srgbClr val="FFFFFF"/>
                </a:solidFill>
              </a:rPr>
              <a:pPr>
                <a:defRPr/>
              </a:pPr>
              <a:t>56</a:t>
            </a:fld>
            <a:endParaRPr lang="en-US" altLang="en-US" sz="1200" smtClean="0">
              <a:solidFill>
                <a:srgbClr val="FFFFFF"/>
              </a:solidFill>
            </a:endParaRPr>
          </a:p>
        </p:txBody>
      </p:sp>
      <p:graphicFrame>
        <p:nvGraphicFramePr>
          <p:cNvPr id="5" name="Diagram 4"/>
          <p:cNvGraphicFramePr/>
          <p:nvPr/>
        </p:nvGraphicFramePr>
        <p:xfrm>
          <a:off x="0" y="-11546"/>
          <a:ext cx="9144000" cy="6869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210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D6E0FF"/>
                </a:solidFill>
              </a:rPr>
              <a:t>Thoughts</a:t>
            </a:r>
          </a:p>
        </p:txBody>
      </p:sp>
      <p:sp>
        <p:nvSpPr>
          <p:cNvPr id="3" name="Content Placeholder 2"/>
          <p:cNvSpPr>
            <a:spLocks noGrp="1"/>
          </p:cNvSpPr>
          <p:nvPr>
            <p:ph idx="1"/>
          </p:nvPr>
        </p:nvSpPr>
        <p:spPr/>
        <p:txBody>
          <a:bodyPr/>
          <a:lstStyle/>
          <a:p>
            <a:pPr eaLnBrk="1" hangingPunct="1">
              <a:defRPr/>
            </a:pPr>
            <a:endParaRPr lang="en-US">
              <a:cs typeface="+mn-cs"/>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3FDDD1A6-D7B6-451E-8935-58F04C3E144A}" type="slidenum">
              <a:rPr lang="en-US" altLang="en-US" sz="1200" smtClean="0">
                <a:solidFill>
                  <a:srgbClr val="FFFFFF"/>
                </a:solidFill>
              </a:rPr>
              <a:pPr>
                <a:defRPr/>
              </a:pPr>
              <a:t>57</a:t>
            </a:fld>
            <a:endParaRPr lang="en-US" altLang="en-US" sz="1200" smtClean="0">
              <a:solidFill>
                <a:srgbClr val="FFFFFF"/>
              </a:solidFill>
            </a:endParaRPr>
          </a:p>
        </p:txBody>
      </p:sp>
    </p:spTree>
    <p:extLst>
      <p:ext uri="{BB962C8B-B14F-4D97-AF65-F5344CB8AC3E}">
        <p14:creationId xmlns:p14="http://schemas.microsoft.com/office/powerpoint/2010/main" val="29073258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altLang="en-US" smtClean="0">
                <a:solidFill>
                  <a:srgbClr val="FFC74A"/>
                </a:solidFill>
              </a:rPr>
              <a:t>Summary</a:t>
            </a:r>
            <a:br>
              <a:rPr lang="en-US" altLang="en-US" smtClean="0">
                <a:solidFill>
                  <a:srgbClr val="FFC74A"/>
                </a:solidFill>
              </a:rPr>
            </a:br>
            <a:r>
              <a:rPr lang="en-US" altLang="en-US" smtClean="0">
                <a:solidFill>
                  <a:srgbClr val="FFC74A"/>
                </a:solidFill>
              </a:rPr>
              <a:t>Culture</a:t>
            </a:r>
          </a:p>
        </p:txBody>
      </p:sp>
      <p:sp>
        <p:nvSpPr>
          <p:cNvPr id="3" name="Content Placeholder 2"/>
          <p:cNvSpPr>
            <a:spLocks noGrp="1"/>
          </p:cNvSpPr>
          <p:nvPr>
            <p:ph idx="1"/>
          </p:nvPr>
        </p:nvSpPr>
        <p:spPr/>
        <p:txBody>
          <a:bodyPr/>
          <a:lstStyle/>
          <a:p>
            <a:pPr eaLnBrk="1" hangingPunct="1">
              <a:lnSpc>
                <a:spcPct val="130000"/>
              </a:lnSpc>
              <a:buFont typeface="Wingdings" charset="0"/>
              <a:buBlip>
                <a:blip r:embed="rId2"/>
              </a:buBlip>
              <a:defRPr/>
            </a:pPr>
            <a:r>
              <a:rPr lang="en-US" dirty="0" smtClean="0">
                <a:solidFill>
                  <a:schemeClr val="accent1">
                    <a:lumMod val="20000"/>
                    <a:lumOff val="80000"/>
                  </a:schemeClr>
                </a:solidFill>
                <a:effectLst/>
              </a:rPr>
              <a:t>Cognitive apprenticeship</a:t>
            </a:r>
          </a:p>
          <a:p>
            <a:pPr eaLnBrk="1" hangingPunct="1">
              <a:lnSpc>
                <a:spcPct val="130000"/>
              </a:lnSpc>
              <a:buFont typeface="Wingdings" charset="0"/>
              <a:buBlip>
                <a:blip r:embed="rId2"/>
              </a:buBlip>
              <a:defRPr/>
            </a:pPr>
            <a:r>
              <a:rPr lang="en-US" dirty="0" smtClean="0">
                <a:solidFill>
                  <a:schemeClr val="accent1">
                    <a:lumMod val="20000"/>
                    <a:lumOff val="80000"/>
                  </a:schemeClr>
                </a:solidFill>
                <a:effectLst/>
              </a:rPr>
              <a:t>Deliberate practice</a:t>
            </a:r>
          </a:p>
          <a:p>
            <a:pPr eaLnBrk="1" hangingPunct="1">
              <a:lnSpc>
                <a:spcPct val="130000"/>
              </a:lnSpc>
              <a:buFont typeface="Wingdings" charset="0"/>
              <a:buBlip>
                <a:blip r:embed="rId2"/>
              </a:buBlip>
              <a:defRPr/>
            </a:pPr>
            <a:r>
              <a:rPr lang="en-US" dirty="0" smtClean="0">
                <a:solidFill>
                  <a:schemeClr val="accent1">
                    <a:lumMod val="20000"/>
                    <a:lumOff val="80000"/>
                  </a:schemeClr>
                </a:solidFill>
                <a:effectLst/>
              </a:rPr>
              <a:t>Traditional apprenticeship</a:t>
            </a:r>
          </a:p>
          <a:p>
            <a:pPr eaLnBrk="1" hangingPunct="1">
              <a:lnSpc>
                <a:spcPct val="130000"/>
              </a:lnSpc>
              <a:buFont typeface="Wingdings" charset="0"/>
              <a:buBlip>
                <a:blip r:embed="rId2"/>
              </a:buBlip>
              <a:defRPr/>
            </a:pPr>
            <a:r>
              <a:rPr lang="en-US" dirty="0" smtClean="0">
                <a:solidFill>
                  <a:schemeClr val="accent1">
                    <a:lumMod val="20000"/>
                    <a:lumOff val="80000"/>
                  </a:schemeClr>
                </a:solidFill>
                <a:effectLst/>
              </a:rPr>
              <a:t>SBAR</a:t>
            </a:r>
          </a:p>
          <a:p>
            <a:pPr eaLnBrk="1" hangingPunct="1">
              <a:lnSpc>
                <a:spcPct val="130000"/>
              </a:lnSpc>
              <a:buFont typeface="Wingdings" charset="0"/>
              <a:buBlip>
                <a:blip r:embed="rId2"/>
              </a:buBlip>
              <a:defRPr/>
            </a:pPr>
            <a:r>
              <a:rPr lang="en-US" dirty="0" smtClean="0">
                <a:solidFill>
                  <a:schemeClr val="accent1">
                    <a:lumMod val="20000"/>
                    <a:lumOff val="80000"/>
                  </a:schemeClr>
                </a:solidFill>
                <a:effectLst/>
              </a:rPr>
              <a:t>Development</a:t>
            </a:r>
          </a:p>
          <a:p>
            <a:pPr eaLnBrk="1" hangingPunct="1">
              <a:lnSpc>
                <a:spcPct val="130000"/>
              </a:lnSpc>
              <a:buFont typeface="Wingdings" charset="0"/>
              <a:buBlip>
                <a:blip r:embed="rId2"/>
              </a:buBlip>
              <a:defRPr/>
            </a:pPr>
            <a:r>
              <a:rPr lang="en-US" dirty="0" smtClean="0">
                <a:solidFill>
                  <a:schemeClr val="accent1">
                    <a:lumMod val="20000"/>
                    <a:lumOff val="80000"/>
                  </a:schemeClr>
                </a:solidFill>
                <a:effectLst/>
              </a:rPr>
              <a:t>Integration</a:t>
            </a:r>
          </a:p>
          <a:p>
            <a:pPr eaLnBrk="1" hangingPunct="1">
              <a:buFont typeface="Wingdings" charset="0"/>
              <a:buBlip>
                <a:blip r:embed="rId2"/>
              </a:buBlip>
              <a:defRPr/>
            </a:pPr>
            <a:endParaRPr lang="en-US" dirty="0"/>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56212DC6-AA8F-492D-B5E2-DA33D0449EA0}" type="slidenum">
              <a:rPr lang="en-US" altLang="en-US" sz="1200" smtClean="0">
                <a:solidFill>
                  <a:srgbClr val="FFFFFF"/>
                </a:solidFill>
              </a:rPr>
              <a:pPr>
                <a:defRPr/>
              </a:pPr>
              <a:t>58</a:t>
            </a:fld>
            <a:endParaRPr lang="en-US" altLang="en-US" sz="1200" smtClean="0">
              <a:solidFill>
                <a:srgbClr val="FFFFFF"/>
              </a:solidFill>
            </a:endParaRPr>
          </a:p>
        </p:txBody>
      </p:sp>
    </p:spTree>
    <p:extLst>
      <p:ext uri="{BB962C8B-B14F-4D97-AF65-F5344CB8AC3E}">
        <p14:creationId xmlns:p14="http://schemas.microsoft.com/office/powerpoint/2010/main" val="949976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lumMod val="20000"/>
                    <a:lumOff val="80000"/>
                  </a:schemeClr>
                </a:solidFill>
              </a:rPr>
              <a:t>Questions and Comments</a:t>
            </a:r>
            <a:endParaRPr lang="en-US" dirty="0">
              <a:solidFill>
                <a:schemeClr val="accent1">
                  <a:lumMod val="20000"/>
                  <a:lumOff val="80000"/>
                </a:schemeClr>
              </a:solidFill>
            </a:endParaRPr>
          </a:p>
        </p:txBody>
      </p:sp>
      <p:sp>
        <p:nvSpPr>
          <p:cNvPr id="3" name="Content Placeholder 2"/>
          <p:cNvSpPr>
            <a:spLocks noGrp="1"/>
          </p:cNvSpPr>
          <p:nvPr>
            <p:ph idx="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16B5E19-58F4-4C9C-92A5-8FA38EAEEE02}" type="slidenum">
              <a:rPr lang="en-US" altLang="en-US" smtClean="0">
                <a:solidFill>
                  <a:srgbClr val="FFFFFF"/>
                </a:solidFill>
              </a:rPr>
              <a:pPr>
                <a:defRPr/>
              </a:pPr>
              <a:t>59</a:t>
            </a:fld>
            <a:endParaRPr lang="en-US" altLang="en-US">
              <a:solidFill>
                <a:srgbClr val="FFFFFF"/>
              </a:solidFill>
            </a:endParaRPr>
          </a:p>
        </p:txBody>
      </p:sp>
    </p:spTree>
    <p:extLst>
      <p:ext uri="{BB962C8B-B14F-4D97-AF65-F5344CB8AC3E}">
        <p14:creationId xmlns:p14="http://schemas.microsoft.com/office/powerpoint/2010/main" val="149048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457200" y="914400"/>
            <a:ext cx="8229600" cy="2057400"/>
          </a:xfrm>
        </p:spPr>
        <p:txBody>
          <a:bodyPr/>
          <a:lstStyle/>
          <a:p>
            <a:pPr eaLnBrk="1" hangingPunct="1">
              <a:defRPr/>
            </a:pPr>
            <a:r>
              <a:rPr lang="en-US" sz="4000" dirty="0">
                <a:solidFill>
                  <a:srgbClr val="FFC74A"/>
                </a:solidFill>
                <a:effectLst/>
              </a:rPr>
              <a:t>"Teaching How to Think Like a Doctor</a:t>
            </a:r>
            <a:r>
              <a:rPr lang="en-US" sz="4000" dirty="0" smtClean="0">
                <a:solidFill>
                  <a:srgbClr val="FFC74A"/>
                </a:solidFill>
                <a:effectLst/>
              </a:rPr>
              <a:t>"</a:t>
            </a:r>
            <a:r>
              <a:rPr lang="en-US" altLang="en-US" sz="4000" b="1" dirty="0" smtClean="0">
                <a:solidFill>
                  <a:srgbClr val="FFC74A"/>
                </a:solidFill>
              </a:rPr>
              <a:t/>
            </a:r>
            <a:br>
              <a:rPr lang="en-US" altLang="en-US" sz="4000" b="1" dirty="0" smtClean="0">
                <a:solidFill>
                  <a:srgbClr val="FFC74A"/>
                </a:solidFill>
              </a:rPr>
            </a:br>
            <a:endParaRPr lang="en-US" altLang="en-US" sz="4000" dirty="0" smtClean="0">
              <a:solidFill>
                <a:srgbClr val="FFC74A"/>
              </a:solidFill>
            </a:endParaRPr>
          </a:p>
        </p:txBody>
      </p:sp>
      <p:sp>
        <p:nvSpPr>
          <p:cNvPr id="2051" name="Rectangle 3"/>
          <p:cNvSpPr>
            <a:spLocks noGrp="1" noChangeArrowheads="1"/>
          </p:cNvSpPr>
          <p:nvPr>
            <p:ph type="subTitle" sz="quarter" idx="1"/>
          </p:nvPr>
        </p:nvSpPr>
        <p:spPr>
          <a:xfrm>
            <a:off x="228600" y="2895600"/>
            <a:ext cx="8686800" cy="3276600"/>
          </a:xfrm>
        </p:spPr>
        <p:txBody>
          <a:bodyPr/>
          <a:lstStyle/>
          <a:p>
            <a:pPr eaLnBrk="1" hangingPunct="1">
              <a:lnSpc>
                <a:spcPct val="80000"/>
              </a:lnSpc>
              <a:defRPr/>
            </a:pPr>
            <a:r>
              <a:rPr lang="ja-JP" altLang="en-US" sz="4400" b="1" dirty="0">
                <a:solidFill>
                  <a:srgbClr val="FFC74A"/>
                </a:solidFill>
              </a:rPr>
              <a:t>“</a:t>
            </a:r>
            <a:r>
              <a:rPr lang="en-US" altLang="ja-JP" sz="4400" b="1" dirty="0">
                <a:solidFill>
                  <a:srgbClr val="FFC74A"/>
                </a:solidFill>
              </a:rPr>
              <a:t>Making Thinking Visible</a:t>
            </a:r>
            <a:r>
              <a:rPr lang="ja-JP" altLang="en-US" sz="4400" b="1" dirty="0">
                <a:solidFill>
                  <a:srgbClr val="FFC74A"/>
                </a:solidFill>
              </a:rPr>
              <a:t>”</a:t>
            </a:r>
            <a:endParaRPr lang="en-US" sz="4400" dirty="0" smtClean="0">
              <a:solidFill>
                <a:srgbClr val="FFC74A"/>
              </a:solidFill>
              <a:cs typeface="+mn-cs"/>
            </a:endParaRPr>
          </a:p>
          <a:p>
            <a:pPr eaLnBrk="1" hangingPunct="1">
              <a:lnSpc>
                <a:spcPct val="80000"/>
              </a:lnSpc>
              <a:defRPr/>
            </a:pPr>
            <a:endParaRPr lang="en-US" sz="2800" dirty="0" smtClean="0">
              <a:solidFill>
                <a:schemeClr val="accent1">
                  <a:lumMod val="20000"/>
                  <a:lumOff val="80000"/>
                </a:schemeClr>
              </a:solidFill>
              <a:cs typeface="+mn-cs"/>
            </a:endParaRPr>
          </a:p>
          <a:p>
            <a:pPr eaLnBrk="1" hangingPunct="1">
              <a:lnSpc>
                <a:spcPct val="80000"/>
              </a:lnSpc>
              <a:defRPr/>
            </a:pPr>
            <a:r>
              <a:rPr lang="en-US" sz="2800" dirty="0" smtClean="0">
                <a:solidFill>
                  <a:schemeClr val="accent1">
                    <a:lumMod val="20000"/>
                    <a:lumOff val="80000"/>
                  </a:schemeClr>
                </a:solidFill>
                <a:cs typeface="+mn-cs"/>
              </a:rPr>
              <a:t>Beaumont Hospital</a:t>
            </a:r>
          </a:p>
          <a:p>
            <a:pPr eaLnBrk="1" hangingPunct="1">
              <a:lnSpc>
                <a:spcPct val="80000"/>
              </a:lnSpc>
              <a:defRPr/>
            </a:pPr>
            <a:r>
              <a:rPr lang="en-US" sz="2800" dirty="0" smtClean="0">
                <a:solidFill>
                  <a:schemeClr val="accent1">
                    <a:lumMod val="20000"/>
                    <a:lumOff val="80000"/>
                  </a:schemeClr>
                </a:solidFill>
                <a:cs typeface="+mn-cs"/>
              </a:rPr>
              <a:t>2014</a:t>
            </a:r>
          </a:p>
          <a:p>
            <a:pPr eaLnBrk="1" hangingPunct="1">
              <a:lnSpc>
                <a:spcPct val="80000"/>
              </a:lnSpc>
              <a:defRPr/>
            </a:pPr>
            <a:r>
              <a:rPr lang="en-US" sz="3200" b="1" dirty="0">
                <a:solidFill>
                  <a:schemeClr val="accent1">
                    <a:lumMod val="20000"/>
                    <a:lumOff val="80000"/>
                  </a:schemeClr>
                </a:solidFill>
                <a:cs typeface="+mn-cs"/>
              </a:rPr>
              <a:t>Gloria Kuhn, D.O., Ph.D.</a:t>
            </a:r>
          </a:p>
          <a:p>
            <a:pPr eaLnBrk="1" hangingPunct="1">
              <a:lnSpc>
                <a:spcPct val="80000"/>
              </a:lnSpc>
              <a:defRPr/>
            </a:pPr>
            <a:r>
              <a:rPr lang="en-US" sz="2800" dirty="0">
                <a:solidFill>
                  <a:schemeClr val="accent1">
                    <a:lumMod val="20000"/>
                    <a:lumOff val="80000"/>
                  </a:schemeClr>
                </a:solidFill>
                <a:cs typeface="+mn-cs"/>
              </a:rPr>
              <a:t>Wayne State University School of Medicine</a:t>
            </a:r>
          </a:p>
          <a:p>
            <a:pPr eaLnBrk="1" hangingPunct="1">
              <a:lnSpc>
                <a:spcPct val="80000"/>
              </a:lnSpc>
              <a:defRPr/>
            </a:pPr>
            <a:endParaRPr lang="en-US" sz="2800" dirty="0" smtClean="0">
              <a:cs typeface="+mn-cs"/>
            </a:endParaRPr>
          </a:p>
          <a:p>
            <a:pPr eaLnBrk="1" hangingPunct="1">
              <a:lnSpc>
                <a:spcPct val="80000"/>
              </a:lnSpc>
              <a:defRPr/>
            </a:pPr>
            <a:endParaRPr lang="en-US" sz="2000" dirty="0" smtClean="0">
              <a:cs typeface="+mn-cs"/>
            </a:endParaRPr>
          </a:p>
          <a:p>
            <a:pPr eaLnBrk="1" hangingPunct="1">
              <a:lnSpc>
                <a:spcPct val="80000"/>
              </a:lnSpc>
              <a:defRPr/>
            </a:pPr>
            <a:endParaRPr lang="en-US" sz="4000" dirty="0" smtClean="0">
              <a:cs typeface="+mn-cs"/>
            </a:endParaRPr>
          </a:p>
          <a:p>
            <a:pPr eaLnBrk="1" hangingPunct="1">
              <a:lnSpc>
                <a:spcPct val="80000"/>
              </a:lnSpc>
              <a:defRPr/>
            </a:pPr>
            <a:endParaRPr lang="en-US" sz="4800" dirty="0" smtClean="0">
              <a:cs typeface="+mn-cs"/>
            </a:endParaRP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C31F65F3-7DED-42A8-9071-7953BA2132BA}" type="slidenum">
              <a:rPr lang="en-US" altLang="en-US" sz="1200" smtClean="0">
                <a:solidFill>
                  <a:srgbClr val="FFFFFF"/>
                </a:solidFill>
              </a:rPr>
              <a:pPr>
                <a:defRPr/>
              </a:pPr>
              <a:t>6</a:t>
            </a:fld>
            <a:endParaRPr lang="en-US" altLang="en-US" sz="1200" smtClean="0">
              <a:solidFill>
                <a:srgbClr val="FFFFFF"/>
              </a:solidFill>
            </a:endParaRPr>
          </a:p>
        </p:txBody>
      </p:sp>
    </p:spTree>
    <p:extLst>
      <p:ext uri="{BB962C8B-B14F-4D97-AF65-F5344CB8AC3E}">
        <p14:creationId xmlns:p14="http://schemas.microsoft.com/office/powerpoint/2010/main" val="20889964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solidFill>
                  <a:srgbClr val="FFC74A"/>
                </a:solidFill>
              </a:rPr>
              <a:t>A Final Thought</a:t>
            </a:r>
            <a:r>
              <a:rPr lang="en-US" altLang="en-US" smtClean="0"/>
              <a:t>…</a:t>
            </a:r>
          </a:p>
        </p:txBody>
      </p:sp>
      <p:sp>
        <p:nvSpPr>
          <p:cNvPr id="69635" name="Content Placeholder 2"/>
          <p:cNvSpPr>
            <a:spLocks noGrp="1"/>
          </p:cNvSpPr>
          <p:nvPr>
            <p:ph idx="1"/>
          </p:nvPr>
        </p:nvSpPr>
        <p:spPr/>
        <p:txBody>
          <a:bodyPr/>
          <a:lstStyle/>
          <a:p>
            <a:pPr algn="ctr" eaLnBrk="1" hangingPunct="1">
              <a:lnSpc>
                <a:spcPct val="150000"/>
              </a:lnSpc>
              <a:buFont typeface="Wingdings" pitchFamily="2" charset="2"/>
              <a:buNone/>
            </a:pPr>
            <a:r>
              <a:rPr lang="en-US" altLang="en-US" smtClean="0">
                <a:effectLst/>
              </a:rPr>
              <a:t>“Tell me and I forget.  Show me and I remember.  Let me do and I understand.”</a:t>
            </a:r>
            <a:endParaRPr lang="en-US" altLang="ja-JP" smtClean="0">
              <a:effectLst/>
            </a:endParaRPr>
          </a:p>
          <a:p>
            <a:pPr eaLnBrk="1" hangingPunct="1">
              <a:lnSpc>
                <a:spcPct val="150000"/>
              </a:lnSpc>
              <a:buFont typeface="Arial" charset="0"/>
              <a:buChar char="•"/>
            </a:pPr>
            <a:endParaRPr lang="en-US" altLang="en-US" smtClean="0">
              <a:effectLst/>
            </a:endParaRPr>
          </a:p>
          <a:p>
            <a:pPr eaLnBrk="1" hangingPunct="1">
              <a:lnSpc>
                <a:spcPct val="150000"/>
              </a:lnSpc>
              <a:buFont typeface="Arial" charset="0"/>
              <a:buChar char="•"/>
            </a:pPr>
            <a:endParaRPr lang="en-US" altLang="en-US" smtClean="0">
              <a:effectLst/>
            </a:endParaRPr>
          </a:p>
          <a:p>
            <a:pPr eaLnBrk="1" hangingPunct="1">
              <a:buFont typeface="Wingdings" pitchFamily="2" charset="2"/>
              <a:buNone/>
            </a:pPr>
            <a:r>
              <a:rPr lang="en-US" altLang="en-US" smtClean="0">
                <a:effectLst/>
              </a:rPr>
              <a:t>Confucius</a:t>
            </a:r>
          </a:p>
        </p:txBody>
      </p:sp>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58F43C0B-D867-40C8-B121-6CF11950A7E2}" type="slidenum">
              <a:rPr lang="en-US" altLang="en-US" sz="1200" smtClean="0">
                <a:solidFill>
                  <a:srgbClr val="FFFFFF"/>
                </a:solidFill>
              </a:rPr>
              <a:pPr>
                <a:defRPr/>
              </a:pPr>
              <a:t>60</a:t>
            </a:fld>
            <a:endParaRPr lang="en-US" altLang="en-US" sz="1200" smtClean="0">
              <a:solidFill>
                <a:srgbClr val="FFFFFF"/>
              </a:solidFill>
            </a:endParaRPr>
          </a:p>
        </p:txBody>
      </p:sp>
    </p:spTree>
    <p:extLst>
      <p:ext uri="{BB962C8B-B14F-4D97-AF65-F5344CB8AC3E}">
        <p14:creationId xmlns:p14="http://schemas.microsoft.com/office/powerpoint/2010/main" val="4038177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8513_Head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41045"/>
          </a:xfrm>
          <a:prstGeom prst="rect">
            <a:avLst/>
          </a:prstGeom>
        </p:spPr>
      </p:pic>
      <p:pic>
        <p:nvPicPr>
          <p:cNvPr id="3" name="Picture 2" descr="med-8513_Footer_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5080"/>
            <a:ext cx="9144000" cy="502920"/>
          </a:xfrm>
          <a:prstGeom prst="rect">
            <a:avLst/>
          </a:prstGeom>
        </p:spPr>
      </p:pic>
      <p:sp>
        <p:nvSpPr>
          <p:cNvPr id="7" name="Title 6"/>
          <p:cNvSpPr>
            <a:spLocks noGrp="1"/>
          </p:cNvSpPr>
          <p:nvPr>
            <p:ph type="title"/>
          </p:nvPr>
        </p:nvSpPr>
        <p:spPr>
          <a:xfrm>
            <a:off x="457200" y="741045"/>
            <a:ext cx="8229600" cy="886587"/>
          </a:xfrm>
        </p:spPr>
        <p:txBody>
          <a:bodyPr>
            <a:noAutofit/>
          </a:bodyPr>
          <a:lstStyle/>
          <a:p>
            <a:r>
              <a:rPr lang="en-US" sz="3500" b="1" dirty="0" smtClean="0"/>
              <a:t>Reminder: Claim CME/MP Credits Online</a:t>
            </a:r>
            <a:endParaRPr lang="en-US" sz="3500" b="1" dirty="0"/>
          </a:p>
        </p:txBody>
      </p:sp>
      <p:sp>
        <p:nvSpPr>
          <p:cNvPr id="8" name="Content Placeholder 7"/>
          <p:cNvSpPr>
            <a:spLocks noGrp="1"/>
          </p:cNvSpPr>
          <p:nvPr>
            <p:ph idx="1"/>
          </p:nvPr>
        </p:nvSpPr>
        <p:spPr>
          <a:xfrm>
            <a:off x="457200" y="1773936"/>
            <a:ext cx="8229600" cy="4270248"/>
          </a:xfrm>
        </p:spPr>
        <p:txBody>
          <a:bodyPr>
            <a:normAutofit/>
          </a:bodyPr>
          <a:lstStyle/>
          <a:p>
            <a:pPr marL="0" lvl="0" indent="0" algn="ctr">
              <a:buNone/>
            </a:pPr>
            <a:r>
              <a:rPr lang="en-US" sz="3000" b="1" u="sng" dirty="0" smtClean="0">
                <a:hlinkClick r:id="rId5"/>
              </a:rPr>
              <a:t>https</a:t>
            </a:r>
            <a:r>
              <a:rPr lang="en-US" sz="3000" b="1" u="sng" dirty="0">
                <a:hlinkClick r:id="rId5"/>
              </a:rPr>
              <a:t>://</a:t>
            </a:r>
            <a:r>
              <a:rPr lang="en-US" sz="3000" b="1" u="sng" dirty="0" smtClean="0">
                <a:hlinkClick r:id="rId5"/>
              </a:rPr>
              <a:t>www.surveymonkey.com/s/ouwb14</a:t>
            </a:r>
            <a:endParaRPr lang="en-US" sz="3000" dirty="0"/>
          </a:p>
          <a:p>
            <a:pPr marL="0" lvl="0" indent="0" algn="ctr">
              <a:buNone/>
            </a:pPr>
            <a:endParaRPr lang="en-US" sz="2000" b="1" dirty="0" smtClean="0"/>
          </a:p>
          <a:p>
            <a:pPr marL="0" lvl="0" indent="0" algn="ctr">
              <a:buNone/>
            </a:pPr>
            <a:endParaRPr lang="en-US" sz="2000" b="1" dirty="0" smtClean="0"/>
          </a:p>
          <a:p>
            <a:pPr marL="0" lvl="0" indent="0" algn="ctr">
              <a:buNone/>
            </a:pPr>
            <a:endParaRPr lang="en-US" sz="2000" b="1" dirty="0"/>
          </a:p>
          <a:p>
            <a:pPr marL="0" lvl="0" indent="0" algn="ctr">
              <a:buNone/>
            </a:pPr>
            <a:endParaRPr lang="en-US" sz="2000" b="1" dirty="0" smtClean="0"/>
          </a:p>
          <a:p>
            <a:pPr marL="0" lvl="0" indent="0" algn="ctr">
              <a:buNone/>
            </a:pPr>
            <a:endParaRPr lang="en-US" sz="2000" b="1" dirty="0"/>
          </a:p>
          <a:p>
            <a:pPr marL="0" lvl="0" indent="0" algn="ctr">
              <a:buNone/>
            </a:pPr>
            <a:r>
              <a:rPr lang="en-US" sz="2000" b="1" dirty="0" smtClean="0"/>
              <a:t>IMPORTANT </a:t>
            </a:r>
            <a:r>
              <a:rPr lang="en-US" sz="2000" b="1" dirty="0"/>
              <a:t>----- </a:t>
            </a:r>
            <a:r>
              <a:rPr lang="en-US" sz="2000" b="1" dirty="0" smtClean="0"/>
              <a:t>Credits </a:t>
            </a:r>
            <a:r>
              <a:rPr lang="en-US" sz="2000" b="1" dirty="0"/>
              <a:t>must be claimed online by July 2, 2014; </a:t>
            </a:r>
            <a:endParaRPr lang="en-US" sz="2000" b="1" dirty="0" smtClean="0"/>
          </a:p>
          <a:p>
            <a:pPr marL="0" indent="0" algn="ctr">
              <a:buNone/>
            </a:pPr>
            <a:r>
              <a:rPr lang="en-US" sz="2000" b="1" dirty="0" smtClean="0"/>
              <a:t>after </a:t>
            </a:r>
            <a:r>
              <a:rPr lang="en-US" sz="2000" b="1" dirty="0"/>
              <a:t>this time, CME credit will no longer be available.</a:t>
            </a:r>
            <a:endParaRPr lang="en-US" sz="2000" dirty="0"/>
          </a:p>
          <a:p>
            <a:pPr marL="0" indent="0">
              <a:buNone/>
            </a:pPr>
            <a:endParaRPr lang="en-US" sz="2000" dirty="0" smtClean="0"/>
          </a:p>
          <a:p>
            <a:pPr marL="0" indent="0" algn="ctr">
              <a:buNone/>
            </a:pPr>
            <a:r>
              <a:rPr lang="en-US" sz="2000" b="1" dirty="0" smtClean="0"/>
              <a:t>CME Activity Code is Required to Claim Credits – See CME Handout</a:t>
            </a:r>
          </a:p>
          <a:p>
            <a:pPr marL="0" indent="0" algn="ctr">
              <a:buNone/>
            </a:pPr>
            <a:r>
              <a:rPr lang="en-US" sz="2000" i="1" dirty="0" smtClean="0"/>
              <a:t>(Code varies based on viewing location)</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578" y="2468880"/>
            <a:ext cx="1418844" cy="1418844"/>
          </a:xfrm>
          <a:prstGeom prst="rect">
            <a:avLst/>
          </a:prstGeom>
        </p:spPr>
      </p:pic>
    </p:spTree>
    <p:extLst>
      <p:ext uri="{BB962C8B-B14F-4D97-AF65-F5344CB8AC3E}">
        <p14:creationId xmlns:p14="http://schemas.microsoft.com/office/powerpoint/2010/main" val="2627627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solidFill>
                  <a:srgbClr val="FFC000"/>
                </a:solidFill>
                <a:effectLst/>
              </a:rPr>
              <a:t>Overview and Objectives</a:t>
            </a:r>
          </a:p>
        </p:txBody>
      </p:sp>
      <p:sp>
        <p:nvSpPr>
          <p:cNvPr id="144387" name="Rectangle 3"/>
          <p:cNvSpPr>
            <a:spLocks noGrp="1" noChangeArrowheads="1"/>
          </p:cNvSpPr>
          <p:nvPr>
            <p:ph idx="1"/>
          </p:nvPr>
        </p:nvSpPr>
        <p:spPr/>
        <p:txBody>
          <a:bodyPr/>
          <a:lstStyle/>
          <a:p>
            <a:pPr eaLnBrk="1" hangingPunct="1">
              <a:lnSpc>
                <a:spcPct val="130000"/>
              </a:lnSpc>
              <a:defRPr/>
            </a:pPr>
            <a:r>
              <a:rPr lang="en-US" dirty="0" smtClean="0">
                <a:solidFill>
                  <a:schemeClr val="accent1">
                    <a:lumMod val="20000"/>
                    <a:lumOff val="80000"/>
                  </a:schemeClr>
                </a:solidFill>
                <a:effectLst/>
                <a:cs typeface="+mn-cs"/>
              </a:rPr>
              <a:t>Define</a:t>
            </a:r>
          </a:p>
          <a:p>
            <a:pPr eaLnBrk="1" hangingPunct="1">
              <a:lnSpc>
                <a:spcPct val="130000"/>
              </a:lnSpc>
              <a:defRPr/>
            </a:pPr>
            <a:r>
              <a:rPr lang="en-US" dirty="0" smtClean="0">
                <a:solidFill>
                  <a:schemeClr val="accent1">
                    <a:lumMod val="20000"/>
                    <a:lumOff val="80000"/>
                  </a:schemeClr>
                </a:solidFill>
                <a:effectLst/>
                <a:cs typeface="+mn-cs"/>
              </a:rPr>
              <a:t>Components</a:t>
            </a:r>
          </a:p>
          <a:p>
            <a:pPr eaLnBrk="1" hangingPunct="1">
              <a:lnSpc>
                <a:spcPct val="130000"/>
              </a:lnSpc>
              <a:defRPr/>
            </a:pPr>
            <a:r>
              <a:rPr lang="en-US" dirty="0">
                <a:solidFill>
                  <a:schemeClr val="accent1">
                    <a:lumMod val="20000"/>
                    <a:lumOff val="80000"/>
                  </a:schemeClr>
                </a:solidFill>
                <a:effectLst/>
                <a:cs typeface="+mn-cs"/>
              </a:rPr>
              <a:t>T</a:t>
            </a:r>
            <a:r>
              <a:rPr lang="en-US" dirty="0" smtClean="0">
                <a:solidFill>
                  <a:schemeClr val="accent1">
                    <a:lumMod val="20000"/>
                    <a:lumOff val="80000"/>
                  </a:schemeClr>
                </a:solidFill>
                <a:effectLst/>
                <a:cs typeface="+mn-cs"/>
              </a:rPr>
              <a:t>raditional apprenticeship</a:t>
            </a:r>
          </a:p>
          <a:p>
            <a:pPr eaLnBrk="1" hangingPunct="1">
              <a:lnSpc>
                <a:spcPct val="130000"/>
              </a:lnSpc>
              <a:defRPr/>
            </a:pPr>
            <a:r>
              <a:rPr lang="en-US" dirty="0" smtClean="0">
                <a:solidFill>
                  <a:schemeClr val="accent1">
                    <a:lumMod val="20000"/>
                    <a:lumOff val="80000"/>
                  </a:schemeClr>
                </a:solidFill>
                <a:effectLst/>
                <a:cs typeface="+mn-cs"/>
              </a:rPr>
              <a:t>Deliberate practice</a:t>
            </a:r>
            <a:endParaRPr lang="en-US" dirty="0">
              <a:solidFill>
                <a:schemeClr val="accent1">
                  <a:lumMod val="20000"/>
                  <a:lumOff val="80000"/>
                </a:schemeClr>
              </a:solidFill>
              <a:effectLst/>
              <a:cs typeface="+mn-cs"/>
            </a:endParaRPr>
          </a:p>
          <a:p>
            <a:pPr eaLnBrk="1" hangingPunct="1">
              <a:lnSpc>
                <a:spcPct val="130000"/>
              </a:lnSpc>
              <a:defRPr/>
            </a:pPr>
            <a:r>
              <a:rPr lang="en-US" dirty="0" smtClean="0">
                <a:solidFill>
                  <a:schemeClr val="accent1">
                    <a:lumMod val="20000"/>
                    <a:lumOff val="80000"/>
                  </a:schemeClr>
                </a:solidFill>
                <a:effectLst/>
                <a:cs typeface="+mn-cs"/>
              </a:rPr>
              <a:t>SBAR</a:t>
            </a:r>
          </a:p>
          <a:p>
            <a:pPr eaLnBrk="1" hangingPunct="1">
              <a:lnSpc>
                <a:spcPct val="130000"/>
              </a:lnSpc>
              <a:defRPr/>
            </a:pPr>
            <a:r>
              <a:rPr lang="en-US" dirty="0" smtClean="0">
                <a:solidFill>
                  <a:schemeClr val="accent1">
                    <a:lumMod val="20000"/>
                    <a:lumOff val="80000"/>
                  </a:schemeClr>
                </a:solidFill>
                <a:effectLst/>
                <a:cs typeface="+mn-cs"/>
              </a:rPr>
              <a:t>Advantages</a:t>
            </a:r>
          </a:p>
          <a:p>
            <a:pPr eaLnBrk="1" hangingPunct="1">
              <a:defRPr/>
            </a:pPr>
            <a:endParaRPr lang="en-US" dirty="0" smtClean="0">
              <a:cs typeface="+mn-cs"/>
            </a:endParaRPr>
          </a:p>
          <a:p>
            <a:pPr eaLnBrk="1" hangingPunct="1">
              <a:defRPr/>
            </a:pPr>
            <a:endParaRPr lang="en-US" sz="4400" dirty="0" smtClean="0">
              <a:cs typeface="+mn-cs"/>
            </a:endParaRPr>
          </a:p>
        </p:txBody>
      </p:sp>
      <p:sp>
        <p:nvSpPr>
          <p:cNvPr id="5" name="Slide Number Placeholder 4"/>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A4BCF3A5-2D7E-4655-AB1C-5213BF980A6D}" type="slidenum">
              <a:rPr lang="en-US" altLang="en-US" sz="1200" smtClean="0">
                <a:solidFill>
                  <a:srgbClr val="FFFFFF"/>
                </a:solidFill>
              </a:rPr>
              <a:pPr>
                <a:defRPr/>
              </a:pPr>
              <a:t>7</a:t>
            </a:fld>
            <a:endParaRPr lang="en-US" altLang="en-US" sz="1200" smtClean="0">
              <a:solidFill>
                <a:srgbClr val="FFFFFF"/>
              </a:solidFill>
            </a:endParaRPr>
          </a:p>
        </p:txBody>
      </p:sp>
      <p:sp>
        <p:nvSpPr>
          <p:cNvPr id="15365" name="WordArt 4"/>
          <p:cNvSpPr>
            <a:spLocks noChangeArrowheads="1" noChangeShapeType="1" noTextEdit="1"/>
          </p:cNvSpPr>
          <p:nvPr/>
        </p:nvSpPr>
        <p:spPr bwMode="auto">
          <a:xfrm>
            <a:off x="3505200" y="3962400"/>
            <a:ext cx="4495800" cy="182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eaLnBrk="0" fontAlgn="base" hangingPunct="0">
              <a:spcBef>
                <a:spcPct val="0"/>
              </a:spcBef>
              <a:spcAft>
                <a:spcPct val="0"/>
              </a:spcAft>
            </a:pPr>
            <a:endParaRPr lang="en-US" sz="3600" kern="1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a typeface="ＭＳ Ｐゴシック" pitchFamily="34" charset="-128"/>
            </a:endParaRPr>
          </a:p>
        </p:txBody>
      </p:sp>
    </p:spTree>
    <p:extLst>
      <p:ext uri="{BB962C8B-B14F-4D97-AF65-F5344CB8AC3E}">
        <p14:creationId xmlns:p14="http://schemas.microsoft.com/office/powerpoint/2010/main" val="3386939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solidFill>
                  <a:srgbClr val="FFC74A"/>
                </a:solidFill>
                <a:effectLst/>
              </a:rPr>
              <a:t>The Goal of Medical School?</a:t>
            </a:r>
          </a:p>
        </p:txBody>
      </p:sp>
      <p:pic>
        <p:nvPicPr>
          <p:cNvPr id="512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371600"/>
            <a:ext cx="4343400" cy="2895600"/>
          </a:xfrm>
        </p:spPr>
      </p:pic>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4979110E-D01E-4AA3-BB8F-83F2BE4AA431}" type="slidenum">
              <a:rPr lang="en-US" altLang="en-US" sz="1200" smtClean="0">
                <a:solidFill>
                  <a:srgbClr val="FFFFFF"/>
                </a:solidFill>
              </a:rPr>
              <a:pPr>
                <a:defRPr/>
              </a:pPr>
              <a:t>8</a:t>
            </a:fld>
            <a:endParaRPr lang="en-US" altLang="en-US" sz="1200" smtClean="0">
              <a:solidFill>
                <a:srgbClr val="FFFFFF"/>
              </a:solidFill>
            </a:endParaRPr>
          </a:p>
        </p:txBody>
      </p:sp>
      <p:pic>
        <p:nvPicPr>
          <p:cNvPr id="51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324167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763" y="3276600"/>
            <a:ext cx="325755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965700"/>
            <a:ext cx="299085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318000"/>
            <a:ext cx="41910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136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7200">
                <a:solidFill>
                  <a:schemeClr val="tx1"/>
                </a:solidFill>
                <a:latin typeface="Arial" pitchFamily="34" charset="0"/>
                <a:ea typeface="ＭＳ Ｐゴシック" pitchFamily="34" charset="-128"/>
              </a:defRPr>
            </a:lvl1pPr>
            <a:lvl2pPr marL="742950" indent="-285750">
              <a:defRPr sz="7200">
                <a:solidFill>
                  <a:schemeClr val="tx1"/>
                </a:solidFill>
                <a:latin typeface="Arial" pitchFamily="34" charset="0"/>
                <a:ea typeface="ＭＳ Ｐゴシック" pitchFamily="34" charset="-128"/>
              </a:defRPr>
            </a:lvl2pPr>
            <a:lvl3pPr marL="1143000" indent="-228600">
              <a:defRPr sz="7200">
                <a:solidFill>
                  <a:schemeClr val="tx1"/>
                </a:solidFill>
                <a:latin typeface="Arial" pitchFamily="34" charset="0"/>
                <a:ea typeface="ＭＳ Ｐゴシック" pitchFamily="34" charset="-128"/>
              </a:defRPr>
            </a:lvl3pPr>
            <a:lvl4pPr marL="1600200" indent="-228600">
              <a:defRPr sz="7200">
                <a:solidFill>
                  <a:schemeClr val="tx1"/>
                </a:solidFill>
                <a:latin typeface="Arial" pitchFamily="34" charset="0"/>
                <a:ea typeface="ＭＳ Ｐゴシック" pitchFamily="34" charset="-128"/>
              </a:defRPr>
            </a:lvl4pPr>
            <a:lvl5pPr marL="2057400" indent="-228600">
              <a:defRPr sz="7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200">
                <a:solidFill>
                  <a:schemeClr val="tx1"/>
                </a:solidFill>
                <a:latin typeface="Arial" pitchFamily="34" charset="0"/>
                <a:ea typeface="ＭＳ Ｐゴシック" pitchFamily="34" charset="-128"/>
              </a:defRPr>
            </a:lvl9pPr>
          </a:lstStyle>
          <a:p>
            <a:pPr>
              <a:defRPr/>
            </a:pPr>
            <a:fld id="{C51985C3-F722-492E-841F-31567B8E258D}" type="slidenum">
              <a:rPr lang="en-US" altLang="en-US" sz="1200" smtClean="0">
                <a:solidFill>
                  <a:srgbClr val="FFFFFF"/>
                </a:solidFill>
              </a:rPr>
              <a:pPr>
                <a:defRPr/>
              </a:pPr>
              <a:t>9</a:t>
            </a:fld>
            <a:endParaRPr lang="en-US" altLang="en-US" sz="1200" smtClean="0">
              <a:solidFill>
                <a:srgbClr val="FFFFFF"/>
              </a:solidFill>
            </a:endParaRPr>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33338"/>
            <a:ext cx="911542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67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TotalTime>
  <Words>1217</Words>
  <Application>Microsoft Office PowerPoint</Application>
  <PresentationFormat>On-screen Show (4:3)</PresentationFormat>
  <Paragraphs>420</Paragraphs>
  <Slides>61</Slides>
  <Notes>37</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Default Theme</vt:lpstr>
      <vt:lpstr>Cognitive Apprenticeship</vt:lpstr>
      <vt:lpstr>CME Information</vt:lpstr>
      <vt:lpstr>Medical Education Week Posters</vt:lpstr>
      <vt:lpstr>Consultation Session:  Preparing Dossier Promotion Packets</vt:lpstr>
      <vt:lpstr>PowerPoint Presentation</vt:lpstr>
      <vt:lpstr>"Teaching How to Think Like a Doctor" </vt:lpstr>
      <vt:lpstr>Overview and Objectives</vt:lpstr>
      <vt:lpstr>The Goal of Medical School?</vt:lpstr>
      <vt:lpstr>PowerPoint Presentation</vt:lpstr>
      <vt:lpstr>The Goals of the Residency?</vt:lpstr>
      <vt:lpstr>PowerPoint Presentation</vt:lpstr>
      <vt:lpstr>PowerPoint Presentation</vt:lpstr>
      <vt:lpstr>The Goal of a Residency??</vt:lpstr>
      <vt:lpstr>Overview and Objectives</vt:lpstr>
      <vt:lpstr>Outcomes</vt:lpstr>
      <vt:lpstr>Outcomes cont.</vt:lpstr>
      <vt:lpstr>My Goal</vt:lpstr>
      <vt:lpstr>Definition Cognitive Apprenticeship</vt:lpstr>
      <vt:lpstr>Cognitive Apprenticeship</vt:lpstr>
      <vt:lpstr>PowerPoint Presentation</vt:lpstr>
      <vt:lpstr>PowerPoint Presentation</vt:lpstr>
      <vt:lpstr>Proven Model</vt:lpstr>
      <vt:lpstr>Why ??? </vt:lpstr>
      <vt:lpstr>Examples</vt:lpstr>
      <vt:lpstr>PowerPoint Presentation</vt:lpstr>
      <vt:lpstr>Transfer</vt:lpstr>
      <vt:lpstr>Cognitive Apprenticeship</vt:lpstr>
      <vt:lpstr>Purpose</vt:lpstr>
      <vt:lpstr>Definitions</vt:lpstr>
      <vt:lpstr>Comparison</vt:lpstr>
      <vt:lpstr>Comparison cont.</vt:lpstr>
      <vt:lpstr>Radical???</vt:lpstr>
      <vt:lpstr>Theory</vt:lpstr>
      <vt:lpstr>Proof is in the Pudding</vt:lpstr>
      <vt:lpstr>PowerPoint Presentation</vt:lpstr>
      <vt:lpstr>Not as Big a Rock</vt:lpstr>
      <vt:lpstr>Culture Change</vt:lpstr>
      <vt:lpstr>Implementation Begin in Classroom</vt:lpstr>
      <vt:lpstr>Bedside</vt:lpstr>
      <vt:lpstr>Preparing to See a Patient</vt:lpstr>
      <vt:lpstr>The Presentation</vt:lpstr>
      <vt:lpstr>Their Turn</vt:lpstr>
      <vt:lpstr>Steps</vt:lpstr>
      <vt:lpstr>Paper</vt:lpstr>
      <vt:lpstr>SBAR</vt:lpstr>
      <vt:lpstr>PowerPoint Presentation</vt:lpstr>
      <vt:lpstr>SBAR Assessment</vt:lpstr>
      <vt:lpstr>RIME????</vt:lpstr>
      <vt:lpstr>SBAR Recommendations</vt:lpstr>
      <vt:lpstr>Reflection</vt:lpstr>
      <vt:lpstr>SBAR</vt:lpstr>
      <vt:lpstr>PowerPoint Presentation</vt:lpstr>
      <vt:lpstr>Uses</vt:lpstr>
      <vt:lpstr>Why? Struggling Resident</vt:lpstr>
      <vt:lpstr>Summary Making Thinking Explicit</vt:lpstr>
      <vt:lpstr>PowerPoint Presentation</vt:lpstr>
      <vt:lpstr>Thoughts</vt:lpstr>
      <vt:lpstr>Summary Culture</vt:lpstr>
      <vt:lpstr>Questions and Comments</vt:lpstr>
      <vt:lpstr>A Final Thought…</vt:lpstr>
      <vt:lpstr>Reminder: Claim CME/MP Credits Online</vt:lpstr>
    </vt:vector>
  </TitlesOfParts>
  <Company>OUWB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Swanberg</dc:creator>
  <cp:lastModifiedBy>Michaelle S Bielecki</cp:lastModifiedBy>
  <cp:revision>24</cp:revision>
  <dcterms:created xsi:type="dcterms:W3CDTF">2014-03-25T19:55:36Z</dcterms:created>
  <dcterms:modified xsi:type="dcterms:W3CDTF">2014-05-12T16:27:19Z</dcterms:modified>
</cp:coreProperties>
</file>