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467" autoAdjust="0"/>
  </p:normalViewPr>
  <p:slideViewPr>
    <p:cSldViewPr snapToGrid="0" snapToObjects="1">
      <p:cViewPr>
        <p:scale>
          <a:sx n="110" d="100"/>
          <a:sy n="110" d="100"/>
        </p:scale>
        <p:origin x="432" y="1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50874756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 sz="1200" dirty="0">
                <a:solidFill>
                  <a:schemeClr val="dk1"/>
                </a:solidFill>
              </a:rPr>
              <a:t>Welcome to the 20-something annual Writing Excellence Awards at Oakland University. </a:t>
            </a:r>
            <a:endParaRPr lang="en-US" sz="1200" dirty="0" smtClean="0">
              <a:solidFill>
                <a:schemeClr val="dk1"/>
              </a:solidFill>
            </a:endParaRPr>
          </a:p>
          <a:p>
            <a:pPr lvl="0" rtl="0">
              <a:lnSpc>
                <a:spcPct val="115000"/>
              </a:lnSpc>
              <a:spcBef>
                <a:spcPts val="0"/>
              </a:spcBef>
              <a:buClr>
                <a:schemeClr val="dk1"/>
              </a:buClr>
              <a:buSzPct val="91666"/>
              <a:buFont typeface="Arial"/>
              <a:buNone/>
            </a:pPr>
            <a:r>
              <a:rPr lang="en" sz="1200" dirty="0" smtClean="0">
                <a:solidFill>
                  <a:schemeClr val="dk1"/>
                </a:solidFill>
              </a:rPr>
              <a:t>we’ve </a:t>
            </a:r>
            <a:r>
              <a:rPr lang="en" sz="1200" dirty="0">
                <a:solidFill>
                  <a:schemeClr val="dk1"/>
                </a:solidFill>
              </a:rPr>
              <a:t>been hosting these awards for over 20 years now in various form.</a:t>
            </a:r>
          </a:p>
          <a:p>
            <a:pPr lvl="0" rtl="0">
              <a:lnSpc>
                <a:spcPct val="115000"/>
              </a:lnSpc>
              <a:spcBef>
                <a:spcPts val="0"/>
              </a:spcBef>
              <a:buNone/>
            </a:pPr>
            <a:r>
              <a:rPr lang="en" sz="1200" dirty="0" smtClean="0">
                <a:solidFill>
                  <a:schemeClr val="dk1"/>
                </a:solidFill>
              </a:rPr>
              <a:t>T</a:t>
            </a:r>
            <a:endParaRPr lang="en-US" sz="1200" dirty="0" smtClean="0">
              <a:solidFill>
                <a:schemeClr val="dk1"/>
              </a:solidFill>
            </a:endParaRPr>
          </a:p>
          <a:p>
            <a:pPr lvl="0" rtl="0">
              <a:lnSpc>
                <a:spcPct val="115000"/>
              </a:lnSpc>
              <a:spcBef>
                <a:spcPts val="0"/>
              </a:spcBef>
              <a:buNone/>
            </a:pPr>
            <a:r>
              <a:rPr lang="en" sz="1200" dirty="0" smtClean="0">
                <a:solidFill>
                  <a:schemeClr val="dk1"/>
                </a:solidFill>
              </a:rPr>
              <a:t>he </a:t>
            </a:r>
            <a:r>
              <a:rPr lang="en" sz="1200" dirty="0">
                <a:solidFill>
                  <a:schemeClr val="dk1"/>
                </a:solidFill>
              </a:rPr>
              <a:t>mission of these awards is to recognize the best of student writing at Oakland, particularly in our first year writing courses, where nearly 3,000 students matriculate through WRT 102, 150, and 160 every year, and to take time each year to celebrate the hard work of our students and instructors.</a:t>
            </a:r>
          </a:p>
        </p:txBody>
      </p:sp>
    </p:spTree>
    <p:extLst>
      <p:ext uri="{BB962C8B-B14F-4D97-AF65-F5344CB8AC3E}">
        <p14:creationId xmlns:p14="http://schemas.microsoft.com/office/powerpoint/2010/main" val="279951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3720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2883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26996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02309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15374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39243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75013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Text below Research Project reduced to 13 pt to fit.</a:t>
            </a:r>
          </a:p>
        </p:txBody>
      </p:sp>
    </p:spTree>
    <p:extLst>
      <p:ext uri="{BB962C8B-B14F-4D97-AF65-F5344CB8AC3E}">
        <p14:creationId xmlns:p14="http://schemas.microsoft.com/office/powerpoint/2010/main" val="2429880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51607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8634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1" name="Shape 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endParaRPr lang="en" sz="1200" dirty="0">
              <a:solidFill>
                <a:schemeClr val="dk1"/>
              </a:solidFill>
            </a:endParaRPr>
          </a:p>
          <a:p>
            <a:pPr lvl="0" rtl="0">
              <a:lnSpc>
                <a:spcPct val="115000"/>
              </a:lnSpc>
              <a:spcBef>
                <a:spcPts val="0"/>
              </a:spcBef>
              <a:buNone/>
            </a:pPr>
            <a:r>
              <a:rPr lang="en" sz="1200" dirty="0">
                <a:solidFill>
                  <a:schemeClr val="dk1"/>
                </a:solidFill>
              </a:rPr>
              <a:t>This year, we had six categories, three in first year writing, two in upper-level courses, and a multimedia category that spans all levels, and indeed had winners from both first year writing and upper level writing.  </a:t>
            </a:r>
            <a:endParaRPr lang="en-US" sz="1200" dirty="0" smtClean="0">
              <a:solidFill>
                <a:schemeClr val="dk1"/>
              </a:solidFill>
            </a:endParaRPr>
          </a:p>
          <a:p>
            <a:pPr lvl="0" rtl="0">
              <a:lnSpc>
                <a:spcPct val="115000"/>
              </a:lnSpc>
              <a:spcBef>
                <a:spcPts val="0"/>
              </a:spcBef>
              <a:buNone/>
            </a:pPr>
            <a:endParaRPr lang="en-US" sz="1200" dirty="0" smtClean="0">
              <a:solidFill>
                <a:schemeClr val="dk1"/>
              </a:solidFill>
            </a:endParaRPr>
          </a:p>
          <a:p>
            <a:pPr lvl="0" rtl="0">
              <a:lnSpc>
                <a:spcPct val="115000"/>
              </a:lnSpc>
              <a:spcBef>
                <a:spcPts val="0"/>
              </a:spcBef>
              <a:buNone/>
            </a:pPr>
            <a:r>
              <a:rPr lang="en" sz="1200" dirty="0" smtClean="0">
                <a:solidFill>
                  <a:schemeClr val="dk1"/>
                </a:solidFill>
              </a:rPr>
              <a:t>We </a:t>
            </a:r>
            <a:r>
              <a:rPr lang="en" sz="1200" dirty="0">
                <a:solidFill>
                  <a:schemeClr val="dk1"/>
                </a:solidFill>
              </a:rPr>
              <a:t>had </a:t>
            </a:r>
            <a:r>
              <a:rPr lang="en-US" sz="1200" dirty="0" smtClean="0">
                <a:solidFill>
                  <a:schemeClr val="dk1"/>
                </a:solidFill>
              </a:rPr>
              <a:t>162</a:t>
            </a:r>
            <a:r>
              <a:rPr lang="en-US" sz="1200" baseline="0" dirty="0" smtClean="0">
                <a:solidFill>
                  <a:schemeClr val="dk1"/>
                </a:solidFill>
              </a:rPr>
              <a:t> </a:t>
            </a:r>
            <a:r>
              <a:rPr lang="en" sz="1200" dirty="0" smtClean="0">
                <a:solidFill>
                  <a:schemeClr val="dk1"/>
                </a:solidFill>
              </a:rPr>
              <a:t>entries</a:t>
            </a:r>
            <a:r>
              <a:rPr lang="en-US" sz="1200" dirty="0" smtClean="0">
                <a:solidFill>
                  <a:schemeClr val="dk1"/>
                </a:solidFill>
              </a:rPr>
              <a:t>.</a:t>
            </a:r>
            <a:r>
              <a:rPr lang="en-US" sz="1200" baseline="0" dirty="0" smtClean="0">
                <a:solidFill>
                  <a:schemeClr val="dk1"/>
                </a:solidFill>
              </a:rPr>
              <a:t>  </a:t>
            </a:r>
          </a:p>
          <a:p>
            <a:pPr lvl="0" rtl="0">
              <a:lnSpc>
                <a:spcPct val="115000"/>
              </a:lnSpc>
              <a:spcBef>
                <a:spcPts val="0"/>
              </a:spcBef>
              <a:buNone/>
            </a:pPr>
            <a:endParaRPr lang="en-US" sz="1200" baseline="0" dirty="0" smtClean="0">
              <a:solidFill>
                <a:schemeClr val="dk1"/>
              </a:solidFill>
            </a:endParaRPr>
          </a:p>
          <a:p>
            <a:pPr lvl="0" rtl="0">
              <a:lnSpc>
                <a:spcPct val="115000"/>
              </a:lnSpc>
              <a:spcBef>
                <a:spcPts val="0"/>
              </a:spcBef>
              <a:buNone/>
            </a:pPr>
            <a:endParaRPr lang="en-US" sz="1200" baseline="0" dirty="0" smtClean="0">
              <a:solidFill>
                <a:schemeClr val="dk1"/>
              </a:solidFill>
            </a:endParaRPr>
          </a:p>
          <a:p>
            <a:pPr lvl="0" rtl="0">
              <a:lnSpc>
                <a:spcPct val="115000"/>
              </a:lnSpc>
              <a:spcBef>
                <a:spcPts val="0"/>
              </a:spcBef>
              <a:buNone/>
            </a:pPr>
            <a:r>
              <a:rPr lang="en" sz="1200" dirty="0" smtClean="0">
                <a:solidFill>
                  <a:schemeClr val="dk1"/>
                </a:solidFill>
              </a:rPr>
              <a:t>These </a:t>
            </a:r>
            <a:r>
              <a:rPr lang="en" sz="1200" dirty="0">
                <a:solidFill>
                  <a:schemeClr val="dk1"/>
                </a:solidFill>
              </a:rPr>
              <a:t>entries represent the best writing at Oakland, and among the best, the award winners represent the top 20% of those – the best of the best</a:t>
            </a:r>
            <a:r>
              <a:rPr lang="en" sz="1200" dirty="0" smtClean="0">
                <a:solidFill>
                  <a:schemeClr val="dk1"/>
                </a:solidFill>
              </a:rPr>
              <a:t>.</a:t>
            </a:r>
            <a:endParaRPr lang="en-US" sz="1200" dirty="0" smtClean="0">
              <a:solidFill>
                <a:schemeClr val="dk1"/>
              </a:solidFill>
            </a:endParaRPr>
          </a:p>
          <a:p>
            <a:pPr lvl="0" rtl="0">
              <a:lnSpc>
                <a:spcPct val="115000"/>
              </a:lnSpc>
              <a:spcBef>
                <a:spcPts val="0"/>
              </a:spcBef>
              <a:buNone/>
            </a:pPr>
            <a:endParaRPr lang="en-US" sz="1200" dirty="0" smtClean="0">
              <a:solidFill>
                <a:schemeClr val="dk1"/>
              </a:solidFill>
            </a:endParaRPr>
          </a:p>
          <a:p>
            <a:pPr lvl="0" rtl="0">
              <a:lnSpc>
                <a:spcPct val="115000"/>
              </a:lnSpc>
              <a:spcBef>
                <a:spcPts val="0"/>
              </a:spcBef>
              <a:buNone/>
            </a:pPr>
            <a:r>
              <a:rPr lang="en" sz="1200" dirty="0" smtClean="0">
                <a:solidFill>
                  <a:schemeClr val="dk1"/>
                </a:solidFill>
              </a:rPr>
              <a:t> </a:t>
            </a:r>
            <a:r>
              <a:rPr lang="en" sz="1200" dirty="0">
                <a:solidFill>
                  <a:schemeClr val="dk1"/>
                </a:solidFill>
              </a:rPr>
              <a:t>Before we go any further, I’d like to thank our Writing Excellence co-chairs, David Hammontree and Amanda Laudig for coordinating the submission and judging process, a monumental task in itself, </a:t>
            </a:r>
            <a:r>
              <a:rPr lang="en-US" sz="1200" dirty="0" smtClean="0">
                <a:solidFill>
                  <a:schemeClr val="dk1"/>
                </a:solidFill>
              </a:rPr>
              <a:t>Glen</a:t>
            </a:r>
            <a:r>
              <a:rPr lang="en-US" sz="1200" baseline="0" dirty="0" smtClean="0">
                <a:solidFill>
                  <a:schemeClr val="dk1"/>
                </a:solidFill>
              </a:rPr>
              <a:t> McIntosh Interim VP – Student Affairs </a:t>
            </a:r>
            <a:r>
              <a:rPr lang="en" sz="1200" dirty="0" smtClean="0">
                <a:solidFill>
                  <a:schemeClr val="dk1"/>
                </a:solidFill>
              </a:rPr>
              <a:t>for </a:t>
            </a:r>
            <a:r>
              <a:rPr lang="en" sz="1200" dirty="0">
                <a:solidFill>
                  <a:schemeClr val="dk1"/>
                </a:solidFill>
              </a:rPr>
              <a:t>providing funding for the awards ceremony, </a:t>
            </a:r>
            <a:endParaRPr lang="en-US" sz="1200" dirty="0" smtClean="0">
              <a:solidFill>
                <a:schemeClr val="dk1"/>
              </a:solidFill>
            </a:endParaRPr>
          </a:p>
          <a:p>
            <a:pPr lvl="0" rtl="0">
              <a:lnSpc>
                <a:spcPct val="115000"/>
              </a:lnSpc>
              <a:spcBef>
                <a:spcPts val="0"/>
              </a:spcBef>
              <a:buNone/>
            </a:pPr>
            <a:endParaRPr lang="en-US" sz="1200" dirty="0" smtClean="0">
              <a:solidFill>
                <a:schemeClr val="dk1"/>
              </a:solidFill>
            </a:endParaRPr>
          </a:p>
          <a:p>
            <a:pPr lvl="0" rtl="0">
              <a:lnSpc>
                <a:spcPct val="115000"/>
              </a:lnSpc>
              <a:spcBef>
                <a:spcPts val="0"/>
              </a:spcBef>
              <a:buNone/>
            </a:pPr>
            <a:r>
              <a:rPr lang="en" sz="1200" dirty="0" smtClean="0">
                <a:solidFill>
                  <a:schemeClr val="dk1"/>
                </a:solidFill>
              </a:rPr>
              <a:t>Marsha </a:t>
            </a:r>
            <a:r>
              <a:rPr lang="en" sz="1200" dirty="0">
                <a:solidFill>
                  <a:schemeClr val="dk1"/>
                </a:solidFill>
              </a:rPr>
              <a:t>Packer for coordinating the luncheon and dealing with my own organizational challenges, and all of our category chairs, judges, and instructors for their dedication as teachers of writing – often a thankless task but one of the most important at the university. Finally, I’d like to thank the students for their tireless efforts, their talents and skills as writers and thinkers,</a:t>
            </a:r>
          </a:p>
        </p:txBody>
      </p:sp>
    </p:spTree>
    <p:extLst>
      <p:ext uri="{BB962C8B-B14F-4D97-AF65-F5344CB8AC3E}">
        <p14:creationId xmlns:p14="http://schemas.microsoft.com/office/powerpoint/2010/main" val="2912099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6" name="Shape 2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3224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88422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5" name="Shape 2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27384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93690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34137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7020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62235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5" name="Shape 2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5160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51555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8" name="Shape 3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rPr>
              <a:t>Welcome to the 20-something annual Writing Excellence Awards at Oakland University. I’m Marshall Kitchens, chair of the Department of Writing and Rhetoric, and we’ve been hosting these awards for over 20 years now in various form.</a:t>
            </a:r>
          </a:p>
          <a:p>
            <a:pPr lvl="0" rtl="0">
              <a:lnSpc>
                <a:spcPct val="115000"/>
              </a:lnSpc>
              <a:spcBef>
                <a:spcPts val="0"/>
              </a:spcBef>
              <a:buNone/>
            </a:pPr>
            <a:r>
              <a:rPr lang="en" sz="1200">
                <a:solidFill>
                  <a:schemeClr val="dk1"/>
                </a:solidFill>
              </a:rPr>
              <a:t>The mission of these awards is to recognize the best of student writing at Oakland, particularly in our first year writing courses, where nearly 3,000 students matriculate through WRT 102, 150, and 160 every year, and to take time each year to celebrate the hard work of our students and instructors.</a:t>
            </a:r>
          </a:p>
        </p:txBody>
      </p:sp>
    </p:spTree>
    <p:extLst>
      <p:ext uri="{BB962C8B-B14F-4D97-AF65-F5344CB8AC3E}">
        <p14:creationId xmlns:p14="http://schemas.microsoft.com/office/powerpoint/2010/main" val="3388058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97516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70225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2367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34491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9420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42256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67489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1583342"/>
            <a:ext cx="7772400" cy="1159799"/>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0" name="Shape 10"/>
          <p:cNvSpPr txBox="1">
            <a:spLocks noGrp="1"/>
          </p:cNvSpPr>
          <p:nvPr>
            <p:ph type="subTitle" idx="1"/>
          </p:nvPr>
        </p:nvSpPr>
        <p:spPr>
          <a:xfrm>
            <a:off x="685800" y="2840053"/>
            <a:ext cx="7772400" cy="784799"/>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1" name="Shape 11"/>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algn="ctr">
              <a:spcBef>
                <a:spcPts val="360"/>
              </a:spcBef>
              <a:buSzPct val="100000"/>
              <a:buNone/>
              <a:defRPr sz="1800"/>
            </a:lvl1pPr>
          </a:lstStyle>
          <a:p>
            <a:endParaRPr/>
          </a:p>
        </p:txBody>
      </p:sp>
      <p:sp>
        <p:nvSpPr>
          <p:cNvPr id="26" name="Shape 26"/>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
        <p:nvSpPr>
          <p:cNvPr id="7" name="Shape 7"/>
          <p:cNvSpPr txBox="1">
            <a:spLocks noGrp="1"/>
          </p:cNvSpPr>
          <p:nvPr>
            <p:ph type="sldNum" idx="12"/>
          </p:nvPr>
        </p:nvSpPr>
        <p:spPr>
          <a:xfrm>
            <a:off x="8556791" y="4749850"/>
            <a:ext cx="548699" cy="393600"/>
          </a:xfrm>
          <a:prstGeom prst="rect">
            <a:avLst/>
          </a:prstGeom>
          <a:noFill/>
          <a:ln>
            <a:noFill/>
          </a:ln>
        </p:spPr>
        <p:txBody>
          <a:bodyPr lIns="91425" tIns="91425" rIns="91425" bIns="91425" anchor="ctr" anchorCtr="0">
            <a:noAutofit/>
          </a:bodyPr>
          <a:lstStyle>
            <a:lvl1pPr algn="r">
              <a:spcBef>
                <a:spcPts val="0"/>
              </a:spcBef>
              <a:buNone/>
              <a:defRPr sz="1300">
                <a:solidFill>
                  <a:schemeClr val="dk1"/>
                </a:solidFill>
              </a:defRPr>
            </a:lvl1pPr>
          </a:lstStyle>
          <a:p>
            <a:pPr>
              <a:spcBef>
                <a:spcPts val="0"/>
              </a:spcBef>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29"/>
        <p:cNvGrpSpPr/>
        <p:nvPr/>
      </p:nvGrpSpPr>
      <p:grpSpPr>
        <a:xfrm>
          <a:off x="0" y="0"/>
          <a:ext cx="0" cy="0"/>
          <a:chOff x="0" y="0"/>
          <a:chExt cx="0" cy="0"/>
        </a:xfrm>
      </p:grpSpPr>
      <p:sp>
        <p:nvSpPr>
          <p:cNvPr id="30" name="Shape 30"/>
          <p:cNvSpPr/>
          <p:nvPr/>
        </p:nvSpPr>
        <p:spPr>
          <a:xfrm>
            <a:off x="4904950" y="2602875"/>
            <a:ext cx="3171000" cy="2246100"/>
          </a:xfrm>
          <a:prstGeom prst="rect">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 name="Shape 31"/>
          <p:cNvSpPr txBox="1">
            <a:spLocks noGrp="1"/>
          </p:cNvSpPr>
          <p:nvPr>
            <p:ph type="ctrTitle"/>
          </p:nvPr>
        </p:nvSpPr>
        <p:spPr>
          <a:xfrm>
            <a:off x="146250" y="-10800"/>
            <a:ext cx="8773200" cy="524999"/>
          </a:xfrm>
          <a:prstGeom prst="rect">
            <a:avLst/>
          </a:prstGeom>
        </p:spPr>
        <p:txBody>
          <a:bodyPr lIns="91425" tIns="91425" rIns="91425" bIns="91425" anchor="b" anchorCtr="0">
            <a:noAutofit/>
          </a:bodyPr>
          <a:lstStyle/>
          <a:p>
            <a:pPr>
              <a:spcBef>
                <a:spcPts val="0"/>
              </a:spcBef>
              <a:buNone/>
            </a:pPr>
            <a:r>
              <a:rPr lang="en" sz="2800">
                <a:solidFill>
                  <a:schemeClr val="accent4"/>
                </a:solidFill>
                <a:latin typeface="Corsiva"/>
                <a:ea typeface="Corsiva"/>
                <a:cs typeface="Corsiva"/>
                <a:sym typeface="Corsiva"/>
              </a:rPr>
              <a:t>Department of Writing and Rhetoric</a:t>
            </a:r>
          </a:p>
        </p:txBody>
      </p:sp>
      <p:sp>
        <p:nvSpPr>
          <p:cNvPr id="32" name="Shape 32"/>
          <p:cNvSpPr txBox="1">
            <a:spLocks noGrp="1"/>
          </p:cNvSpPr>
          <p:nvPr>
            <p:ph type="subTitle" idx="1"/>
          </p:nvPr>
        </p:nvSpPr>
        <p:spPr>
          <a:xfrm>
            <a:off x="85325" y="383125"/>
            <a:ext cx="8982899" cy="1423799"/>
          </a:xfrm>
          <a:prstGeom prst="rect">
            <a:avLst/>
          </a:prstGeom>
          <a:noFill/>
        </p:spPr>
        <p:txBody>
          <a:bodyPr lIns="91425" tIns="91425" rIns="91425" bIns="91425" anchor="t" anchorCtr="0">
            <a:noAutofit/>
          </a:bodyPr>
          <a:lstStyle/>
          <a:p>
            <a:pPr lvl="0" rtl="0">
              <a:spcBef>
                <a:spcPts val="0"/>
              </a:spcBef>
              <a:buNone/>
            </a:pPr>
            <a:r>
              <a:rPr lang="en" sz="4200" dirty="0">
                <a:solidFill>
                  <a:srgbClr val="FFFFFF"/>
                </a:solidFill>
                <a:latin typeface="Corsiva"/>
                <a:ea typeface="Corsiva"/>
                <a:cs typeface="Corsiva"/>
                <a:sym typeface="Corsiva"/>
              </a:rPr>
              <a:t>Writing Excellence Awards </a:t>
            </a:r>
          </a:p>
          <a:p>
            <a:pPr>
              <a:spcBef>
                <a:spcPts val="0"/>
              </a:spcBef>
              <a:buNone/>
            </a:pPr>
            <a:r>
              <a:rPr lang="en" sz="4200" dirty="0" smtClean="0">
                <a:solidFill>
                  <a:srgbClr val="FFFFFF"/>
                </a:solidFill>
                <a:latin typeface="Corsiva"/>
                <a:ea typeface="Corsiva"/>
                <a:cs typeface="Corsiva"/>
                <a:sym typeface="Corsiva"/>
              </a:rPr>
              <a:t>201</a:t>
            </a:r>
            <a:r>
              <a:rPr lang="en-US" sz="4200" dirty="0" smtClean="0">
                <a:solidFill>
                  <a:srgbClr val="FFFFFF"/>
                </a:solidFill>
                <a:latin typeface="Corsiva"/>
                <a:ea typeface="Corsiva"/>
                <a:cs typeface="Corsiva"/>
                <a:sym typeface="Corsiva"/>
              </a:rPr>
              <a:t>5</a:t>
            </a:r>
            <a:endParaRPr lang="en" sz="4200" dirty="0">
              <a:solidFill>
                <a:srgbClr val="FFFFFF"/>
              </a:solidFill>
              <a:latin typeface="Corsiva"/>
              <a:ea typeface="Corsiva"/>
              <a:cs typeface="Corsiva"/>
              <a:sym typeface="Corsiva"/>
            </a:endParaRPr>
          </a:p>
        </p:txBody>
      </p:sp>
      <p:pic>
        <p:nvPicPr>
          <p:cNvPr id="33" name="Shape 33"/>
          <p:cNvPicPr preferRelativeResize="0"/>
          <p:nvPr/>
        </p:nvPicPr>
        <p:blipFill>
          <a:blip r:embed="rId3">
            <a:alphaModFix/>
          </a:blip>
          <a:stretch>
            <a:fillRect/>
          </a:stretch>
        </p:blipFill>
        <p:spPr>
          <a:xfrm>
            <a:off x="5061012" y="2793924"/>
            <a:ext cx="2858876" cy="1905925"/>
          </a:xfrm>
          <a:prstGeom prst="rect">
            <a:avLst/>
          </a:prstGeom>
          <a:noFill/>
          <a:ln>
            <a:noFill/>
          </a:ln>
        </p:spPr>
      </p:pic>
      <p:sp>
        <p:nvSpPr>
          <p:cNvPr id="34" name="Shape 34"/>
          <p:cNvSpPr/>
          <p:nvPr/>
        </p:nvSpPr>
        <p:spPr>
          <a:xfrm>
            <a:off x="481625" y="1804375"/>
            <a:ext cx="3695399" cy="2630099"/>
          </a:xfrm>
          <a:prstGeom prst="rect">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 name="Shape 35"/>
          <p:cNvSpPr txBox="1"/>
          <p:nvPr/>
        </p:nvSpPr>
        <p:spPr>
          <a:xfrm>
            <a:off x="4901950" y="1622575"/>
            <a:ext cx="4017300" cy="1021499"/>
          </a:xfrm>
          <a:prstGeom prst="rect">
            <a:avLst/>
          </a:prstGeom>
          <a:noFill/>
          <a:ln>
            <a:noFill/>
          </a:ln>
        </p:spPr>
        <p:txBody>
          <a:bodyPr lIns="91425" tIns="91425" rIns="91425" bIns="91425" anchor="t" anchorCtr="0">
            <a:noAutofit/>
          </a:bodyPr>
          <a:lstStyle/>
          <a:p>
            <a:pPr lvl="0" rtl="0">
              <a:spcBef>
                <a:spcPts val="0"/>
              </a:spcBef>
              <a:buNone/>
            </a:pPr>
            <a:r>
              <a:rPr lang="en" sz="1600">
                <a:solidFill>
                  <a:srgbClr val="EFEFEF"/>
                </a:solidFill>
                <a:latin typeface="Droid Serif"/>
                <a:ea typeface="Droid Serif"/>
                <a:cs typeface="Droid Serif"/>
                <a:sym typeface="Droid Serif"/>
              </a:rPr>
              <a:t>Tuesday, March 10, 2015</a:t>
            </a:r>
          </a:p>
          <a:p>
            <a:pPr lvl="0" rtl="0">
              <a:spcBef>
                <a:spcPts val="0"/>
              </a:spcBef>
              <a:buNone/>
            </a:pPr>
            <a:r>
              <a:rPr lang="en" sz="1600">
                <a:solidFill>
                  <a:srgbClr val="EFEFEF"/>
                </a:solidFill>
                <a:latin typeface="Droid Serif"/>
                <a:ea typeface="Droid Serif"/>
                <a:cs typeface="Droid Serif"/>
                <a:sym typeface="Droid Serif"/>
              </a:rPr>
              <a:t>12:00 p.m.-1:00 p.m.</a:t>
            </a:r>
          </a:p>
          <a:p>
            <a:pPr>
              <a:spcBef>
                <a:spcPts val="0"/>
              </a:spcBef>
              <a:buNone/>
            </a:pPr>
            <a:r>
              <a:rPr lang="en" sz="1600">
                <a:solidFill>
                  <a:srgbClr val="EFEFEF"/>
                </a:solidFill>
                <a:latin typeface="Droid Serif"/>
                <a:ea typeface="Droid Serif"/>
                <a:cs typeface="Droid Serif"/>
                <a:sym typeface="Droid Serif"/>
              </a:rPr>
              <a:t>Oakland Room, Oakland Center</a:t>
            </a:r>
          </a:p>
        </p:txBody>
      </p:sp>
      <p:sp>
        <p:nvSpPr>
          <p:cNvPr id="36" name="Shape 36"/>
          <p:cNvSpPr txBox="1"/>
          <p:nvPr/>
        </p:nvSpPr>
        <p:spPr>
          <a:xfrm>
            <a:off x="457200" y="4537525"/>
            <a:ext cx="4017300" cy="390900"/>
          </a:xfrm>
          <a:prstGeom prst="rect">
            <a:avLst/>
          </a:prstGeom>
          <a:noFill/>
          <a:ln>
            <a:noFill/>
          </a:ln>
        </p:spPr>
        <p:txBody>
          <a:bodyPr lIns="91425" tIns="91425" rIns="91425" bIns="91425" anchor="t" anchorCtr="0">
            <a:noAutofit/>
          </a:bodyPr>
          <a:lstStyle/>
          <a:p>
            <a:pPr lvl="0" algn="ctr" rtl="0">
              <a:spcBef>
                <a:spcPts val="0"/>
              </a:spcBef>
              <a:buNone/>
            </a:pPr>
            <a:r>
              <a:rPr lang="en" sz="1600" dirty="0" smtClean="0">
                <a:solidFill>
                  <a:schemeClr val="accent4"/>
                </a:solidFill>
                <a:latin typeface="Droid Serif"/>
                <a:ea typeface="Droid Serif"/>
                <a:cs typeface="Droid Serif"/>
                <a:sym typeface="Droid Serif"/>
              </a:rPr>
              <a:t>201</a:t>
            </a:r>
            <a:r>
              <a:rPr lang="en-US" sz="1600" dirty="0" smtClean="0">
                <a:solidFill>
                  <a:schemeClr val="accent4"/>
                </a:solidFill>
                <a:latin typeface="Droid Serif"/>
                <a:ea typeface="Droid Serif"/>
                <a:cs typeface="Droid Serif"/>
                <a:sym typeface="Droid Serif"/>
              </a:rPr>
              <a:t>4</a:t>
            </a:r>
            <a:r>
              <a:rPr lang="en" sz="1600" dirty="0" smtClean="0">
                <a:solidFill>
                  <a:schemeClr val="accent4"/>
                </a:solidFill>
                <a:latin typeface="Droid Serif"/>
                <a:ea typeface="Droid Serif"/>
                <a:cs typeface="Droid Serif"/>
                <a:sym typeface="Droid Serif"/>
              </a:rPr>
              <a:t> </a:t>
            </a:r>
            <a:r>
              <a:rPr lang="en" sz="1600" dirty="0">
                <a:solidFill>
                  <a:schemeClr val="accent4"/>
                </a:solidFill>
                <a:latin typeface="Droid Serif"/>
                <a:ea typeface="Droid Serif"/>
                <a:cs typeface="Droid Serif"/>
                <a:sym typeface="Droid Serif"/>
              </a:rPr>
              <a:t>WEA Winners</a:t>
            </a:r>
          </a:p>
        </p:txBody>
      </p:sp>
      <p:pic>
        <p:nvPicPr>
          <p:cNvPr id="37" name="Shape 37"/>
          <p:cNvPicPr preferRelativeResize="0"/>
          <p:nvPr/>
        </p:nvPicPr>
        <p:blipFill>
          <a:blip r:embed="rId4">
            <a:alphaModFix/>
          </a:blip>
          <a:stretch>
            <a:fillRect/>
          </a:stretch>
        </p:blipFill>
        <p:spPr>
          <a:xfrm>
            <a:off x="481625" y="1804375"/>
            <a:ext cx="4017299" cy="260824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p:nvPr/>
        </p:nvSpPr>
        <p:spPr>
          <a:xfrm>
            <a:off x="304700" y="1198475"/>
            <a:ext cx="8484000" cy="3728700"/>
          </a:xfrm>
          <a:prstGeom prst="rect">
            <a:avLst/>
          </a:prstGeom>
          <a:solidFill>
            <a:srgbClr val="274E13"/>
          </a:solidFill>
          <a:ln w="19050" cap="flat">
            <a:solidFill>
              <a:srgbClr val="274E1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3" name="Shape 123"/>
          <p:cNvSpPr txBox="1">
            <a:spLocks noGrp="1"/>
          </p:cNvSpPr>
          <p:nvPr>
            <p:ph type="title"/>
          </p:nvPr>
        </p:nvSpPr>
        <p:spPr>
          <a:xfrm>
            <a:off x="304800" y="258450"/>
            <a:ext cx="8484000" cy="857400"/>
          </a:xfrm>
          <a:prstGeom prst="rect">
            <a:avLst/>
          </a:prstGeom>
          <a:solidFill>
            <a:srgbClr val="FFFFFF"/>
          </a:solidFill>
          <a:ln w="76200" cap="flat">
            <a:solidFill>
              <a:srgbClr val="274E13"/>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274E13"/>
                </a:solidFill>
                <a:latin typeface="Droid Serif"/>
                <a:ea typeface="Droid Serif"/>
                <a:cs typeface="Droid Serif"/>
                <a:sym typeface="Droid Serif"/>
              </a:rPr>
              <a:t>  Analytical Essay: First Place </a:t>
            </a:r>
          </a:p>
        </p:txBody>
      </p:sp>
      <p:sp>
        <p:nvSpPr>
          <p:cNvPr id="124" name="Shape 124"/>
          <p:cNvSpPr txBox="1"/>
          <p:nvPr/>
        </p:nvSpPr>
        <p:spPr>
          <a:xfrm>
            <a:off x="443875" y="1363475"/>
            <a:ext cx="8211899" cy="3395699"/>
          </a:xfrm>
          <a:prstGeom prst="rect">
            <a:avLst/>
          </a:prstGeom>
          <a:solidFill>
            <a:srgbClr val="FFFFFF"/>
          </a:solidFill>
          <a:ln w="28575" cap="flat">
            <a:solidFill>
              <a:srgbClr val="274E13"/>
            </a:solidFill>
            <a:prstDash val="solid"/>
            <a:round/>
            <a:headEnd type="none" w="med" len="med"/>
            <a:tailEnd type="none" w="med" len="med"/>
          </a:ln>
        </p:spPr>
        <p:txBody>
          <a:bodyPr lIns="91425" tIns="91425" rIns="91425" bIns="91425" anchor="t" anchorCtr="0">
            <a:noAutofit/>
          </a:bodyPr>
          <a:lstStyle/>
          <a:p>
            <a:pPr marL="457200" lvl="0" indent="457200" algn="ctr" rtl="0">
              <a:lnSpc>
                <a:spcPct val="115000"/>
              </a:lnSpc>
              <a:spcBef>
                <a:spcPts val="700"/>
              </a:spcBef>
              <a:buNone/>
            </a:pPr>
            <a:r>
              <a:rPr lang="en" sz="2000">
                <a:solidFill>
                  <a:schemeClr val="dk1"/>
                </a:solidFill>
                <a:latin typeface="Droid Sans"/>
                <a:ea typeface="Droid Sans"/>
                <a:cs typeface="Droid Sans"/>
                <a:sym typeface="Droid Sans"/>
              </a:rPr>
              <a:t>“Plans of Care to Promote Progress” </a:t>
            </a:r>
          </a:p>
          <a:p>
            <a:pPr marL="457200" lvl="0" indent="457200" algn="ctr" rtl="0">
              <a:lnSpc>
                <a:spcPct val="115000"/>
              </a:lnSpc>
              <a:spcBef>
                <a:spcPts val="700"/>
              </a:spcBef>
              <a:buNone/>
            </a:pPr>
            <a:r>
              <a:rPr lang="en" sz="2000">
                <a:solidFill>
                  <a:schemeClr val="dk1"/>
                </a:solidFill>
                <a:latin typeface="Droid Sans"/>
                <a:ea typeface="Droid Sans"/>
                <a:cs typeface="Droid Sans"/>
                <a:sym typeface="Droid Sans"/>
              </a:rPr>
              <a:t>Jessica Rose Walukonis</a:t>
            </a: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rtl="0">
              <a:lnSpc>
                <a:spcPct val="115000"/>
              </a:lnSpc>
              <a:spcBef>
                <a:spcPts val="700"/>
              </a:spcBef>
              <a:buNone/>
            </a:pPr>
            <a:r>
              <a:rPr lang="en" sz="1200">
                <a:solidFill>
                  <a:schemeClr val="dk1"/>
                </a:solidFill>
                <a:latin typeface="Droid Sans"/>
                <a:ea typeface="Droid Sans"/>
                <a:cs typeface="Droid Sans"/>
                <a:sym typeface="Droid Sans"/>
              </a:rPr>
              <a:t>Instructor: </a:t>
            </a:r>
          </a:p>
          <a:p>
            <a:pPr rtl="0">
              <a:lnSpc>
                <a:spcPct val="115000"/>
              </a:lnSpc>
              <a:spcBef>
                <a:spcPts val="700"/>
              </a:spcBef>
              <a:buNone/>
            </a:pPr>
            <a:endParaRPr sz="1200">
              <a:solidFill>
                <a:schemeClr val="dk1"/>
              </a:solidFill>
              <a:latin typeface="Droid Sans"/>
              <a:ea typeface="Droid Sans"/>
              <a:cs typeface="Droid Sans"/>
              <a:sym typeface="Droid Sans"/>
            </a:endParaRPr>
          </a:p>
          <a:p>
            <a:pPr rtl="0">
              <a:lnSpc>
                <a:spcPct val="115000"/>
              </a:lnSpc>
              <a:spcBef>
                <a:spcPts val="700"/>
              </a:spcBef>
              <a:buNone/>
            </a:pPr>
            <a:r>
              <a:rPr lang="en" sz="1200">
                <a:solidFill>
                  <a:schemeClr val="dk1"/>
                </a:solidFill>
                <a:latin typeface="Droid Sans"/>
                <a:ea typeface="Droid Sans"/>
                <a:cs typeface="Droid Sans"/>
                <a:sym typeface="Droid Sans"/>
              </a:rPr>
              <a:t>Instructor: Elizabeth Allan</a:t>
            </a:r>
          </a:p>
          <a:p>
            <a:pPr lvl="0" rtl="0">
              <a:lnSpc>
                <a:spcPct val="115000"/>
              </a:lnSpc>
              <a:spcBef>
                <a:spcPts val="700"/>
              </a:spcBef>
              <a:buNone/>
            </a:pPr>
            <a:r>
              <a:rPr lang="en" sz="1200">
                <a:solidFill>
                  <a:schemeClr val="dk1"/>
                </a:solidFill>
                <a:latin typeface="Droid Sans"/>
                <a:ea typeface="Droid Sans"/>
                <a:cs typeface="Droid Sans"/>
                <a:sym typeface="Droid Sans"/>
              </a:rPr>
              <a:t>WRT 150 </a:t>
            </a:r>
          </a:p>
        </p:txBody>
      </p:sp>
      <p:sp>
        <p:nvSpPr>
          <p:cNvPr id="125" name="Shape 125"/>
          <p:cNvSpPr/>
          <p:nvPr/>
        </p:nvSpPr>
        <p:spPr>
          <a:xfrm>
            <a:off x="606474" y="1521475"/>
            <a:ext cx="1403100" cy="2021099"/>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FFFF"/>
              </a:solidFill>
            </a:endParaRPr>
          </a:p>
        </p:txBody>
      </p:sp>
      <p:sp>
        <p:nvSpPr>
          <p:cNvPr id="126" name="Shape 126"/>
          <p:cNvSpPr txBox="1"/>
          <p:nvPr/>
        </p:nvSpPr>
        <p:spPr>
          <a:xfrm>
            <a:off x="2368300" y="2857150"/>
            <a:ext cx="6006299" cy="1377599"/>
          </a:xfrm>
          <a:prstGeom prst="rect">
            <a:avLst/>
          </a:prstGeom>
          <a:solidFill>
            <a:srgbClr val="FFFFFF"/>
          </a:solidFill>
          <a:ln w="28575" cap="flat">
            <a:solidFill>
              <a:srgbClr val="274E13"/>
            </a:solidFill>
            <a:prstDash val="solid"/>
            <a:round/>
            <a:headEnd type="none" w="med" len="med"/>
            <a:tailEnd type="none" w="med" len="med"/>
          </a:ln>
        </p:spPr>
        <p:txBody>
          <a:bodyPr lIns="91425" tIns="91425" rIns="91425" bIns="91425" anchor="t" anchorCtr="0">
            <a:noAutofit/>
          </a:bodyPr>
          <a:lstStyle/>
          <a:p>
            <a:pPr lvl="0" rtl="0">
              <a:lnSpc>
                <a:spcPct val="100000"/>
              </a:lnSpc>
              <a:spcBef>
                <a:spcPts val="0"/>
              </a:spcBef>
              <a:buNone/>
            </a:pPr>
            <a:r>
              <a:rPr lang="en" sz="1200">
                <a:solidFill>
                  <a:schemeClr val="dk1"/>
                </a:solidFill>
              </a:rPr>
              <a:t>In “Plans of Care to Promote Progress” Jessica Rose Walukonis explores both the rhetorical and the practical implications of electronic medical records, reminding us that “the physical therapy workplace is now seeing a blend . . . of paper documents and electronic medical recording.” Addressing future professionals, she concludes that critical thinking and metacognition are key to both intellectual growth and skill acquisition.</a:t>
            </a:r>
          </a:p>
        </p:txBody>
      </p:sp>
      <p:pic>
        <p:nvPicPr>
          <p:cNvPr id="127" name="Shape 127"/>
          <p:cNvPicPr preferRelativeResize="0"/>
          <p:nvPr/>
        </p:nvPicPr>
        <p:blipFill>
          <a:blip r:embed="rId3">
            <a:alphaModFix/>
          </a:blip>
          <a:stretch>
            <a:fillRect/>
          </a:stretch>
        </p:blipFill>
        <p:spPr>
          <a:xfrm>
            <a:off x="583200" y="1482350"/>
            <a:ext cx="1552773" cy="2178825"/>
          </a:xfrm>
          <a:prstGeom prst="rect">
            <a:avLst/>
          </a:prstGeom>
          <a:noFill/>
          <a:ln w="19050" cap="flat">
            <a:solidFill>
              <a:srgbClr val="000000"/>
            </a:solidFill>
            <a:prstDash val="solid"/>
            <a:round/>
            <a:headEnd type="none" w="med" len="med"/>
            <a:tailEnd type="none" w="med" len="med"/>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Shape 132"/>
          <p:cNvPicPr preferRelativeResize="0"/>
          <p:nvPr/>
        </p:nvPicPr>
        <p:blipFill>
          <a:blip r:embed="rId3">
            <a:alphaModFix/>
          </a:blip>
          <a:stretch>
            <a:fillRect/>
          </a:stretch>
        </p:blipFill>
        <p:spPr>
          <a:xfrm>
            <a:off x="1807425" y="168175"/>
            <a:ext cx="6791999" cy="3700474"/>
          </a:xfrm>
          <a:prstGeom prst="rect">
            <a:avLst/>
          </a:prstGeom>
          <a:noFill/>
          <a:ln>
            <a:noFill/>
          </a:ln>
        </p:spPr>
      </p:pic>
      <p:sp>
        <p:nvSpPr>
          <p:cNvPr id="133" name="Shape 133"/>
          <p:cNvSpPr txBox="1"/>
          <p:nvPr/>
        </p:nvSpPr>
        <p:spPr>
          <a:xfrm>
            <a:off x="1900527" y="3868650"/>
            <a:ext cx="6848897" cy="1144500"/>
          </a:xfrm>
          <a:prstGeom prst="rect">
            <a:avLst/>
          </a:prstGeom>
          <a:solidFill>
            <a:srgbClr val="FFFFFF"/>
          </a:solidFill>
          <a:ln w="28575" cap="flat">
            <a:solidFill>
              <a:srgbClr val="05294A"/>
            </a:solidFill>
            <a:prstDash val="solid"/>
            <a:round/>
            <a:headEnd type="none" w="med" len="med"/>
            <a:tailEnd type="none" w="med" len="med"/>
          </a:ln>
        </p:spPr>
        <p:txBody>
          <a:bodyPr lIns="91425" tIns="91425" rIns="91425" bIns="91425" anchor="t" anchorCtr="0">
            <a:noAutofit/>
          </a:bodyPr>
          <a:lstStyle/>
          <a:p>
            <a:pPr lvl="0" algn="l" rtl="0">
              <a:lnSpc>
                <a:spcPct val="115000"/>
              </a:lnSpc>
              <a:spcBef>
                <a:spcPts val="0"/>
              </a:spcBef>
              <a:buClr>
                <a:schemeClr val="dk1"/>
              </a:buClr>
              <a:buSzPct val="78571"/>
              <a:buFont typeface="Arial"/>
              <a:buNone/>
            </a:pPr>
            <a:r>
              <a:rPr lang="en" dirty="0">
                <a:solidFill>
                  <a:schemeClr val="dk1"/>
                </a:solidFill>
                <a:latin typeface="Droid Serif"/>
                <a:ea typeface="Droid Serif"/>
                <a:cs typeface="Droid Serif"/>
                <a:sym typeface="Droid Serif"/>
              </a:rPr>
              <a:t>Outstanding research essay written for WRT 160. Features include developing new knowledge,synthesizing sources effectively, and documenting appropriately in APA format. Essays may include some multi-media content and primary research, but the focus is on making new meaning using secondary sources.</a:t>
            </a:r>
          </a:p>
          <a:p>
            <a:pPr lvl="0" algn="r" rtl="0">
              <a:lnSpc>
                <a:spcPct val="115000"/>
              </a:lnSpc>
              <a:spcBef>
                <a:spcPts val="0"/>
              </a:spcBef>
              <a:buClr>
                <a:schemeClr val="dk1"/>
              </a:buClr>
              <a:buFont typeface="Arial"/>
              <a:buNone/>
            </a:pPr>
            <a:endParaRPr dirty="0">
              <a:solidFill>
                <a:schemeClr val="dk1"/>
              </a:solidFill>
              <a:latin typeface="Droid Serif"/>
              <a:ea typeface="Droid Serif"/>
              <a:cs typeface="Droid Serif"/>
              <a:sym typeface="Droid Serif"/>
            </a:endParaRPr>
          </a:p>
        </p:txBody>
      </p:sp>
      <p:sp>
        <p:nvSpPr>
          <p:cNvPr id="134" name="Shape 134"/>
          <p:cNvSpPr txBox="1">
            <a:spLocks noGrp="1"/>
          </p:cNvSpPr>
          <p:nvPr>
            <p:ph type="body" idx="1"/>
          </p:nvPr>
        </p:nvSpPr>
        <p:spPr>
          <a:xfrm>
            <a:off x="375825" y="245624"/>
            <a:ext cx="1431600" cy="4431946"/>
          </a:xfrm>
          <a:prstGeom prst="rect">
            <a:avLst/>
          </a:prstGeom>
          <a:solidFill>
            <a:schemeClr val="dk2"/>
          </a:solidFill>
          <a:ln w="9525" cap="flat">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1200" u="sng" dirty="0">
                <a:solidFill>
                  <a:srgbClr val="EFEFEF"/>
                </a:solidFill>
                <a:latin typeface="Droid Sans"/>
                <a:ea typeface="Droid Sans"/>
                <a:cs typeface="Droid Sans"/>
                <a:sym typeface="Droid Sans"/>
              </a:rPr>
              <a:t>Category Chairs</a:t>
            </a:r>
          </a:p>
          <a:p>
            <a:pPr rtl="0">
              <a:lnSpc>
                <a:spcPct val="115000"/>
              </a:lnSpc>
              <a:spcBef>
                <a:spcPts val="600"/>
              </a:spcBef>
              <a:spcAft>
                <a:spcPts val="0"/>
              </a:spcAft>
              <a:buNone/>
            </a:pPr>
            <a:r>
              <a:rPr lang="en" sz="1200" dirty="0">
                <a:solidFill>
                  <a:srgbClr val="EFEFEF"/>
                </a:solidFill>
                <a:latin typeface="Droid Sans"/>
                <a:ea typeface="Droid Sans"/>
                <a:cs typeface="Droid Sans"/>
                <a:sym typeface="Droid Sans"/>
              </a:rPr>
              <a:t>John Freeman</a:t>
            </a:r>
          </a:p>
          <a:p>
            <a:pPr rtl="0">
              <a:lnSpc>
                <a:spcPct val="115000"/>
              </a:lnSpc>
              <a:spcBef>
                <a:spcPts val="600"/>
              </a:spcBef>
              <a:spcAft>
                <a:spcPts val="0"/>
              </a:spcAft>
              <a:buNone/>
            </a:pPr>
            <a:r>
              <a:rPr lang="en" sz="1200" dirty="0">
                <a:solidFill>
                  <a:srgbClr val="EFEFEF"/>
                </a:solidFill>
                <a:latin typeface="Droid Sans"/>
                <a:ea typeface="Droid Sans"/>
                <a:cs typeface="Droid Sans"/>
                <a:sym typeface="Droid Sans"/>
              </a:rPr>
              <a:t>Cathy Rorai</a:t>
            </a:r>
          </a:p>
          <a:p>
            <a:pPr rtl="0">
              <a:lnSpc>
                <a:spcPct val="115000"/>
              </a:lnSpc>
              <a:spcBef>
                <a:spcPts val="0"/>
              </a:spcBef>
              <a:spcAft>
                <a:spcPts val="0"/>
              </a:spcAft>
              <a:buNone/>
            </a:pPr>
            <a:r>
              <a:rPr lang="en" sz="1200" dirty="0">
                <a:solidFill>
                  <a:srgbClr val="EFEFEF"/>
                </a:solidFill>
                <a:latin typeface="Droid Sans"/>
                <a:ea typeface="Droid Sans"/>
                <a:cs typeface="Droid Sans"/>
                <a:sym typeface="Droid Sans"/>
              </a:rPr>
              <a:t>Marilyn Borner</a:t>
            </a:r>
          </a:p>
          <a:p>
            <a:pPr rtl="0">
              <a:lnSpc>
                <a:spcPct val="115000"/>
              </a:lnSpc>
              <a:spcBef>
                <a:spcPts val="0"/>
              </a:spcBef>
              <a:spcAft>
                <a:spcPts val="0"/>
              </a:spcAft>
              <a:buNone/>
            </a:pPr>
            <a:endParaRPr sz="1200" u="sng" dirty="0">
              <a:solidFill>
                <a:srgbClr val="EFEFEF"/>
              </a:solidFill>
              <a:latin typeface="Droid Sans"/>
              <a:ea typeface="Droid Sans"/>
              <a:cs typeface="Droid Sans"/>
              <a:sym typeface="Droid Sans"/>
            </a:endParaRPr>
          </a:p>
          <a:p>
            <a:pPr lvl="0" rtl="0">
              <a:lnSpc>
                <a:spcPct val="115000"/>
              </a:lnSpc>
              <a:spcBef>
                <a:spcPts val="0"/>
              </a:spcBef>
              <a:spcAft>
                <a:spcPts val="0"/>
              </a:spcAft>
              <a:buNone/>
            </a:pPr>
            <a:r>
              <a:rPr lang="en" sz="1200" u="sng" dirty="0">
                <a:solidFill>
                  <a:srgbClr val="EFEFEF"/>
                </a:solidFill>
                <a:latin typeface="Droid Sans"/>
                <a:ea typeface="Droid Sans"/>
                <a:cs typeface="Droid Sans"/>
                <a:sym typeface="Droid Sans"/>
              </a:rPr>
              <a:t>Judges</a:t>
            </a:r>
          </a:p>
          <a:p>
            <a:pPr rtl="0">
              <a:lnSpc>
                <a:spcPct val="100000"/>
              </a:lnSpc>
              <a:spcBef>
                <a:spcPts val="600"/>
              </a:spcBef>
              <a:buNone/>
            </a:pPr>
            <a:r>
              <a:rPr lang="en" sz="1200" dirty="0">
                <a:solidFill>
                  <a:srgbClr val="EFEFEF"/>
                </a:solidFill>
                <a:latin typeface="Droid Sans"/>
                <a:ea typeface="Droid Sans"/>
                <a:cs typeface="Droid Sans"/>
                <a:sym typeface="Droid Sans"/>
              </a:rPr>
              <a:t>Felicia Chong</a:t>
            </a:r>
          </a:p>
          <a:p>
            <a:pPr rtl="0">
              <a:lnSpc>
                <a:spcPct val="100000"/>
              </a:lnSpc>
              <a:spcBef>
                <a:spcPts val="600"/>
              </a:spcBef>
              <a:buNone/>
            </a:pPr>
            <a:r>
              <a:rPr lang="en" sz="1200" dirty="0">
                <a:solidFill>
                  <a:srgbClr val="EFEFEF"/>
                </a:solidFill>
                <a:latin typeface="Droid Sans"/>
                <a:ea typeface="Droid Sans"/>
                <a:cs typeface="Droid Sans"/>
                <a:sym typeface="Droid Sans"/>
              </a:rPr>
              <a:t>Dana Driscoll</a:t>
            </a:r>
          </a:p>
          <a:p>
            <a:pPr rtl="0">
              <a:lnSpc>
                <a:spcPct val="100000"/>
              </a:lnSpc>
              <a:spcBef>
                <a:spcPts val="600"/>
              </a:spcBef>
              <a:buNone/>
            </a:pPr>
            <a:r>
              <a:rPr lang="en" sz="1200" dirty="0">
                <a:solidFill>
                  <a:srgbClr val="EFEFEF"/>
                </a:solidFill>
                <a:latin typeface="Droid Sans"/>
                <a:ea typeface="Droid Sans"/>
                <a:cs typeface="Droid Sans"/>
                <a:sym typeface="Droid Sans"/>
              </a:rPr>
              <a:t>Emily Freeman</a:t>
            </a:r>
          </a:p>
          <a:p>
            <a:pPr rtl="0">
              <a:lnSpc>
                <a:spcPct val="100000"/>
              </a:lnSpc>
              <a:spcBef>
                <a:spcPts val="600"/>
              </a:spcBef>
              <a:buNone/>
            </a:pPr>
            <a:r>
              <a:rPr lang="en" sz="1200" dirty="0">
                <a:solidFill>
                  <a:srgbClr val="EFEFEF"/>
                </a:solidFill>
                <a:latin typeface="Droid Sans"/>
                <a:ea typeface="Droid Sans"/>
                <a:cs typeface="Droid Sans"/>
                <a:sym typeface="Droid Sans"/>
              </a:rPr>
              <a:t>Cathy McQueen</a:t>
            </a:r>
          </a:p>
          <a:p>
            <a:pPr rtl="0">
              <a:lnSpc>
                <a:spcPct val="100000"/>
              </a:lnSpc>
              <a:spcBef>
                <a:spcPts val="600"/>
              </a:spcBef>
              <a:buNone/>
            </a:pPr>
            <a:r>
              <a:rPr lang="en" sz="1200" dirty="0">
                <a:solidFill>
                  <a:srgbClr val="EFEFEF"/>
                </a:solidFill>
                <a:latin typeface="Droid Sans"/>
                <a:ea typeface="Droid Sans"/>
                <a:cs typeface="Droid Sans"/>
                <a:sym typeface="Droid Sans"/>
              </a:rPr>
              <a:t>Cindy Mooty-Hoffman</a:t>
            </a:r>
          </a:p>
          <a:p>
            <a:pPr rtl="0">
              <a:lnSpc>
                <a:spcPct val="100000"/>
              </a:lnSpc>
              <a:spcBef>
                <a:spcPts val="600"/>
              </a:spcBef>
              <a:buNone/>
            </a:pPr>
            <a:r>
              <a:rPr lang="en" sz="1200" dirty="0">
                <a:solidFill>
                  <a:srgbClr val="EFEFEF"/>
                </a:solidFill>
                <a:latin typeface="Droid Sans"/>
                <a:ea typeface="Droid Sans"/>
                <a:cs typeface="Droid Sans"/>
                <a:sym typeface="Droid Sans"/>
              </a:rPr>
              <a:t>Sherry Wynn Perdue</a:t>
            </a:r>
          </a:p>
          <a:p>
            <a:pPr rtl="0">
              <a:lnSpc>
                <a:spcPct val="100000"/>
              </a:lnSpc>
              <a:spcBef>
                <a:spcPts val="600"/>
              </a:spcBef>
              <a:buNone/>
            </a:pPr>
            <a:r>
              <a:rPr lang="en" sz="1200" dirty="0">
                <a:solidFill>
                  <a:srgbClr val="EFEFEF"/>
                </a:solidFill>
                <a:latin typeface="Droid Sans"/>
                <a:ea typeface="Droid Sans"/>
                <a:cs typeface="Droid Sans"/>
                <a:sym typeface="Droid Sans"/>
              </a:rPr>
              <a:t>Kathy Skomski</a:t>
            </a:r>
          </a:p>
          <a:p>
            <a:pPr rtl="0">
              <a:lnSpc>
                <a:spcPct val="100000"/>
              </a:lnSpc>
              <a:spcBef>
                <a:spcPts val="600"/>
              </a:spcBef>
              <a:buNone/>
            </a:pPr>
            <a:r>
              <a:rPr lang="en" sz="1200" dirty="0">
                <a:solidFill>
                  <a:srgbClr val="EFEFEF"/>
                </a:solidFill>
                <a:latin typeface="Droid Sans"/>
                <a:ea typeface="Droid Sans"/>
                <a:cs typeface="Droid Sans"/>
                <a:sym typeface="Droid Sans"/>
              </a:rPr>
              <a:t>Melissa St.Pierre</a:t>
            </a:r>
          </a:p>
          <a:p>
            <a:pPr rtl="0">
              <a:lnSpc>
                <a:spcPct val="100000"/>
              </a:lnSpc>
              <a:spcBef>
                <a:spcPts val="600"/>
              </a:spcBef>
              <a:buNone/>
            </a:pPr>
            <a:r>
              <a:rPr lang="en" sz="1200" dirty="0">
                <a:solidFill>
                  <a:srgbClr val="EFEFEF"/>
                </a:solidFill>
                <a:latin typeface="Droid Sans"/>
                <a:ea typeface="Droid Sans"/>
                <a:cs typeface="Droid Sans"/>
                <a:sym typeface="Droid Sans"/>
              </a:rPr>
              <a:t>Lauren Rinke</a:t>
            </a:r>
          </a:p>
          <a:p>
            <a:pPr lvl="0" rtl="0">
              <a:lnSpc>
                <a:spcPct val="100000"/>
              </a:lnSpc>
              <a:spcBef>
                <a:spcPts val="600"/>
              </a:spcBef>
              <a:buNone/>
            </a:pPr>
            <a:endParaRPr sz="1100" dirty="0">
              <a:solidFill>
                <a:srgbClr val="EFEFEF"/>
              </a:solidFill>
              <a:latin typeface="Droid Sans"/>
              <a:ea typeface="Droid Sans"/>
              <a:cs typeface="Droid Sans"/>
              <a:sym typeface="Droid Sans"/>
            </a:endParaRPr>
          </a:p>
        </p:txBody>
      </p:sp>
      <p:sp>
        <p:nvSpPr>
          <p:cNvPr id="135" name="Shape 135"/>
          <p:cNvSpPr txBox="1">
            <a:spLocks noGrp="1"/>
          </p:cNvSpPr>
          <p:nvPr>
            <p:ph type="title"/>
          </p:nvPr>
        </p:nvSpPr>
        <p:spPr>
          <a:xfrm>
            <a:off x="4924922" y="3060521"/>
            <a:ext cx="3824502" cy="808128"/>
          </a:xfrm>
          <a:prstGeom prst="rect">
            <a:avLst/>
          </a:prstGeom>
          <a:solidFill>
            <a:srgbClr val="05294A"/>
          </a:solidFill>
        </p:spPr>
        <p:txBody>
          <a:bodyPr lIns="91425" tIns="91425" rIns="91425" bIns="91425" anchor="b" anchorCtr="0">
            <a:noAutofit/>
          </a:bodyPr>
          <a:lstStyle/>
          <a:p>
            <a:pPr lvl="0" algn="r" rtl="0">
              <a:spcBef>
                <a:spcPts val="0"/>
              </a:spcBef>
              <a:buNone/>
            </a:pPr>
            <a:r>
              <a:rPr lang="en" sz="3200" dirty="0">
                <a:solidFill>
                  <a:srgbClr val="FFFFFF"/>
                </a:solidFill>
                <a:latin typeface="Droid Serif"/>
                <a:ea typeface="Droid Serif"/>
                <a:cs typeface="Droid Serif"/>
                <a:sym typeface="Droid Serif"/>
              </a:rPr>
              <a:t>3. Research Essay </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304700" y="1198475"/>
            <a:ext cx="8484000" cy="3728700"/>
          </a:xfrm>
          <a:prstGeom prst="rect">
            <a:avLst/>
          </a:prstGeom>
          <a:solidFill>
            <a:srgbClr val="05294A"/>
          </a:solidFill>
          <a:ln w="19050" cap="flat">
            <a:solidFill>
              <a:srgbClr val="05294A"/>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1" name="Shape 151"/>
          <p:cNvSpPr txBox="1"/>
          <p:nvPr/>
        </p:nvSpPr>
        <p:spPr>
          <a:xfrm>
            <a:off x="443875" y="1363475"/>
            <a:ext cx="8211899" cy="3395699"/>
          </a:xfrm>
          <a:prstGeom prst="rect">
            <a:avLst/>
          </a:prstGeom>
          <a:solidFill>
            <a:srgbClr val="FFFFFF"/>
          </a:solidFill>
          <a:ln w="28575" cap="flat">
            <a:solidFill>
              <a:srgbClr val="05294A"/>
            </a:solidFill>
            <a:prstDash val="solid"/>
            <a:round/>
            <a:headEnd type="none" w="med" len="med"/>
            <a:tailEnd type="none" w="med" len="med"/>
          </a:ln>
        </p:spPr>
        <p:txBody>
          <a:bodyPr lIns="91425" tIns="91425" rIns="91425" bIns="91425" anchor="t" anchorCtr="0">
            <a:noAutofit/>
          </a:bodyPr>
          <a:lstStyle/>
          <a:p>
            <a:pPr algn="ctr" rtl="0">
              <a:lnSpc>
                <a:spcPct val="115000"/>
              </a:lnSpc>
              <a:spcBef>
                <a:spcPts val="700"/>
              </a:spcBef>
              <a:buNone/>
            </a:pPr>
            <a:r>
              <a:rPr lang="en" sz="1800">
                <a:solidFill>
                  <a:schemeClr val="dk1"/>
                </a:solidFill>
                <a:latin typeface="Times New Roman"/>
                <a:ea typeface="Times New Roman"/>
                <a:cs typeface="Times New Roman"/>
                <a:sym typeface="Times New Roman"/>
              </a:rPr>
              <a:t>“Simulation Innovation: A Discussion </a:t>
            </a:r>
          </a:p>
          <a:p>
            <a:pPr lvl="0" algn="ctr" rtl="0">
              <a:lnSpc>
                <a:spcPct val="115000"/>
              </a:lnSpc>
              <a:spcBef>
                <a:spcPts val="700"/>
              </a:spcBef>
              <a:buNone/>
            </a:pPr>
            <a:r>
              <a:rPr lang="en" sz="1800">
                <a:solidFill>
                  <a:schemeClr val="dk1"/>
                </a:solidFill>
                <a:latin typeface="Times New Roman"/>
                <a:ea typeface="Times New Roman"/>
                <a:cs typeface="Times New Roman"/>
                <a:sym typeface="Times New Roman"/>
              </a:rPr>
              <a:t>of Veterinary Medicine”</a:t>
            </a:r>
          </a:p>
          <a:p>
            <a:pPr lvl="0" algn="ctr" rtl="0">
              <a:lnSpc>
                <a:spcPct val="115000"/>
              </a:lnSpc>
              <a:spcBef>
                <a:spcPts val="700"/>
              </a:spcBef>
              <a:buNone/>
            </a:pPr>
            <a:r>
              <a:rPr lang="en" sz="1800">
                <a:solidFill>
                  <a:schemeClr val="dk1"/>
                </a:solidFill>
                <a:latin typeface="Times New Roman"/>
                <a:ea typeface="Times New Roman"/>
                <a:cs typeface="Times New Roman"/>
                <a:sym typeface="Times New Roman"/>
              </a:rPr>
              <a:t> Caroline Cencer</a:t>
            </a:r>
          </a:p>
          <a:p>
            <a:pPr lvl="0" algn="ctr" rtl="0">
              <a:lnSpc>
                <a:spcPct val="115000"/>
              </a:lnSpc>
              <a:spcBef>
                <a:spcPts val="700"/>
              </a:spcBef>
              <a:buNone/>
            </a:pPr>
            <a:endParaRPr sz="1800">
              <a:solidFill>
                <a:schemeClr val="dk1"/>
              </a:solidFill>
              <a:latin typeface="Times New Roman"/>
              <a:ea typeface="Times New Roman"/>
              <a:cs typeface="Times New Roman"/>
              <a:sym typeface="Times New Roman"/>
            </a:endParaRPr>
          </a:p>
          <a:p>
            <a:pPr lvl="0" algn="ctr" rtl="0">
              <a:lnSpc>
                <a:spcPct val="115000"/>
              </a:lnSpc>
              <a:spcBef>
                <a:spcPts val="700"/>
              </a:spcBef>
              <a:buNone/>
            </a:pPr>
            <a:endParaRPr sz="1200">
              <a:solidFill>
                <a:schemeClr val="dk1"/>
              </a:solidFill>
              <a:latin typeface="Droid Sans"/>
              <a:ea typeface="Droid Sans"/>
              <a:cs typeface="Droid Sans"/>
              <a:sym typeface="Droid Sans"/>
            </a:endParaRPr>
          </a:p>
          <a:p>
            <a:pPr lvl="0" rtl="0">
              <a:lnSpc>
                <a:spcPct val="115000"/>
              </a:lnSpc>
              <a:spcBef>
                <a:spcPts val="700"/>
              </a:spcBef>
              <a:buClr>
                <a:schemeClr val="dk1"/>
              </a:buClr>
              <a:buFont typeface="Arial"/>
              <a:buNone/>
            </a:pPr>
            <a:endParaRPr sz="2000">
              <a:solidFill>
                <a:schemeClr val="dk1"/>
              </a:solidFill>
              <a:latin typeface="Droid Sans"/>
              <a:ea typeface="Droid Sans"/>
              <a:cs typeface="Droid Sans"/>
              <a:sym typeface="Droid Sans"/>
            </a:endParaRP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Instructor: </a:t>
            </a: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Laura Klein </a:t>
            </a: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Class: WRT 160</a:t>
            </a:r>
          </a:p>
        </p:txBody>
      </p:sp>
      <p:sp>
        <p:nvSpPr>
          <p:cNvPr id="152" name="Shape 152"/>
          <p:cNvSpPr txBox="1">
            <a:spLocks noGrp="1"/>
          </p:cNvSpPr>
          <p:nvPr>
            <p:ph type="title"/>
          </p:nvPr>
        </p:nvSpPr>
        <p:spPr>
          <a:xfrm>
            <a:off x="304800" y="258450"/>
            <a:ext cx="8484000" cy="857400"/>
          </a:xfrm>
          <a:prstGeom prst="rect">
            <a:avLst/>
          </a:prstGeom>
          <a:solidFill>
            <a:srgbClr val="FFFFFF"/>
          </a:solidFill>
          <a:ln w="76200" cap="flat">
            <a:solidFill>
              <a:srgbClr val="05294A"/>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05294A"/>
                </a:solidFill>
                <a:latin typeface="Droid Serif"/>
                <a:ea typeface="Droid Serif"/>
                <a:cs typeface="Droid Serif"/>
                <a:sym typeface="Droid Serif"/>
              </a:rPr>
              <a:t>  Research Essay: Honorable Mention</a:t>
            </a:r>
          </a:p>
        </p:txBody>
      </p:sp>
      <p:sp>
        <p:nvSpPr>
          <p:cNvPr id="153" name="Shape 153"/>
          <p:cNvSpPr txBox="1"/>
          <p:nvPr/>
        </p:nvSpPr>
        <p:spPr>
          <a:xfrm>
            <a:off x="2475300" y="3043525"/>
            <a:ext cx="5895899" cy="1454699"/>
          </a:xfrm>
          <a:prstGeom prst="rect">
            <a:avLst/>
          </a:prstGeom>
          <a:solidFill>
            <a:srgbClr val="FFFFFF"/>
          </a:solidFill>
          <a:ln w="28575" cap="flat">
            <a:solidFill>
              <a:srgbClr val="05294A"/>
            </a:solidFill>
            <a:prstDash val="solid"/>
            <a:round/>
            <a:headEnd type="none" w="med" len="med"/>
            <a:tailEnd type="none" w="med" len="med"/>
          </a:ln>
        </p:spPr>
        <p:txBody>
          <a:bodyPr lIns="91425" tIns="91425" rIns="91425" bIns="91425" anchor="t" anchorCtr="0">
            <a:noAutofit/>
          </a:bodyPr>
          <a:lstStyle/>
          <a:p>
            <a:pPr lvl="0" rtl="0">
              <a:lnSpc>
                <a:spcPct val="100000"/>
              </a:lnSpc>
              <a:spcBef>
                <a:spcPts val="0"/>
              </a:spcBef>
              <a:buClr>
                <a:schemeClr val="dk1"/>
              </a:buClr>
              <a:buSzPct val="91666"/>
              <a:buFont typeface="Arial"/>
              <a:buNone/>
            </a:pPr>
            <a:r>
              <a:rPr lang="en" sz="1200">
                <a:solidFill>
                  <a:schemeClr val="dk1"/>
                </a:solidFill>
                <a:latin typeface="Droid Sans"/>
                <a:ea typeface="Droid Sans"/>
                <a:cs typeface="Droid Sans"/>
                <a:sym typeface="Droid Sans"/>
              </a:rPr>
              <a:t>“The purpose of this compiled research is to prove that all veterinary students need</a:t>
            </a:r>
          </a:p>
          <a:p>
            <a:pPr lvl="0" rtl="0">
              <a:lnSpc>
                <a:spcPct val="100000"/>
              </a:lnSpc>
              <a:spcBef>
                <a:spcPts val="0"/>
              </a:spcBef>
              <a:buClr>
                <a:schemeClr val="dk1"/>
              </a:buClr>
              <a:buSzPct val="91666"/>
              <a:buFont typeface="Arial"/>
              <a:buNone/>
            </a:pPr>
            <a:r>
              <a:rPr lang="en" sz="1200">
                <a:solidFill>
                  <a:schemeClr val="dk1"/>
                </a:solidFill>
                <a:latin typeface="Droid Sans"/>
                <a:ea typeface="Droid Sans"/>
                <a:cs typeface="Droid Sans"/>
                <a:sym typeface="Droid Sans"/>
              </a:rPr>
              <a:t>sufficient access to simulation labs. For my primary research, I surveyed a class of Oakland University nursing students about their experience with the simulators. It was determined that the students do appreciate having access to the simulators. My results and the findings of other studies confirm my argument that it is clear that simulators do assist students in becoming even more efficient and confident in their future careers.”</a:t>
            </a:r>
          </a:p>
          <a:p>
            <a:pPr lvl="0" rtl="0">
              <a:lnSpc>
                <a:spcPct val="100000"/>
              </a:lnSpc>
              <a:spcBef>
                <a:spcPts val="0"/>
              </a:spcBef>
              <a:buClr>
                <a:schemeClr val="dk1"/>
              </a:buClr>
              <a:buFont typeface="Arial"/>
              <a:buNone/>
            </a:pPr>
            <a:endParaRPr sz="1200">
              <a:solidFill>
                <a:schemeClr val="dk1"/>
              </a:solidFill>
              <a:latin typeface="Droid Sans"/>
              <a:ea typeface="Droid Sans"/>
              <a:cs typeface="Droid Sans"/>
              <a:sym typeface="Droid Sans"/>
            </a:endParaRPr>
          </a:p>
        </p:txBody>
      </p:sp>
      <p:sp>
        <p:nvSpPr>
          <p:cNvPr id="154" name="Shape 154"/>
          <p:cNvSpPr/>
          <p:nvPr/>
        </p:nvSpPr>
        <p:spPr>
          <a:xfrm>
            <a:off x="643900" y="1835950"/>
            <a:ext cx="1334999" cy="16089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55" name="Shape 155"/>
          <p:cNvPicPr preferRelativeResize="0"/>
          <p:nvPr/>
        </p:nvPicPr>
        <p:blipFill>
          <a:blip r:embed="rId3">
            <a:alphaModFix/>
          </a:blip>
          <a:stretch>
            <a:fillRect/>
          </a:stretch>
        </p:blipFill>
        <p:spPr>
          <a:xfrm>
            <a:off x="697275" y="1593175"/>
            <a:ext cx="1372099" cy="1740675"/>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p:nvPr/>
        </p:nvSpPr>
        <p:spPr>
          <a:xfrm>
            <a:off x="304700" y="1198475"/>
            <a:ext cx="8484000" cy="3728700"/>
          </a:xfrm>
          <a:prstGeom prst="rect">
            <a:avLst/>
          </a:prstGeom>
          <a:solidFill>
            <a:srgbClr val="05294A"/>
          </a:solidFill>
          <a:ln w="19050" cap="flat">
            <a:solidFill>
              <a:srgbClr val="05294A"/>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1" name="Shape 141"/>
          <p:cNvSpPr txBox="1"/>
          <p:nvPr/>
        </p:nvSpPr>
        <p:spPr>
          <a:xfrm>
            <a:off x="443875" y="1363475"/>
            <a:ext cx="8211899" cy="3395699"/>
          </a:xfrm>
          <a:prstGeom prst="rect">
            <a:avLst/>
          </a:prstGeom>
          <a:solidFill>
            <a:srgbClr val="FFFFFF"/>
          </a:solidFill>
          <a:ln w="28575" cap="flat">
            <a:solidFill>
              <a:srgbClr val="05294A"/>
            </a:solidFill>
            <a:prstDash val="solid"/>
            <a:round/>
            <a:headEnd type="none" w="med" len="med"/>
            <a:tailEnd type="none" w="med" len="med"/>
          </a:ln>
        </p:spPr>
        <p:txBody>
          <a:bodyPr lIns="91425" tIns="91425" rIns="91425" bIns="91425" anchor="t" anchorCtr="0">
            <a:noAutofit/>
          </a:bodyPr>
          <a:lstStyle/>
          <a:p>
            <a:pPr algn="ctr" rtl="0">
              <a:lnSpc>
                <a:spcPct val="115000"/>
              </a:lnSpc>
              <a:spcBef>
                <a:spcPts val="700"/>
              </a:spcBef>
              <a:buNone/>
            </a:pPr>
            <a:r>
              <a:rPr lang="en" sz="1800">
                <a:solidFill>
                  <a:schemeClr val="dk1"/>
                </a:solidFill>
                <a:latin typeface="Droid Sans"/>
                <a:ea typeface="Droid Sans"/>
                <a:cs typeface="Droid Sans"/>
                <a:sym typeface="Droid Sans"/>
              </a:rPr>
              <a:t>“Creating the Best Distance Runner”</a:t>
            </a:r>
          </a:p>
          <a:p>
            <a:pPr algn="ctr" rtl="0">
              <a:lnSpc>
                <a:spcPct val="115000"/>
              </a:lnSpc>
              <a:spcBef>
                <a:spcPts val="700"/>
              </a:spcBef>
              <a:buNone/>
            </a:pPr>
            <a:r>
              <a:rPr lang="en" sz="1800">
                <a:solidFill>
                  <a:schemeClr val="dk1"/>
                </a:solidFill>
                <a:latin typeface="Droid Sans"/>
                <a:ea typeface="Droid Sans"/>
                <a:cs typeface="Droid Sans"/>
                <a:sym typeface="Droid Sans"/>
              </a:rPr>
              <a:t>Ashley Lynn-Burr </a:t>
            </a:r>
          </a:p>
          <a:p>
            <a:pPr algn="ctr" rtl="0">
              <a:lnSpc>
                <a:spcPct val="115000"/>
              </a:lnSpc>
              <a:spcBef>
                <a:spcPts val="700"/>
              </a:spcBef>
              <a:buNone/>
            </a:pPr>
            <a:endParaRPr sz="1800">
              <a:solidFill>
                <a:schemeClr val="dk1"/>
              </a:solidFill>
              <a:latin typeface="Times New Roman"/>
              <a:ea typeface="Times New Roman"/>
              <a:cs typeface="Times New Roman"/>
              <a:sym typeface="Times New Roman"/>
            </a:endParaRPr>
          </a:p>
          <a:p>
            <a:pPr lvl="0" algn="ctr" rtl="0">
              <a:lnSpc>
                <a:spcPct val="115000"/>
              </a:lnSpc>
              <a:spcBef>
                <a:spcPts val="700"/>
              </a:spcBef>
              <a:buNone/>
            </a:pPr>
            <a:endParaRPr sz="1200">
              <a:solidFill>
                <a:schemeClr val="dk1"/>
              </a:solidFill>
              <a:latin typeface="Droid Sans"/>
              <a:ea typeface="Droid Sans"/>
              <a:cs typeface="Droid Sans"/>
              <a:sym typeface="Droid Sans"/>
            </a:endParaRP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Instructor: </a:t>
            </a: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Wallace May Anderson</a:t>
            </a: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Class: WRT 160</a:t>
            </a:r>
          </a:p>
        </p:txBody>
      </p:sp>
      <p:sp>
        <p:nvSpPr>
          <p:cNvPr id="142" name="Shape 142"/>
          <p:cNvSpPr txBox="1">
            <a:spLocks noGrp="1"/>
          </p:cNvSpPr>
          <p:nvPr>
            <p:ph type="title"/>
          </p:nvPr>
        </p:nvSpPr>
        <p:spPr>
          <a:xfrm>
            <a:off x="304800" y="258450"/>
            <a:ext cx="8484000" cy="857400"/>
          </a:xfrm>
          <a:prstGeom prst="rect">
            <a:avLst/>
          </a:prstGeom>
          <a:solidFill>
            <a:srgbClr val="FFFFFF"/>
          </a:solidFill>
          <a:ln w="76200" cap="flat">
            <a:solidFill>
              <a:srgbClr val="05294A"/>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05294A"/>
                </a:solidFill>
                <a:latin typeface="Droid Serif"/>
                <a:ea typeface="Droid Serif"/>
                <a:cs typeface="Droid Serif"/>
                <a:sym typeface="Droid Serif"/>
              </a:rPr>
              <a:t>  Research Essay: Honorable Mention</a:t>
            </a:r>
          </a:p>
        </p:txBody>
      </p:sp>
      <p:sp>
        <p:nvSpPr>
          <p:cNvPr id="143" name="Shape 143"/>
          <p:cNvSpPr txBox="1"/>
          <p:nvPr/>
        </p:nvSpPr>
        <p:spPr>
          <a:xfrm>
            <a:off x="2466325" y="2858425"/>
            <a:ext cx="5895899" cy="1494899"/>
          </a:xfrm>
          <a:prstGeom prst="rect">
            <a:avLst/>
          </a:prstGeom>
          <a:solidFill>
            <a:srgbClr val="FFFFFF"/>
          </a:solidFill>
          <a:ln w="28575" cap="flat">
            <a:solidFill>
              <a:srgbClr val="05294A"/>
            </a:solidFill>
            <a:prstDash val="solid"/>
            <a:round/>
            <a:headEnd type="none" w="med" len="med"/>
            <a:tailEnd type="none" w="med" len="med"/>
          </a:ln>
        </p:spPr>
        <p:txBody>
          <a:bodyPr lIns="91425" tIns="91425" rIns="91425" bIns="91425" anchor="t" anchorCtr="0">
            <a:noAutofit/>
          </a:bodyPr>
          <a:lstStyle/>
          <a:p>
            <a:pPr lvl="0" rtl="0">
              <a:lnSpc>
                <a:spcPct val="100000"/>
              </a:lnSpc>
              <a:spcBef>
                <a:spcPts val="0"/>
              </a:spcBef>
              <a:buClr>
                <a:schemeClr val="dk1"/>
              </a:buClr>
              <a:buSzPct val="91666"/>
              <a:buFont typeface="Arial"/>
              <a:buNone/>
            </a:pPr>
            <a:r>
              <a:rPr lang="en" sz="1200">
                <a:solidFill>
                  <a:schemeClr val="dk1"/>
                </a:solidFill>
                <a:latin typeface="Droid Sans"/>
                <a:ea typeface="Droid Sans"/>
                <a:cs typeface="Droid Sans"/>
                <a:sym typeface="Droid Sans"/>
              </a:rPr>
              <a:t>“Understanding the time of recovery the body needs is also an important</a:t>
            </a:r>
          </a:p>
          <a:p>
            <a:pPr lvl="0" rtl="0">
              <a:lnSpc>
                <a:spcPct val="100000"/>
              </a:lnSpc>
              <a:spcBef>
                <a:spcPts val="0"/>
              </a:spcBef>
              <a:buClr>
                <a:schemeClr val="dk1"/>
              </a:buClr>
              <a:buSzPct val="91666"/>
              <a:buFont typeface="Arial"/>
              <a:buNone/>
            </a:pPr>
            <a:r>
              <a:rPr lang="en" sz="1200">
                <a:solidFill>
                  <a:schemeClr val="dk1"/>
                </a:solidFill>
                <a:latin typeface="Droid Sans"/>
                <a:ea typeface="Droid Sans"/>
                <a:cs typeface="Droid Sans"/>
                <a:sym typeface="Droid Sans"/>
              </a:rPr>
              <a:t>factor, and can impact success as well. Along with that, the mental aspect and coping with stress are key to optimal performance. Every person is unique, and one method of training may work for some and not others. The best runners have deeply analyzed themselves and learned what does and does not work for them, and have therefore adjusted their training and habits to be as successful as possible.”</a:t>
            </a:r>
          </a:p>
          <a:p>
            <a:pPr lvl="0" rtl="0">
              <a:lnSpc>
                <a:spcPct val="100000"/>
              </a:lnSpc>
              <a:spcBef>
                <a:spcPts val="0"/>
              </a:spcBef>
              <a:buClr>
                <a:schemeClr val="dk1"/>
              </a:buClr>
              <a:buFont typeface="Arial"/>
              <a:buNone/>
            </a:pPr>
            <a:endParaRPr sz="1200">
              <a:solidFill>
                <a:schemeClr val="dk1"/>
              </a:solidFill>
              <a:latin typeface="Droid Sans"/>
              <a:ea typeface="Droid Sans"/>
              <a:cs typeface="Droid Sans"/>
              <a:sym typeface="Droid Sans"/>
            </a:endParaRPr>
          </a:p>
        </p:txBody>
      </p:sp>
      <p:sp>
        <p:nvSpPr>
          <p:cNvPr id="144" name="Shape 144"/>
          <p:cNvSpPr/>
          <p:nvPr/>
        </p:nvSpPr>
        <p:spPr>
          <a:xfrm>
            <a:off x="541675" y="1670100"/>
            <a:ext cx="1446300" cy="18033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45" name="Shape 145"/>
          <p:cNvPicPr preferRelativeResize="0"/>
          <p:nvPr/>
        </p:nvPicPr>
        <p:blipFill>
          <a:blip r:embed="rId3">
            <a:alphaModFix/>
          </a:blip>
          <a:stretch>
            <a:fillRect/>
          </a:stretch>
        </p:blipFill>
        <p:spPr>
          <a:xfrm>
            <a:off x="562350" y="1613300"/>
            <a:ext cx="1404949" cy="191690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p:nvPr/>
        </p:nvSpPr>
        <p:spPr>
          <a:xfrm>
            <a:off x="304700" y="1198475"/>
            <a:ext cx="8484000" cy="3728700"/>
          </a:xfrm>
          <a:prstGeom prst="rect">
            <a:avLst/>
          </a:prstGeom>
          <a:solidFill>
            <a:srgbClr val="05294A"/>
          </a:solidFill>
          <a:ln w="19050" cap="flat">
            <a:solidFill>
              <a:srgbClr val="05294A"/>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1" name="Shape 161"/>
          <p:cNvSpPr txBox="1">
            <a:spLocks noGrp="1"/>
          </p:cNvSpPr>
          <p:nvPr>
            <p:ph type="title"/>
          </p:nvPr>
        </p:nvSpPr>
        <p:spPr>
          <a:xfrm>
            <a:off x="304800" y="258450"/>
            <a:ext cx="8484000" cy="857400"/>
          </a:xfrm>
          <a:prstGeom prst="rect">
            <a:avLst/>
          </a:prstGeom>
          <a:solidFill>
            <a:srgbClr val="FFFFFF"/>
          </a:solidFill>
          <a:ln w="76200" cap="flat">
            <a:solidFill>
              <a:srgbClr val="05294A"/>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05294A"/>
                </a:solidFill>
                <a:latin typeface="Droid Serif"/>
                <a:ea typeface="Droid Serif"/>
                <a:cs typeface="Droid Serif"/>
                <a:sym typeface="Droid Serif"/>
              </a:rPr>
              <a:t>  Research Essay: Third Place </a:t>
            </a:r>
          </a:p>
        </p:txBody>
      </p:sp>
      <p:sp>
        <p:nvSpPr>
          <p:cNvPr id="162" name="Shape 162"/>
          <p:cNvSpPr txBox="1"/>
          <p:nvPr/>
        </p:nvSpPr>
        <p:spPr>
          <a:xfrm>
            <a:off x="443875" y="1363475"/>
            <a:ext cx="8211899" cy="3395699"/>
          </a:xfrm>
          <a:prstGeom prst="rect">
            <a:avLst/>
          </a:prstGeom>
          <a:solidFill>
            <a:srgbClr val="FFFFFF"/>
          </a:solidFill>
          <a:ln w="28575" cap="flat">
            <a:solidFill>
              <a:srgbClr val="05294A"/>
            </a:solidFill>
            <a:prstDash val="solid"/>
            <a:round/>
            <a:headEnd type="none" w="med" len="med"/>
            <a:tailEnd type="none" w="med" len="med"/>
          </a:ln>
        </p:spPr>
        <p:txBody>
          <a:bodyPr lIns="91425" tIns="91425" rIns="91425" bIns="91425" anchor="t" anchorCtr="0">
            <a:noAutofit/>
          </a:bodyPr>
          <a:lstStyle/>
          <a:p>
            <a:pPr rtl="0">
              <a:lnSpc>
                <a:spcPct val="115000"/>
              </a:lnSpc>
              <a:spcBef>
                <a:spcPts val="700"/>
              </a:spcBef>
              <a:buNone/>
            </a:pPr>
            <a:r>
              <a:rPr lang="en" sz="1800">
                <a:solidFill>
                  <a:schemeClr val="dk1"/>
                </a:solidFill>
                <a:latin typeface="Droid Sans"/>
                <a:ea typeface="Droid Sans"/>
                <a:cs typeface="Droid Sans"/>
                <a:sym typeface="Droid Sans"/>
              </a:rPr>
              <a:t>                                         “The Sustainability of Bitcoin”</a:t>
            </a:r>
          </a:p>
          <a:p>
            <a:pPr algn="ctr" rtl="0">
              <a:lnSpc>
                <a:spcPct val="115000"/>
              </a:lnSpc>
              <a:spcBef>
                <a:spcPts val="700"/>
              </a:spcBef>
              <a:buNone/>
            </a:pPr>
            <a:r>
              <a:rPr lang="en" sz="1800">
                <a:solidFill>
                  <a:schemeClr val="dk1"/>
                </a:solidFill>
                <a:latin typeface="Droid Sans"/>
                <a:ea typeface="Droid Sans"/>
                <a:cs typeface="Droid Sans"/>
                <a:sym typeface="Droid Sans"/>
              </a:rPr>
              <a:t>Musaab Muhamaad</a:t>
            </a:r>
          </a:p>
          <a:p>
            <a:pPr algn="ctr" rtl="0">
              <a:lnSpc>
                <a:spcPct val="115000"/>
              </a:lnSpc>
              <a:spcBef>
                <a:spcPts val="700"/>
              </a:spcBef>
              <a:buNone/>
            </a:pPr>
            <a:endParaRPr sz="1800">
              <a:solidFill>
                <a:schemeClr val="dk1"/>
              </a:solidFill>
              <a:latin typeface="Droid Sans"/>
              <a:ea typeface="Droid Sans"/>
              <a:cs typeface="Droid Sans"/>
              <a:sym typeface="Droid Sans"/>
            </a:endParaRPr>
          </a:p>
          <a:p>
            <a:pPr algn="l" rtl="0">
              <a:lnSpc>
                <a:spcPct val="115000"/>
              </a:lnSpc>
              <a:spcBef>
                <a:spcPts val="700"/>
              </a:spcBef>
              <a:buNone/>
            </a:pPr>
            <a:endParaRPr sz="1800">
              <a:solidFill>
                <a:schemeClr val="dk1"/>
              </a:solidFill>
              <a:latin typeface="Droid Sans"/>
              <a:ea typeface="Droid Sans"/>
              <a:cs typeface="Droid Sans"/>
              <a:sym typeface="Droid Sans"/>
            </a:endParaRPr>
          </a:p>
          <a:p>
            <a:pPr algn="l" rtl="0">
              <a:lnSpc>
                <a:spcPct val="115000"/>
              </a:lnSpc>
              <a:spcBef>
                <a:spcPts val="700"/>
              </a:spcBef>
              <a:buNone/>
            </a:pPr>
            <a:r>
              <a:rPr lang="en">
                <a:solidFill>
                  <a:schemeClr val="dk1"/>
                </a:solidFill>
                <a:latin typeface="Droid Sans"/>
                <a:ea typeface="Droid Sans"/>
                <a:cs typeface="Droid Sans"/>
                <a:sym typeface="Droid Sans"/>
              </a:rPr>
              <a:t>Instructor:</a:t>
            </a:r>
          </a:p>
          <a:p>
            <a:pPr algn="l" rtl="0">
              <a:lnSpc>
                <a:spcPct val="115000"/>
              </a:lnSpc>
              <a:spcBef>
                <a:spcPts val="700"/>
              </a:spcBef>
              <a:buNone/>
            </a:pPr>
            <a:r>
              <a:rPr lang="en">
                <a:solidFill>
                  <a:schemeClr val="dk1"/>
                </a:solidFill>
                <a:latin typeface="Droid Sans"/>
                <a:ea typeface="Droid Sans"/>
                <a:cs typeface="Droid Sans"/>
                <a:sym typeface="Droid Sans"/>
              </a:rPr>
              <a:t>John Freeman</a:t>
            </a:r>
          </a:p>
          <a:p>
            <a:pPr algn="l" rtl="0">
              <a:lnSpc>
                <a:spcPct val="115000"/>
              </a:lnSpc>
              <a:spcBef>
                <a:spcPts val="700"/>
              </a:spcBef>
              <a:buNone/>
            </a:pPr>
            <a:r>
              <a:rPr lang="en">
                <a:solidFill>
                  <a:schemeClr val="dk1"/>
                </a:solidFill>
                <a:latin typeface="Droid Sans"/>
                <a:ea typeface="Droid Sans"/>
                <a:cs typeface="Droid Sans"/>
                <a:sym typeface="Droid Sans"/>
              </a:rPr>
              <a:t>WRT 160</a:t>
            </a:r>
          </a:p>
          <a:p>
            <a:pPr algn="ctr" rtl="0">
              <a:lnSpc>
                <a:spcPct val="115000"/>
              </a:lnSpc>
              <a:spcBef>
                <a:spcPts val="700"/>
              </a:spcBef>
              <a:buNone/>
            </a:pPr>
            <a:endParaRPr sz="1800">
              <a:solidFill>
                <a:schemeClr val="dk1"/>
              </a:solidFill>
              <a:latin typeface="Droid Sans"/>
              <a:ea typeface="Droid Sans"/>
              <a:cs typeface="Droid Sans"/>
              <a:sym typeface="Droid Sans"/>
            </a:endParaRPr>
          </a:p>
          <a:p>
            <a:pPr algn="ctr" rtl="0">
              <a:lnSpc>
                <a:spcPct val="115000"/>
              </a:lnSpc>
              <a:spcBef>
                <a:spcPts val="700"/>
              </a:spcBef>
              <a:buNone/>
            </a:pPr>
            <a:endParaRPr sz="1800">
              <a:solidFill>
                <a:schemeClr val="dk1"/>
              </a:solidFill>
              <a:latin typeface="Droid Sans"/>
              <a:ea typeface="Droid Sans"/>
              <a:cs typeface="Droid Sans"/>
              <a:sym typeface="Droid Sans"/>
            </a:endParaRPr>
          </a:p>
          <a:p>
            <a:pPr lvl="0" algn="ctr" rtl="0">
              <a:lnSpc>
                <a:spcPct val="115000"/>
              </a:lnSpc>
              <a:spcBef>
                <a:spcPts val="700"/>
              </a:spcBef>
              <a:buNone/>
            </a:pPr>
            <a:endParaRPr sz="1800">
              <a:solidFill>
                <a:schemeClr val="dk1"/>
              </a:solidFill>
              <a:latin typeface="Droid Sans"/>
              <a:ea typeface="Droid Sans"/>
              <a:cs typeface="Droid Sans"/>
              <a:sym typeface="Droid Sans"/>
            </a:endParaRPr>
          </a:p>
        </p:txBody>
      </p:sp>
      <p:sp>
        <p:nvSpPr>
          <p:cNvPr id="163" name="Shape 163"/>
          <p:cNvSpPr txBox="1"/>
          <p:nvPr/>
        </p:nvSpPr>
        <p:spPr>
          <a:xfrm>
            <a:off x="2264900" y="2722450"/>
            <a:ext cx="6275399" cy="1803300"/>
          </a:xfrm>
          <a:prstGeom prst="rect">
            <a:avLst/>
          </a:prstGeom>
          <a:solidFill>
            <a:srgbClr val="FFFFFF"/>
          </a:solidFill>
          <a:ln w="28575" cap="flat">
            <a:solidFill>
              <a:srgbClr val="05294A"/>
            </a:solidFill>
            <a:prstDash val="solid"/>
            <a:round/>
            <a:headEnd type="none" w="med" len="med"/>
            <a:tailEnd type="none" w="med" len="med"/>
          </a:ln>
        </p:spPr>
        <p:txBody>
          <a:bodyPr lIns="91425" tIns="91425" rIns="91425" bIns="91425" anchor="t" anchorCtr="0">
            <a:noAutofit/>
          </a:bodyPr>
          <a:lstStyle/>
          <a:p>
            <a:pPr lvl="0" rtl="0">
              <a:lnSpc>
                <a:spcPct val="100000"/>
              </a:lnSpc>
              <a:spcBef>
                <a:spcPts val="0"/>
              </a:spcBef>
              <a:buClr>
                <a:schemeClr val="dk1"/>
              </a:buClr>
              <a:buSzPct val="91666"/>
              <a:buFont typeface="Arial"/>
              <a:buNone/>
            </a:pPr>
            <a:r>
              <a:rPr lang="en" sz="1200">
                <a:solidFill>
                  <a:schemeClr val="dk1"/>
                </a:solidFill>
                <a:latin typeface="Droid Sans"/>
                <a:ea typeface="Droid Sans"/>
                <a:cs typeface="Droid Sans"/>
                <a:sym typeface="Droid Sans"/>
              </a:rPr>
              <a:t>“</a:t>
            </a:r>
            <a:r>
              <a:rPr lang="en" sz="1200">
                <a:solidFill>
                  <a:schemeClr val="dk1"/>
                </a:solidFill>
              </a:rPr>
              <a:t>Bitcoin is an open, unstructured, mathematically-based, online currency that is neither backed by a government nor a commodity, also known as crypto-currency. Today, Bitcoin has slowly been accepted as a mainstream currency online, like the USD and Mexican dollar. Some vendors now allow customers to pay their purchases with Bitcoin. Currently, a debate exists in the financial world about whether Bitcoin is sustainable as a currency—or even if it should be considered a currency at all. The paper will examine the challenges experts foresee for Bitcoin in the upcoming decade, from internal technical issues to broader economic and legal ones.” </a:t>
            </a:r>
          </a:p>
          <a:p>
            <a:pPr lvl="0" rtl="0">
              <a:lnSpc>
                <a:spcPct val="100000"/>
              </a:lnSpc>
              <a:spcBef>
                <a:spcPts val="0"/>
              </a:spcBef>
              <a:buClr>
                <a:schemeClr val="dk1"/>
              </a:buClr>
              <a:buSzPct val="100000"/>
              <a:buFont typeface="Arial"/>
              <a:buNone/>
            </a:pPr>
            <a:r>
              <a:rPr lang="en" sz="1100">
                <a:solidFill>
                  <a:schemeClr val="dk1"/>
                </a:solidFill>
              </a:rPr>
              <a:t>				</a:t>
            </a:r>
          </a:p>
          <a:p>
            <a:pPr lvl="0" rtl="0">
              <a:lnSpc>
                <a:spcPct val="100000"/>
              </a:lnSpc>
              <a:spcBef>
                <a:spcPts val="0"/>
              </a:spcBef>
              <a:buClr>
                <a:schemeClr val="dk1"/>
              </a:buClr>
              <a:buSzPct val="100000"/>
              <a:buFont typeface="Arial"/>
              <a:buNone/>
            </a:pPr>
            <a:r>
              <a:rPr lang="en" sz="1100">
                <a:solidFill>
                  <a:schemeClr val="dk1"/>
                </a:solidFill>
              </a:rPr>
              <a:t>			</a:t>
            </a:r>
          </a:p>
          <a:p>
            <a:pPr lvl="0" rtl="0">
              <a:lnSpc>
                <a:spcPct val="100000"/>
              </a:lnSpc>
              <a:spcBef>
                <a:spcPts val="0"/>
              </a:spcBef>
              <a:buClr>
                <a:schemeClr val="dk1"/>
              </a:buClr>
              <a:buSzPct val="100000"/>
              <a:buFont typeface="Arial"/>
              <a:buNone/>
            </a:pPr>
            <a:r>
              <a:rPr lang="en" sz="1100">
                <a:solidFill>
                  <a:schemeClr val="dk1"/>
                </a:solidFill>
              </a:rPr>
              <a:t>		</a:t>
            </a:r>
          </a:p>
          <a:p>
            <a:pPr lvl="0" rtl="0">
              <a:lnSpc>
                <a:spcPct val="100000"/>
              </a:lnSpc>
              <a:spcBef>
                <a:spcPts val="0"/>
              </a:spcBef>
              <a:buClr>
                <a:schemeClr val="dk1"/>
              </a:buClr>
              <a:buFont typeface="Arial"/>
              <a:buNone/>
            </a:pPr>
            <a:endParaRPr sz="1200">
              <a:solidFill>
                <a:schemeClr val="dk1"/>
              </a:solidFill>
              <a:latin typeface="Droid Sans"/>
              <a:ea typeface="Droid Sans"/>
              <a:cs typeface="Droid Sans"/>
              <a:sym typeface="Droid Sans"/>
            </a:endParaRPr>
          </a:p>
        </p:txBody>
      </p:sp>
      <p:sp>
        <p:nvSpPr>
          <p:cNvPr id="164" name="Shape 164"/>
          <p:cNvSpPr/>
          <p:nvPr/>
        </p:nvSpPr>
        <p:spPr>
          <a:xfrm>
            <a:off x="622650" y="1297275"/>
            <a:ext cx="1446300" cy="18033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5" name="Shape 165"/>
          <p:cNvSpPr txBox="1"/>
          <p:nvPr/>
        </p:nvSpPr>
        <p:spPr>
          <a:xfrm>
            <a:off x="980175" y="2076800"/>
            <a:ext cx="5589899" cy="652199"/>
          </a:xfrm>
          <a:prstGeom prst="rect">
            <a:avLst/>
          </a:prstGeom>
          <a:noFill/>
          <a:ln>
            <a:noFill/>
          </a:ln>
        </p:spPr>
        <p:txBody>
          <a:bodyPr lIns="91425" tIns="91425" rIns="91425" bIns="91425" anchor="t" anchorCtr="0">
            <a:noAutofit/>
          </a:bodyPr>
          <a:lstStyle/>
          <a:p>
            <a:pPr>
              <a:spcBef>
                <a:spcPts val="0"/>
              </a:spcBef>
              <a:buNone/>
            </a:pPr>
            <a:endParaRPr/>
          </a:p>
        </p:txBody>
      </p:sp>
      <p:pic>
        <p:nvPicPr>
          <p:cNvPr id="166" name="Shape 166"/>
          <p:cNvPicPr preferRelativeResize="0"/>
          <p:nvPr/>
        </p:nvPicPr>
        <p:blipFill rotWithShape="1">
          <a:blip r:embed="rId3">
            <a:alphaModFix/>
          </a:blip>
          <a:srcRect l="37644" t="6080" r="11490" b="-6080"/>
          <a:stretch/>
        </p:blipFill>
        <p:spPr>
          <a:xfrm>
            <a:off x="607800" y="1297275"/>
            <a:ext cx="1476000" cy="184309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p:nvPr/>
        </p:nvSpPr>
        <p:spPr>
          <a:xfrm>
            <a:off x="304700" y="1198475"/>
            <a:ext cx="8484000" cy="3728700"/>
          </a:xfrm>
          <a:prstGeom prst="rect">
            <a:avLst/>
          </a:prstGeom>
          <a:solidFill>
            <a:srgbClr val="05294A"/>
          </a:solidFill>
          <a:ln w="19050" cap="flat">
            <a:solidFill>
              <a:srgbClr val="05294A"/>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2" name="Shape 172"/>
          <p:cNvSpPr txBox="1"/>
          <p:nvPr/>
        </p:nvSpPr>
        <p:spPr>
          <a:xfrm>
            <a:off x="443875" y="1363475"/>
            <a:ext cx="8211899" cy="3395699"/>
          </a:xfrm>
          <a:prstGeom prst="rect">
            <a:avLst/>
          </a:prstGeom>
          <a:solidFill>
            <a:srgbClr val="FFFFFF"/>
          </a:solidFill>
          <a:ln w="28575" cap="flat">
            <a:solidFill>
              <a:srgbClr val="05294A"/>
            </a:solidFill>
            <a:prstDash val="solid"/>
            <a:round/>
            <a:headEnd type="none" w="med" len="med"/>
            <a:tailEnd type="none" w="med" len="med"/>
          </a:ln>
        </p:spPr>
        <p:txBody>
          <a:bodyPr lIns="91425" tIns="91425" rIns="91425" bIns="91425" anchor="t" anchorCtr="0">
            <a:noAutofit/>
          </a:bodyPr>
          <a:lstStyle/>
          <a:p>
            <a:pPr algn="ctr" rtl="0">
              <a:lnSpc>
                <a:spcPct val="115000"/>
              </a:lnSpc>
              <a:spcBef>
                <a:spcPts val="700"/>
              </a:spcBef>
              <a:buNone/>
            </a:pPr>
            <a:r>
              <a:rPr lang="en" sz="2000">
                <a:solidFill>
                  <a:schemeClr val="dk1"/>
                </a:solidFill>
                <a:latin typeface="Droid Sans"/>
                <a:ea typeface="Droid Sans"/>
                <a:cs typeface="Droid Sans"/>
                <a:sym typeface="Droid Sans"/>
              </a:rPr>
              <a:t>                   “Power of Praise: Positive Behavior Support </a:t>
            </a:r>
          </a:p>
          <a:p>
            <a:pPr algn="ctr" rtl="0">
              <a:lnSpc>
                <a:spcPct val="115000"/>
              </a:lnSpc>
              <a:spcBef>
                <a:spcPts val="700"/>
              </a:spcBef>
              <a:buNone/>
            </a:pPr>
            <a:r>
              <a:rPr lang="en" sz="2000">
                <a:solidFill>
                  <a:schemeClr val="dk1"/>
                </a:solidFill>
                <a:latin typeface="Droid Sans"/>
                <a:ea typeface="Droid Sans"/>
                <a:cs typeface="Droid Sans"/>
                <a:sym typeface="Droid Sans"/>
              </a:rPr>
              <a:t>              in Early Childhood Education”</a:t>
            </a:r>
          </a:p>
          <a:p>
            <a:pPr lvl="0" algn="ctr" rtl="0">
              <a:lnSpc>
                <a:spcPct val="115000"/>
              </a:lnSpc>
              <a:spcBef>
                <a:spcPts val="700"/>
              </a:spcBef>
              <a:buNone/>
            </a:pPr>
            <a:r>
              <a:rPr lang="en" sz="1200">
                <a:solidFill>
                  <a:schemeClr val="dk1"/>
                </a:solidFill>
                <a:latin typeface="Droid Sans"/>
                <a:ea typeface="Droid Sans"/>
                <a:cs typeface="Droid Sans"/>
                <a:sym typeface="Droid Sans"/>
              </a:rPr>
              <a:t>             </a:t>
            </a:r>
            <a:r>
              <a:rPr lang="en" sz="2400">
                <a:solidFill>
                  <a:schemeClr val="dk1"/>
                </a:solidFill>
                <a:latin typeface="Droid Sans"/>
                <a:ea typeface="Droid Sans"/>
                <a:cs typeface="Droid Sans"/>
                <a:sym typeface="Droid Sans"/>
              </a:rPr>
              <a:t>Kaylee Blanchard</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rtl="0">
              <a:lnSpc>
                <a:spcPct val="115000"/>
              </a:lnSpc>
              <a:spcBef>
                <a:spcPts val="700"/>
              </a:spcBef>
              <a:buClr>
                <a:schemeClr val="dk1"/>
              </a:buClr>
              <a:buFont typeface="Arial"/>
              <a:buNone/>
            </a:pPr>
            <a:endParaRPr sz="2000">
              <a:solidFill>
                <a:schemeClr val="dk1"/>
              </a:solidFill>
              <a:latin typeface="Droid Sans"/>
              <a:ea typeface="Droid Sans"/>
              <a:cs typeface="Droid Sans"/>
              <a:sym typeface="Droid Sans"/>
            </a:endParaRP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Instructor: </a:t>
            </a: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Cornelia Pokrzywa</a:t>
            </a: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Class: WRT 160</a:t>
            </a:r>
          </a:p>
        </p:txBody>
      </p:sp>
      <p:sp>
        <p:nvSpPr>
          <p:cNvPr id="173" name="Shape 173"/>
          <p:cNvSpPr txBox="1">
            <a:spLocks noGrp="1"/>
          </p:cNvSpPr>
          <p:nvPr>
            <p:ph type="title"/>
          </p:nvPr>
        </p:nvSpPr>
        <p:spPr>
          <a:xfrm>
            <a:off x="304800" y="258450"/>
            <a:ext cx="8484000" cy="857400"/>
          </a:xfrm>
          <a:prstGeom prst="rect">
            <a:avLst/>
          </a:prstGeom>
          <a:solidFill>
            <a:srgbClr val="FFFFFF"/>
          </a:solidFill>
          <a:ln w="76200" cap="flat">
            <a:solidFill>
              <a:srgbClr val="05294A"/>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05294A"/>
                </a:solidFill>
                <a:latin typeface="Droid Serif"/>
                <a:ea typeface="Droid Serif"/>
                <a:cs typeface="Droid Serif"/>
                <a:sym typeface="Droid Serif"/>
              </a:rPr>
              <a:t>  Research Essay: Second Place </a:t>
            </a:r>
          </a:p>
        </p:txBody>
      </p:sp>
      <p:sp>
        <p:nvSpPr>
          <p:cNvPr id="174" name="Shape 174"/>
          <p:cNvSpPr txBox="1"/>
          <p:nvPr/>
        </p:nvSpPr>
        <p:spPr>
          <a:xfrm>
            <a:off x="2542900" y="2833950"/>
            <a:ext cx="5895899" cy="1803300"/>
          </a:xfrm>
          <a:prstGeom prst="rect">
            <a:avLst/>
          </a:prstGeom>
          <a:solidFill>
            <a:srgbClr val="FFFFFF"/>
          </a:solidFill>
          <a:ln w="28575" cap="flat">
            <a:solidFill>
              <a:srgbClr val="05294A"/>
            </a:solidFill>
            <a:prstDash val="solid"/>
            <a:round/>
            <a:headEnd type="none" w="med" len="med"/>
            <a:tailEnd type="none" w="med" len="med"/>
          </a:ln>
        </p:spPr>
        <p:txBody>
          <a:bodyPr lIns="91425" tIns="91425" rIns="91425" bIns="91425" anchor="t" anchorCtr="0">
            <a:noAutofit/>
          </a:bodyPr>
          <a:lstStyle/>
          <a:p>
            <a:pPr lvl="0" rtl="0">
              <a:lnSpc>
                <a:spcPct val="100000"/>
              </a:lnSpc>
              <a:spcBef>
                <a:spcPts val="0"/>
              </a:spcBef>
              <a:buClr>
                <a:schemeClr val="dk1"/>
              </a:buClr>
              <a:buSzPct val="91666"/>
              <a:buFont typeface="Arial"/>
              <a:buNone/>
            </a:pPr>
            <a:r>
              <a:rPr lang="en" sz="1200">
                <a:solidFill>
                  <a:schemeClr val="dk1"/>
                </a:solidFill>
                <a:latin typeface="Droid Sans"/>
                <a:ea typeface="Droid Sans"/>
                <a:cs typeface="Droid Sans"/>
                <a:sym typeface="Droid Sans"/>
              </a:rPr>
              <a:t>“Positive Behavior Support (PBS) is prevalent in daycares and early childhood education programs. PBS is a form of discipline where the focus is on prevention and praise rather than punishment (Snell, Voorhees, Berlin, Stanton-Chapman, Hadden, &amp; McCarty, 2012). Additionally, function-based intervention is a theory that explores motives behind challenging behaviors in order to find ways to stop and prevent them; this idea works well with PBS as it works to create environments that support positive behavior (Dunlap &amp; Fox, 2011). I conducted an interview with Assistant Professor Dr. Julie Ricks-Doneen, who explained how PBS and discipline is handled in a real education center.”</a:t>
            </a:r>
          </a:p>
          <a:p>
            <a:pPr lvl="0" rtl="0">
              <a:lnSpc>
                <a:spcPct val="100000"/>
              </a:lnSpc>
              <a:spcBef>
                <a:spcPts val="0"/>
              </a:spcBef>
              <a:buClr>
                <a:schemeClr val="dk1"/>
              </a:buClr>
              <a:buFont typeface="Arial"/>
              <a:buNone/>
            </a:pPr>
            <a:endParaRPr sz="1200">
              <a:solidFill>
                <a:schemeClr val="dk1"/>
              </a:solidFill>
              <a:latin typeface="Droid Sans"/>
              <a:ea typeface="Droid Sans"/>
              <a:cs typeface="Droid Sans"/>
              <a:sym typeface="Droid Sans"/>
            </a:endParaRPr>
          </a:p>
          <a:p>
            <a:pPr lvl="0" rtl="0">
              <a:lnSpc>
                <a:spcPct val="100000"/>
              </a:lnSpc>
              <a:spcBef>
                <a:spcPts val="0"/>
              </a:spcBef>
              <a:buClr>
                <a:schemeClr val="dk1"/>
              </a:buClr>
              <a:buFont typeface="Arial"/>
              <a:buNone/>
            </a:pPr>
            <a:endParaRPr sz="1200">
              <a:solidFill>
                <a:schemeClr val="dk1"/>
              </a:solidFill>
              <a:latin typeface="Droid Sans"/>
              <a:ea typeface="Droid Sans"/>
              <a:cs typeface="Droid Sans"/>
              <a:sym typeface="Droid Sans"/>
            </a:endParaRPr>
          </a:p>
        </p:txBody>
      </p:sp>
      <p:sp>
        <p:nvSpPr>
          <p:cNvPr id="175" name="Shape 175"/>
          <p:cNvSpPr/>
          <p:nvPr/>
        </p:nvSpPr>
        <p:spPr>
          <a:xfrm>
            <a:off x="698850" y="1906875"/>
            <a:ext cx="1446300" cy="18033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76" name="Shape 176"/>
          <p:cNvPicPr preferRelativeResize="0"/>
          <p:nvPr/>
        </p:nvPicPr>
        <p:blipFill>
          <a:blip r:embed="rId3">
            <a:alphaModFix/>
          </a:blip>
          <a:stretch>
            <a:fillRect/>
          </a:stretch>
        </p:blipFill>
        <p:spPr>
          <a:xfrm>
            <a:off x="682037" y="1503725"/>
            <a:ext cx="1479924" cy="1962150"/>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p:nvPr/>
        </p:nvSpPr>
        <p:spPr>
          <a:xfrm>
            <a:off x="304700" y="1198475"/>
            <a:ext cx="8484000" cy="3728700"/>
          </a:xfrm>
          <a:prstGeom prst="rect">
            <a:avLst/>
          </a:prstGeom>
          <a:solidFill>
            <a:srgbClr val="05294A"/>
          </a:solidFill>
          <a:ln w="19050" cap="flat">
            <a:solidFill>
              <a:srgbClr val="05294A"/>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2" name="Shape 182"/>
          <p:cNvSpPr txBox="1">
            <a:spLocks noGrp="1"/>
          </p:cNvSpPr>
          <p:nvPr>
            <p:ph type="title"/>
          </p:nvPr>
        </p:nvSpPr>
        <p:spPr>
          <a:xfrm>
            <a:off x="304800" y="258450"/>
            <a:ext cx="8484000" cy="857400"/>
          </a:xfrm>
          <a:prstGeom prst="rect">
            <a:avLst/>
          </a:prstGeom>
          <a:solidFill>
            <a:srgbClr val="FFFFFF"/>
          </a:solidFill>
          <a:ln w="76200" cap="flat">
            <a:solidFill>
              <a:srgbClr val="05294A"/>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05294A"/>
                </a:solidFill>
                <a:latin typeface="Droid Serif"/>
                <a:ea typeface="Droid Serif"/>
                <a:cs typeface="Droid Serif"/>
                <a:sym typeface="Droid Serif"/>
              </a:rPr>
              <a:t>  Research Essay: First Place </a:t>
            </a:r>
          </a:p>
        </p:txBody>
      </p:sp>
      <p:sp>
        <p:nvSpPr>
          <p:cNvPr id="183" name="Shape 183"/>
          <p:cNvSpPr txBox="1"/>
          <p:nvPr/>
        </p:nvSpPr>
        <p:spPr>
          <a:xfrm>
            <a:off x="443875" y="1363475"/>
            <a:ext cx="8211899" cy="3395699"/>
          </a:xfrm>
          <a:prstGeom prst="rect">
            <a:avLst/>
          </a:prstGeom>
          <a:solidFill>
            <a:srgbClr val="FFFFFF"/>
          </a:solidFill>
          <a:ln w="28575" cap="flat">
            <a:solidFill>
              <a:srgbClr val="05294A"/>
            </a:solidFill>
            <a:prstDash val="solid"/>
            <a:round/>
            <a:headEnd type="none" w="med" len="med"/>
            <a:tailEnd type="none" w="med" len="med"/>
          </a:ln>
        </p:spPr>
        <p:txBody>
          <a:bodyPr lIns="91425" tIns="91425" rIns="91425" bIns="91425" anchor="t" anchorCtr="0">
            <a:noAutofit/>
          </a:bodyPr>
          <a:lstStyle/>
          <a:p>
            <a:pPr lvl="0" algn="ctr" rtl="0">
              <a:lnSpc>
                <a:spcPct val="115000"/>
              </a:lnSpc>
              <a:spcBef>
                <a:spcPts val="700"/>
              </a:spcBef>
              <a:buNone/>
            </a:pPr>
            <a:r>
              <a:rPr lang="en" sz="600">
                <a:solidFill>
                  <a:schemeClr val="dk1"/>
                </a:solidFill>
                <a:latin typeface="Droid Sans"/>
                <a:ea typeface="Droid Sans"/>
                <a:cs typeface="Droid Sans"/>
                <a:sym typeface="Droid Sans"/>
              </a:rPr>
              <a:t>                                            </a:t>
            </a:r>
            <a:r>
              <a:rPr lang="en" sz="2000">
                <a:solidFill>
                  <a:schemeClr val="dk1"/>
                </a:solidFill>
                <a:latin typeface="Droid Sans"/>
                <a:ea typeface="Droid Sans"/>
                <a:cs typeface="Droid Sans"/>
                <a:sym typeface="Droid Sans"/>
              </a:rPr>
              <a:t>”Prison Rehabilitation and Its Effects”</a:t>
            </a:r>
          </a:p>
          <a:p>
            <a:pPr lvl="0" algn="ctr" rtl="0">
              <a:lnSpc>
                <a:spcPct val="115000"/>
              </a:lnSpc>
              <a:spcBef>
                <a:spcPts val="700"/>
              </a:spcBef>
              <a:buNone/>
            </a:pPr>
            <a:r>
              <a:rPr lang="en" sz="2000">
                <a:solidFill>
                  <a:schemeClr val="dk1"/>
                </a:solidFill>
                <a:latin typeface="Droid Sans"/>
                <a:ea typeface="Droid Sans"/>
                <a:cs typeface="Droid Sans"/>
                <a:sym typeface="Droid Sans"/>
              </a:rPr>
              <a:t>                 Elizabeth Kellogg</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Instructor:  </a:t>
            </a: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Laura Klein</a:t>
            </a: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Class: WRT 160</a:t>
            </a:r>
          </a:p>
        </p:txBody>
      </p:sp>
      <p:sp>
        <p:nvSpPr>
          <p:cNvPr id="184" name="Shape 184"/>
          <p:cNvSpPr txBox="1"/>
          <p:nvPr/>
        </p:nvSpPr>
        <p:spPr>
          <a:xfrm>
            <a:off x="2471225" y="2629250"/>
            <a:ext cx="5895899" cy="1605299"/>
          </a:xfrm>
          <a:prstGeom prst="rect">
            <a:avLst/>
          </a:prstGeom>
          <a:solidFill>
            <a:srgbClr val="FFFFFF"/>
          </a:solidFill>
          <a:ln w="28575" cap="flat">
            <a:solidFill>
              <a:srgbClr val="05294A"/>
            </a:solidFill>
            <a:prstDash val="solid"/>
            <a:round/>
            <a:headEnd type="none" w="med" len="med"/>
            <a:tailEnd type="none" w="med" len="med"/>
          </a:ln>
        </p:spPr>
        <p:txBody>
          <a:bodyPr lIns="91425" tIns="91425" rIns="91425" bIns="91425" anchor="t" anchorCtr="0">
            <a:noAutofit/>
          </a:bodyPr>
          <a:lstStyle/>
          <a:p>
            <a:pPr lvl="0" rtl="0">
              <a:spcBef>
                <a:spcPts val="0"/>
              </a:spcBef>
              <a:buClr>
                <a:schemeClr val="dk1"/>
              </a:buClr>
              <a:buSzPct val="84615"/>
              <a:buFont typeface="Arial"/>
              <a:buNone/>
            </a:pPr>
            <a:r>
              <a:rPr lang="en" sz="1300">
                <a:solidFill>
                  <a:schemeClr val="dk1"/>
                </a:solidFill>
                <a:latin typeface="Droid Sans"/>
                <a:ea typeface="Droid Sans"/>
                <a:cs typeface="Droid Sans"/>
                <a:sym typeface="Droid Sans"/>
              </a:rPr>
              <a:t>“In this paper, the issue of increasing prison rehabilitation programs, and the effects they have on both inmates and society are discussed. Since the Progressive movement began in the early 20th century, various attempts at rehabilitating inmates and curbing criminal behavior have been trialed. In recent decades, however, the focus of prisons became not to rehabilitate prisoners, but instead punish them. Recent studies show that this policy has proven to be disastrous,”</a:t>
            </a:r>
          </a:p>
          <a:p>
            <a:pPr lvl="0" rtl="0">
              <a:spcBef>
                <a:spcPts val="0"/>
              </a:spcBef>
              <a:buNone/>
            </a:pPr>
            <a:endParaRPr sz="1300">
              <a:solidFill>
                <a:schemeClr val="dk1"/>
              </a:solidFill>
              <a:latin typeface="Droid Sans"/>
              <a:ea typeface="Droid Sans"/>
              <a:cs typeface="Droid Sans"/>
              <a:sym typeface="Droid Sans"/>
            </a:endParaRPr>
          </a:p>
        </p:txBody>
      </p:sp>
      <p:pic>
        <p:nvPicPr>
          <p:cNvPr id="185" name="Shape 185"/>
          <p:cNvPicPr preferRelativeResize="0"/>
          <p:nvPr/>
        </p:nvPicPr>
        <p:blipFill>
          <a:blip r:embed="rId3">
            <a:alphaModFix/>
          </a:blip>
          <a:stretch>
            <a:fillRect/>
          </a:stretch>
        </p:blipFill>
        <p:spPr>
          <a:xfrm>
            <a:off x="713625" y="1423800"/>
            <a:ext cx="1294500" cy="2131875"/>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381000" y="245625"/>
            <a:ext cx="1581599" cy="4604100"/>
          </a:xfrm>
          <a:prstGeom prst="rect">
            <a:avLst/>
          </a:prstGeom>
          <a:solidFill>
            <a:schemeClr val="dk2"/>
          </a:solidFill>
          <a:ln w="9525" cap="flat">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1400" u="sng">
                <a:solidFill>
                  <a:srgbClr val="EFEFEF"/>
                </a:solidFill>
                <a:latin typeface="Droid Sans"/>
                <a:ea typeface="Droid Sans"/>
                <a:cs typeface="Droid Sans"/>
                <a:sym typeface="Droid Sans"/>
              </a:rPr>
              <a:t>Category Chairs</a:t>
            </a:r>
          </a:p>
          <a:p>
            <a:pPr lvl="0" rtl="0">
              <a:lnSpc>
                <a:spcPct val="115000"/>
              </a:lnSpc>
              <a:spcBef>
                <a:spcPts val="0"/>
              </a:spcBef>
              <a:buNone/>
            </a:pPr>
            <a:r>
              <a:rPr lang="en" sz="1200">
                <a:solidFill>
                  <a:srgbClr val="EFEFEF"/>
                </a:solidFill>
                <a:latin typeface="Droid Sans"/>
                <a:ea typeface="Droid Sans"/>
                <a:cs typeface="Droid Sans"/>
                <a:sym typeface="Droid Sans"/>
              </a:rPr>
              <a:t>Matthew Burkett</a:t>
            </a:r>
          </a:p>
          <a:p>
            <a:pPr lvl="0" rtl="0">
              <a:spcBef>
                <a:spcPts val="0"/>
              </a:spcBef>
              <a:buNone/>
            </a:pPr>
            <a:endParaRPr sz="600">
              <a:solidFill>
                <a:srgbClr val="EFEFEF"/>
              </a:solidFill>
              <a:latin typeface="Droid Sans"/>
              <a:ea typeface="Droid Sans"/>
              <a:cs typeface="Droid Sans"/>
              <a:sym typeface="Droid Sans"/>
            </a:endParaRPr>
          </a:p>
          <a:p>
            <a:pPr lvl="0" rtl="0">
              <a:spcBef>
                <a:spcPts val="0"/>
              </a:spcBef>
              <a:buNone/>
            </a:pPr>
            <a:r>
              <a:rPr lang="en" sz="1400" u="sng">
                <a:solidFill>
                  <a:srgbClr val="EFEFEF"/>
                </a:solidFill>
                <a:latin typeface="Droid Sans"/>
                <a:ea typeface="Droid Sans"/>
                <a:cs typeface="Droid Sans"/>
                <a:sym typeface="Droid Sans"/>
              </a:rPr>
              <a:t>Judges</a:t>
            </a:r>
          </a:p>
          <a:p>
            <a:pPr lvl="0" rtl="0">
              <a:lnSpc>
                <a:spcPct val="100000"/>
              </a:lnSpc>
              <a:spcBef>
                <a:spcPts val="600"/>
              </a:spcBef>
              <a:buNone/>
            </a:pPr>
            <a:r>
              <a:rPr lang="en" sz="1100">
                <a:solidFill>
                  <a:srgbClr val="EFEFEF"/>
                </a:solidFill>
                <a:latin typeface="Droid Sans"/>
                <a:ea typeface="Droid Sans"/>
                <a:cs typeface="Droid Sans"/>
                <a:sym typeface="Droid Sans"/>
              </a:rPr>
              <a:t>Jill Chrobak</a:t>
            </a:r>
          </a:p>
          <a:p>
            <a:pPr lvl="0" rtl="0">
              <a:lnSpc>
                <a:spcPct val="100000"/>
              </a:lnSpc>
              <a:spcBef>
                <a:spcPts val="600"/>
              </a:spcBef>
              <a:buNone/>
            </a:pPr>
            <a:r>
              <a:rPr lang="en" sz="1100">
                <a:solidFill>
                  <a:srgbClr val="EFEFEF"/>
                </a:solidFill>
                <a:latin typeface="Droid Sans"/>
                <a:ea typeface="Droid Sans"/>
                <a:cs typeface="Droid Sans"/>
                <a:sym typeface="Droid Sans"/>
              </a:rPr>
              <a:t>Alice Horning</a:t>
            </a:r>
          </a:p>
          <a:p>
            <a:pPr rtl="0">
              <a:lnSpc>
                <a:spcPct val="100000"/>
              </a:lnSpc>
              <a:spcBef>
                <a:spcPts val="600"/>
              </a:spcBef>
              <a:buNone/>
            </a:pPr>
            <a:r>
              <a:rPr lang="en" sz="1100">
                <a:solidFill>
                  <a:srgbClr val="EFEFEF"/>
                </a:solidFill>
                <a:latin typeface="Droid Sans"/>
                <a:ea typeface="Droid Sans"/>
                <a:cs typeface="Droid Sans"/>
                <a:sym typeface="Droid Sans"/>
              </a:rPr>
              <a:t>Bill Rouster</a:t>
            </a:r>
          </a:p>
          <a:p>
            <a:pPr lvl="0" rtl="0">
              <a:lnSpc>
                <a:spcPct val="100000"/>
              </a:lnSpc>
              <a:spcBef>
                <a:spcPts val="600"/>
              </a:spcBef>
              <a:buNone/>
            </a:pPr>
            <a:r>
              <a:rPr lang="en" sz="1100">
                <a:solidFill>
                  <a:srgbClr val="EFEFEF"/>
                </a:solidFill>
                <a:latin typeface="Droid Sans"/>
                <a:ea typeface="Droid Sans"/>
                <a:cs typeface="Droid Sans"/>
                <a:sym typeface="Droid Sans"/>
              </a:rPr>
              <a:t>Crystal VanKooten</a:t>
            </a:r>
          </a:p>
        </p:txBody>
      </p:sp>
      <p:pic>
        <p:nvPicPr>
          <p:cNvPr id="191" name="Shape 191"/>
          <p:cNvPicPr preferRelativeResize="0"/>
          <p:nvPr/>
        </p:nvPicPr>
        <p:blipFill>
          <a:blip r:embed="rId3">
            <a:alphaModFix/>
          </a:blip>
          <a:stretch>
            <a:fillRect/>
          </a:stretch>
        </p:blipFill>
        <p:spPr>
          <a:xfrm>
            <a:off x="1962600" y="261675"/>
            <a:ext cx="6791999" cy="4095677"/>
          </a:xfrm>
          <a:prstGeom prst="rect">
            <a:avLst/>
          </a:prstGeom>
          <a:noFill/>
          <a:ln>
            <a:noFill/>
          </a:ln>
        </p:spPr>
      </p:pic>
      <p:sp>
        <p:nvSpPr>
          <p:cNvPr id="192" name="Shape 192"/>
          <p:cNvSpPr txBox="1">
            <a:spLocks noGrp="1"/>
          </p:cNvSpPr>
          <p:nvPr>
            <p:ph type="title"/>
          </p:nvPr>
        </p:nvSpPr>
        <p:spPr>
          <a:xfrm>
            <a:off x="381000" y="3306450"/>
            <a:ext cx="8373599" cy="697500"/>
          </a:xfrm>
          <a:prstGeom prst="rect">
            <a:avLst/>
          </a:prstGeom>
          <a:solidFill>
            <a:srgbClr val="4C1130"/>
          </a:solidFill>
        </p:spPr>
        <p:txBody>
          <a:bodyPr lIns="91425" tIns="91425" rIns="91425" bIns="91425" anchor="b" anchorCtr="0">
            <a:noAutofit/>
          </a:bodyPr>
          <a:lstStyle/>
          <a:p>
            <a:pPr lvl="0" algn="r" rtl="0">
              <a:spcBef>
                <a:spcPts val="0"/>
              </a:spcBef>
              <a:buNone/>
            </a:pPr>
            <a:r>
              <a:rPr lang="en" sz="3200" dirty="0">
                <a:solidFill>
                  <a:srgbClr val="FFFFFF"/>
                </a:solidFill>
                <a:latin typeface="Droid Serif"/>
                <a:ea typeface="Droid Serif"/>
                <a:cs typeface="Droid Serif"/>
                <a:sym typeface="Droid Serif"/>
              </a:rPr>
              <a:t>4. Research Project </a:t>
            </a:r>
          </a:p>
        </p:txBody>
      </p:sp>
      <p:sp>
        <p:nvSpPr>
          <p:cNvPr id="193" name="Shape 193"/>
          <p:cNvSpPr txBox="1"/>
          <p:nvPr/>
        </p:nvSpPr>
        <p:spPr>
          <a:xfrm>
            <a:off x="375825" y="3946500"/>
            <a:ext cx="8373599" cy="990299"/>
          </a:xfrm>
          <a:prstGeom prst="rect">
            <a:avLst/>
          </a:prstGeom>
          <a:solidFill>
            <a:srgbClr val="FFFFFF"/>
          </a:solidFill>
          <a:ln w="28575" cap="flat">
            <a:solidFill>
              <a:srgbClr val="4C1130"/>
            </a:solidFill>
            <a:prstDash val="solid"/>
            <a:round/>
            <a:headEnd type="none" w="med" len="med"/>
            <a:tailEnd type="none" w="med" len="med"/>
          </a:ln>
        </p:spPr>
        <p:txBody>
          <a:bodyPr lIns="91425" tIns="91425" rIns="91425" bIns="91425" anchor="t" anchorCtr="0">
            <a:noAutofit/>
          </a:bodyPr>
          <a:lstStyle/>
          <a:p>
            <a:pPr lvl="0" algn="r" rtl="0">
              <a:lnSpc>
                <a:spcPct val="115000"/>
              </a:lnSpc>
              <a:spcBef>
                <a:spcPts val="700"/>
              </a:spcBef>
              <a:buClr>
                <a:schemeClr val="dk1"/>
              </a:buClr>
              <a:buSzPct val="84615"/>
              <a:buFont typeface="Arial"/>
              <a:buNone/>
            </a:pPr>
            <a:r>
              <a:rPr lang="en" sz="1300" dirty="0">
                <a:solidFill>
                  <a:schemeClr val="dk1"/>
                </a:solidFill>
                <a:latin typeface="Droid Serif"/>
                <a:ea typeface="Droid Serif"/>
                <a:cs typeface="Droid Serif"/>
                <a:sym typeface="Droid Serif"/>
              </a:rPr>
              <a:t>Outstanding formal research project for any upper-division WRT or general education writing intensive course. Features include developing new knowledge, synthesizing sources effectively, and documenting appropriately. Essays may include some multi-media content and primary research. </a:t>
            </a:r>
          </a:p>
          <a:p>
            <a:pPr lvl="0" algn="r" rtl="0">
              <a:lnSpc>
                <a:spcPct val="115000"/>
              </a:lnSpc>
              <a:spcBef>
                <a:spcPts val="700"/>
              </a:spcBef>
              <a:buClr>
                <a:schemeClr val="dk1"/>
              </a:buClr>
              <a:buFont typeface="Arial"/>
              <a:buNone/>
            </a:pPr>
            <a:endParaRPr sz="1300" dirty="0">
              <a:solidFill>
                <a:schemeClr val="dk1"/>
              </a:solidFill>
              <a:latin typeface="Droid Serif"/>
              <a:ea typeface="Droid Serif"/>
              <a:cs typeface="Droid Serif"/>
              <a:sym typeface="Droid Serif"/>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p:nvPr/>
        </p:nvSpPr>
        <p:spPr>
          <a:xfrm>
            <a:off x="304700" y="1198475"/>
            <a:ext cx="8484000" cy="3728700"/>
          </a:xfrm>
          <a:prstGeom prst="rect">
            <a:avLst/>
          </a:prstGeom>
          <a:solidFill>
            <a:srgbClr val="4C1130"/>
          </a:solidFill>
          <a:ln w="19050" cap="flat">
            <a:solidFill>
              <a:srgbClr val="4C113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9" name="Shape 199"/>
          <p:cNvSpPr txBox="1"/>
          <p:nvPr/>
        </p:nvSpPr>
        <p:spPr>
          <a:xfrm>
            <a:off x="443875" y="1363475"/>
            <a:ext cx="8211899" cy="3395699"/>
          </a:xfrm>
          <a:prstGeom prst="rect">
            <a:avLst/>
          </a:prstGeom>
          <a:solidFill>
            <a:srgbClr val="FFFFFF"/>
          </a:solidFill>
          <a:ln w="28575" cap="flat">
            <a:solidFill>
              <a:srgbClr val="4C1130"/>
            </a:solidFill>
            <a:prstDash val="solid"/>
            <a:round/>
            <a:headEnd type="none" w="med" len="med"/>
            <a:tailEnd type="none" w="med" len="med"/>
          </a:ln>
        </p:spPr>
        <p:txBody>
          <a:bodyPr lIns="91425" tIns="91425" rIns="91425" bIns="91425" anchor="t" anchorCtr="0">
            <a:noAutofit/>
          </a:bodyPr>
          <a:lstStyle/>
          <a:p>
            <a:pPr algn="ctr" rtl="0">
              <a:lnSpc>
                <a:spcPct val="115000"/>
              </a:lnSpc>
              <a:spcBef>
                <a:spcPts val="700"/>
              </a:spcBef>
              <a:buNone/>
            </a:pPr>
            <a:r>
              <a:rPr lang="en" sz="2000">
                <a:solidFill>
                  <a:schemeClr val="dk1"/>
                </a:solidFill>
                <a:latin typeface="Droid Sans"/>
                <a:ea typeface="Droid Sans"/>
                <a:cs typeface="Droid Sans"/>
                <a:sym typeface="Droid Sans"/>
              </a:rPr>
              <a:t>                 “</a:t>
            </a:r>
            <a:r>
              <a:rPr lang="en" sz="1800">
                <a:solidFill>
                  <a:schemeClr val="dk1"/>
                </a:solidFill>
                <a:latin typeface="Droid Sans"/>
                <a:ea typeface="Droid Sans"/>
                <a:cs typeface="Droid Sans"/>
                <a:sym typeface="Droid Sans"/>
              </a:rPr>
              <a:t>The Importance of Correct Technique/Biomechanics </a:t>
            </a:r>
          </a:p>
          <a:p>
            <a:pPr lvl="0" algn="ctr" rtl="0">
              <a:lnSpc>
                <a:spcPct val="115000"/>
              </a:lnSpc>
              <a:spcBef>
                <a:spcPts val="700"/>
              </a:spcBef>
              <a:buNone/>
            </a:pPr>
            <a:r>
              <a:rPr lang="en" sz="1800">
                <a:solidFill>
                  <a:schemeClr val="dk1"/>
                </a:solidFill>
                <a:latin typeface="Droid Sans"/>
                <a:ea typeface="Droid Sans"/>
                <a:cs typeface="Droid Sans"/>
                <a:sym typeface="Droid Sans"/>
              </a:rPr>
              <a:t>              in 100/110 Hurdle Racing”</a:t>
            </a:r>
          </a:p>
          <a:p>
            <a:pPr lvl="0" algn="ctr" rtl="0">
              <a:lnSpc>
                <a:spcPct val="115000"/>
              </a:lnSpc>
              <a:spcBef>
                <a:spcPts val="700"/>
              </a:spcBef>
              <a:buNone/>
            </a:pPr>
            <a:r>
              <a:rPr lang="en" sz="2000">
                <a:solidFill>
                  <a:schemeClr val="dk1"/>
                </a:solidFill>
                <a:latin typeface="Droid Sans"/>
                <a:ea typeface="Droid Sans"/>
                <a:cs typeface="Droid Sans"/>
                <a:sym typeface="Droid Sans"/>
              </a:rPr>
              <a:t>             </a:t>
            </a:r>
            <a:r>
              <a:rPr lang="en" sz="1800">
                <a:solidFill>
                  <a:schemeClr val="dk1"/>
                </a:solidFill>
                <a:latin typeface="Times New Roman"/>
                <a:ea typeface="Times New Roman"/>
                <a:cs typeface="Times New Roman"/>
                <a:sym typeface="Times New Roman"/>
              </a:rPr>
              <a:t>Hayley MacDonald</a:t>
            </a:r>
            <a:r>
              <a:rPr lang="en" sz="1800">
                <a:solidFill>
                  <a:schemeClr val="dk1"/>
                </a:solidFill>
                <a:latin typeface="Droid Sans"/>
                <a:ea typeface="Droid Sans"/>
                <a:cs typeface="Droid Sans"/>
                <a:sym typeface="Droid Sans"/>
              </a:rPr>
              <a:t> </a:t>
            </a:r>
            <a:r>
              <a:rPr lang="en" sz="2000">
                <a:solidFill>
                  <a:schemeClr val="dk1"/>
                </a:solidFill>
                <a:latin typeface="Droid Sans"/>
                <a:ea typeface="Droid Sans"/>
                <a:cs typeface="Droid Sans"/>
                <a:sym typeface="Droid Sans"/>
              </a:rPr>
              <a:t>               </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Instructor: Brian R. Goslin</a:t>
            </a: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Class: EXS 350</a:t>
            </a:r>
          </a:p>
        </p:txBody>
      </p:sp>
      <p:sp>
        <p:nvSpPr>
          <p:cNvPr id="200" name="Shape 200"/>
          <p:cNvSpPr txBox="1">
            <a:spLocks noGrp="1"/>
          </p:cNvSpPr>
          <p:nvPr>
            <p:ph type="title"/>
          </p:nvPr>
        </p:nvSpPr>
        <p:spPr>
          <a:xfrm>
            <a:off x="304800" y="258450"/>
            <a:ext cx="8484000" cy="857400"/>
          </a:xfrm>
          <a:prstGeom prst="rect">
            <a:avLst/>
          </a:prstGeom>
          <a:solidFill>
            <a:srgbClr val="FFFFFF"/>
          </a:solidFill>
          <a:ln w="76200" cap="flat">
            <a:solidFill>
              <a:srgbClr val="4C113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4C1130"/>
                </a:solidFill>
                <a:latin typeface="Droid Serif"/>
                <a:ea typeface="Droid Serif"/>
                <a:cs typeface="Droid Serif"/>
                <a:sym typeface="Droid Serif"/>
              </a:rPr>
              <a:t>  Research Project: Third Place </a:t>
            </a:r>
          </a:p>
        </p:txBody>
      </p:sp>
      <p:sp>
        <p:nvSpPr>
          <p:cNvPr id="201" name="Shape 201"/>
          <p:cNvSpPr txBox="1"/>
          <p:nvPr/>
        </p:nvSpPr>
        <p:spPr>
          <a:xfrm>
            <a:off x="2527975" y="2861675"/>
            <a:ext cx="5908799" cy="1521299"/>
          </a:xfrm>
          <a:prstGeom prst="rect">
            <a:avLst/>
          </a:prstGeom>
          <a:solidFill>
            <a:srgbClr val="FFFFFF"/>
          </a:solidFill>
          <a:ln w="28575" cap="flat">
            <a:solidFill>
              <a:srgbClr val="4C1130"/>
            </a:solidFill>
            <a:prstDash val="solid"/>
            <a:round/>
            <a:headEnd type="none" w="med" len="med"/>
            <a:tailEnd type="none" w="med" len="med"/>
          </a:ln>
        </p:spPr>
        <p:txBody>
          <a:bodyPr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rPr>
              <a:t>“Proper form consists of a quick forward motion of the lead leg, with flexion at the hip joint as well as flexion and extension at the knee joint, a speedy trail leg that is tucked under the body’s center of gravity and brought back down to the ground vigorously, and rapid arm movements that will force the legs to run and clear a hurdle as quickly as possible. Ultimately, if a hurdler can learn to incorporate the proper technique and mechanisms discussed within this research paper into their training, he or she will experience great success in their hurdling career.”</a:t>
            </a:r>
          </a:p>
        </p:txBody>
      </p:sp>
      <p:sp>
        <p:nvSpPr>
          <p:cNvPr id="202" name="Shape 202"/>
          <p:cNvSpPr/>
          <p:nvPr/>
        </p:nvSpPr>
        <p:spPr>
          <a:xfrm>
            <a:off x="674550" y="1657200"/>
            <a:ext cx="1472399" cy="18291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203" name="Shape 203"/>
          <p:cNvPicPr preferRelativeResize="0"/>
          <p:nvPr/>
        </p:nvPicPr>
        <p:blipFill>
          <a:blip r:embed="rId3">
            <a:alphaModFix/>
          </a:blip>
          <a:stretch>
            <a:fillRect/>
          </a:stretch>
        </p:blipFill>
        <p:spPr>
          <a:xfrm>
            <a:off x="674550" y="1526675"/>
            <a:ext cx="1472400" cy="182910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p:nvPr/>
        </p:nvSpPr>
        <p:spPr>
          <a:xfrm>
            <a:off x="304700" y="1198475"/>
            <a:ext cx="8484000" cy="3728700"/>
          </a:xfrm>
          <a:prstGeom prst="rect">
            <a:avLst/>
          </a:prstGeom>
          <a:solidFill>
            <a:srgbClr val="4C1130"/>
          </a:solidFill>
          <a:ln w="19050" cap="flat">
            <a:solidFill>
              <a:srgbClr val="4C113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9" name="Shape 209"/>
          <p:cNvSpPr txBox="1">
            <a:spLocks noGrp="1"/>
          </p:cNvSpPr>
          <p:nvPr>
            <p:ph type="title"/>
          </p:nvPr>
        </p:nvSpPr>
        <p:spPr>
          <a:xfrm>
            <a:off x="304800" y="258450"/>
            <a:ext cx="8484000" cy="857400"/>
          </a:xfrm>
          <a:prstGeom prst="rect">
            <a:avLst/>
          </a:prstGeom>
          <a:solidFill>
            <a:srgbClr val="FFFFFF"/>
          </a:solidFill>
          <a:ln w="76200" cap="flat">
            <a:solidFill>
              <a:srgbClr val="4C113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4C1130"/>
                </a:solidFill>
                <a:latin typeface="Droid Serif"/>
                <a:ea typeface="Droid Serif"/>
                <a:cs typeface="Droid Serif"/>
                <a:sym typeface="Droid Serif"/>
              </a:rPr>
              <a:t>  Research Project: Second Place </a:t>
            </a:r>
          </a:p>
        </p:txBody>
      </p:sp>
      <p:sp>
        <p:nvSpPr>
          <p:cNvPr id="210" name="Shape 210"/>
          <p:cNvSpPr txBox="1"/>
          <p:nvPr/>
        </p:nvSpPr>
        <p:spPr>
          <a:xfrm>
            <a:off x="440750" y="1364975"/>
            <a:ext cx="8211899" cy="3395699"/>
          </a:xfrm>
          <a:prstGeom prst="rect">
            <a:avLst/>
          </a:prstGeom>
          <a:solidFill>
            <a:srgbClr val="FFFFFF"/>
          </a:solidFill>
          <a:ln w="28575" cap="flat">
            <a:solidFill>
              <a:srgbClr val="4C1130"/>
            </a:solidFill>
            <a:prstDash val="solid"/>
            <a:round/>
            <a:headEnd type="none" w="med" len="med"/>
            <a:tailEnd type="none" w="med" len="med"/>
          </a:ln>
        </p:spPr>
        <p:txBody>
          <a:bodyPr lIns="91425" tIns="91425" rIns="91425" bIns="91425" anchor="t" anchorCtr="0">
            <a:noAutofit/>
          </a:bodyPr>
          <a:lstStyle/>
          <a:p>
            <a:pPr marL="1828800" indent="0" algn="l" rtl="0">
              <a:lnSpc>
                <a:spcPct val="100000"/>
              </a:lnSpc>
              <a:spcBef>
                <a:spcPts val="700"/>
              </a:spcBef>
              <a:buNone/>
            </a:pPr>
            <a:r>
              <a:rPr lang="en" sz="1800">
                <a:solidFill>
                  <a:schemeClr val="dk1"/>
                </a:solidFill>
                <a:latin typeface="Times New Roman"/>
                <a:ea typeface="Times New Roman"/>
                <a:cs typeface="Times New Roman"/>
                <a:sym typeface="Times New Roman"/>
              </a:rPr>
              <a:t>“Internal Language Barrier: Addressing Disconnects in </a:t>
            </a:r>
          </a:p>
          <a:p>
            <a:pPr marL="1828800" indent="0" algn="l" rtl="0">
              <a:lnSpc>
                <a:spcPct val="100000"/>
              </a:lnSpc>
              <a:spcBef>
                <a:spcPts val="700"/>
              </a:spcBef>
              <a:buNone/>
            </a:pPr>
            <a:r>
              <a:rPr lang="en" sz="1800">
                <a:solidFill>
                  <a:schemeClr val="dk1"/>
                </a:solidFill>
                <a:latin typeface="Times New Roman"/>
                <a:ea typeface="Times New Roman"/>
                <a:cs typeface="Times New Roman"/>
                <a:sym typeface="Times New Roman"/>
              </a:rPr>
              <a:t>               Discourse at the Collegiate Writing Level”     </a:t>
            </a:r>
          </a:p>
          <a:p>
            <a:pPr marL="3657600" lvl="0" indent="0" algn="l" rtl="0">
              <a:lnSpc>
                <a:spcPct val="100000"/>
              </a:lnSpc>
              <a:spcBef>
                <a:spcPts val="700"/>
              </a:spcBef>
              <a:buNone/>
            </a:pPr>
            <a:r>
              <a:rPr lang="en" sz="1800">
                <a:solidFill>
                  <a:schemeClr val="dk1"/>
                </a:solidFill>
                <a:latin typeface="Times New Roman"/>
                <a:ea typeface="Times New Roman"/>
                <a:cs typeface="Times New Roman"/>
                <a:sym typeface="Times New Roman"/>
              </a:rPr>
              <a:t>Megan Anne Phelps</a:t>
            </a:r>
            <a:r>
              <a:rPr lang="en">
                <a:solidFill>
                  <a:schemeClr val="dk1"/>
                </a:solidFill>
                <a:latin typeface="Droid Sans"/>
                <a:ea typeface="Droid Sans"/>
                <a:cs typeface="Droid Sans"/>
                <a:sym typeface="Droid Sans"/>
              </a:rPr>
              <a:t>      </a:t>
            </a:r>
            <a:r>
              <a:rPr lang="en" sz="2000">
                <a:solidFill>
                  <a:schemeClr val="dk1"/>
                </a:solidFill>
                <a:latin typeface="Droid Sans"/>
                <a:ea typeface="Droid Sans"/>
                <a:cs typeface="Droid Sans"/>
                <a:sym typeface="Droid Sans"/>
              </a:rPr>
              <a:t>   </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rtl="0">
              <a:lnSpc>
                <a:spcPct val="115000"/>
              </a:lnSpc>
              <a:spcBef>
                <a:spcPts val="700"/>
              </a:spcBef>
              <a:buNone/>
            </a:pPr>
            <a:endParaRPr sz="1200">
              <a:solidFill>
                <a:schemeClr val="dk1"/>
              </a:solidFill>
              <a:latin typeface="Droid Sans"/>
              <a:ea typeface="Droid Sans"/>
              <a:cs typeface="Droid Sans"/>
              <a:sym typeface="Droid Sans"/>
            </a:endParaRPr>
          </a:p>
          <a:p>
            <a:pPr lvl="0" rtl="0">
              <a:lnSpc>
                <a:spcPct val="115000"/>
              </a:lnSpc>
              <a:spcBef>
                <a:spcPts val="700"/>
              </a:spcBef>
              <a:buNone/>
            </a:pPr>
            <a:r>
              <a:rPr lang="en" sz="1200">
                <a:solidFill>
                  <a:schemeClr val="dk1"/>
                </a:solidFill>
                <a:latin typeface="Droid Sans"/>
                <a:ea typeface="Droid Sans"/>
                <a:cs typeface="Droid Sans"/>
                <a:sym typeface="Droid Sans"/>
              </a:rPr>
              <a:t>Instructor: Greg Giberson</a:t>
            </a:r>
          </a:p>
          <a:p>
            <a:pPr lvl="0" rtl="0">
              <a:lnSpc>
                <a:spcPct val="115000"/>
              </a:lnSpc>
              <a:spcBef>
                <a:spcPts val="700"/>
              </a:spcBef>
              <a:buNone/>
            </a:pPr>
            <a:r>
              <a:rPr lang="en" sz="1200">
                <a:solidFill>
                  <a:schemeClr val="dk1"/>
                </a:solidFill>
                <a:latin typeface="Droid Sans"/>
                <a:ea typeface="Droid Sans"/>
                <a:cs typeface="Droid Sans"/>
                <a:sym typeface="Droid Sans"/>
              </a:rPr>
              <a:t>Class: WRT 491</a:t>
            </a:r>
          </a:p>
        </p:txBody>
      </p:sp>
      <p:sp>
        <p:nvSpPr>
          <p:cNvPr id="211" name="Shape 211"/>
          <p:cNvSpPr txBox="1"/>
          <p:nvPr/>
        </p:nvSpPr>
        <p:spPr>
          <a:xfrm>
            <a:off x="2443950" y="2666800"/>
            <a:ext cx="5908799" cy="1676100"/>
          </a:xfrm>
          <a:prstGeom prst="rect">
            <a:avLst/>
          </a:prstGeom>
          <a:solidFill>
            <a:srgbClr val="FFFFFF"/>
          </a:solidFill>
          <a:ln w="28575" cap="flat">
            <a:solidFill>
              <a:srgbClr val="4C1130"/>
            </a:solidFill>
            <a:prstDash val="solid"/>
            <a:round/>
            <a:headEnd type="none" w="med" len="med"/>
            <a:tailEnd type="none" w="med" len="med"/>
          </a:ln>
        </p:spPr>
        <p:txBody>
          <a:bodyPr lIns="91425" tIns="91425" rIns="91425" bIns="91425" anchor="t" anchorCtr="0">
            <a:noAutofit/>
          </a:bodyPr>
          <a:lstStyle/>
          <a:p>
            <a:pPr lvl="0" rtl="0">
              <a:lnSpc>
                <a:spcPct val="115000"/>
              </a:lnSpc>
              <a:spcBef>
                <a:spcPts val="0"/>
              </a:spcBef>
              <a:buClr>
                <a:schemeClr val="dk1"/>
              </a:buClr>
              <a:buSzPct val="78571"/>
              <a:buFont typeface="Arial"/>
              <a:buNone/>
            </a:pPr>
            <a:r>
              <a:rPr lang="en"/>
              <a:t>“By including students’ native dialects and utilizing their  NDC [native discourse conventions] in the classroom, we, as a discipline, can show students the validity of their ideas and help them build the self efficacy necessary to gain self-esteem in their writing—a task that will undoubtedly provide the inclusive environment necessary for students to understand the importance of adaptability within the university.”</a:t>
            </a:r>
          </a:p>
        </p:txBody>
      </p:sp>
      <p:sp>
        <p:nvSpPr>
          <p:cNvPr id="212" name="Shape 212"/>
          <p:cNvSpPr/>
          <p:nvPr/>
        </p:nvSpPr>
        <p:spPr>
          <a:xfrm>
            <a:off x="644250" y="1470100"/>
            <a:ext cx="1317600" cy="18246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213" name="Shape 213"/>
          <p:cNvPicPr preferRelativeResize="0"/>
          <p:nvPr/>
        </p:nvPicPr>
        <p:blipFill>
          <a:blip r:embed="rId3">
            <a:alphaModFix/>
          </a:blip>
          <a:stretch>
            <a:fillRect/>
          </a:stretch>
        </p:blipFill>
        <p:spPr>
          <a:xfrm>
            <a:off x="644250" y="1422375"/>
            <a:ext cx="1369274" cy="2008925"/>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182825" y="64675"/>
            <a:ext cx="8763600" cy="857400"/>
          </a:xfrm>
          <a:prstGeom prst="rect">
            <a:avLst/>
          </a:prstGeom>
        </p:spPr>
        <p:txBody>
          <a:bodyPr lIns="91425" tIns="91425" rIns="91425" bIns="91425" anchor="b" anchorCtr="0">
            <a:noAutofit/>
          </a:bodyPr>
          <a:lstStyle/>
          <a:p>
            <a:pPr algn="ctr">
              <a:spcBef>
                <a:spcPts val="0"/>
              </a:spcBef>
              <a:buNone/>
            </a:pPr>
            <a:r>
              <a:rPr lang="en">
                <a:latin typeface="Droid Serif"/>
                <a:ea typeface="Droid Serif"/>
                <a:cs typeface="Droid Serif"/>
                <a:sym typeface="Droid Serif"/>
              </a:rPr>
              <a:t>The Categories</a:t>
            </a:r>
          </a:p>
        </p:txBody>
      </p:sp>
      <p:sp>
        <p:nvSpPr>
          <p:cNvPr id="43" name="Shape 43"/>
          <p:cNvSpPr/>
          <p:nvPr/>
        </p:nvSpPr>
        <p:spPr>
          <a:xfrm>
            <a:off x="1178525" y="1049050"/>
            <a:ext cx="3306900" cy="1163400"/>
          </a:xfrm>
          <a:prstGeom prst="roundRect">
            <a:avLst>
              <a:gd name="adj" fmla="val 16667"/>
            </a:avLst>
          </a:prstGeom>
          <a:solidFill>
            <a:srgbClr val="99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700"/>
              </a:spcBef>
              <a:buClr>
                <a:schemeClr val="dk1"/>
              </a:buClr>
              <a:buSzPct val="45833"/>
              <a:buFont typeface="Arial"/>
              <a:buNone/>
            </a:pPr>
            <a:r>
              <a:rPr lang="en" sz="2400">
                <a:solidFill>
                  <a:srgbClr val="FFFFFF"/>
                </a:solidFill>
                <a:latin typeface="Droid Serif"/>
                <a:ea typeface="Droid Serif"/>
                <a:cs typeface="Droid Serif"/>
                <a:sym typeface="Droid Serif"/>
              </a:rPr>
              <a:t>Narrative Essay </a:t>
            </a:r>
          </a:p>
          <a:p>
            <a:pPr lvl="0" algn="ctr" rtl="0">
              <a:spcBef>
                <a:spcPts val="700"/>
              </a:spcBef>
              <a:buClr>
                <a:schemeClr val="dk1"/>
              </a:buClr>
              <a:buSzPct val="68750"/>
              <a:buFont typeface="Arial"/>
              <a:buNone/>
            </a:pPr>
            <a:r>
              <a:rPr lang="en" sz="1600">
                <a:solidFill>
                  <a:srgbClr val="FFFFFF"/>
                </a:solidFill>
                <a:latin typeface="Droid Serif"/>
                <a:ea typeface="Droid Serif"/>
                <a:cs typeface="Droid Serif"/>
                <a:sym typeface="Droid Serif"/>
              </a:rPr>
              <a:t>from WRT 102, 150, or 160</a:t>
            </a:r>
          </a:p>
          <a:p>
            <a:pPr>
              <a:spcBef>
                <a:spcPts val="0"/>
              </a:spcBef>
              <a:buNone/>
            </a:pPr>
            <a:endParaRPr>
              <a:solidFill>
                <a:srgbClr val="FFFFFF"/>
              </a:solidFill>
            </a:endParaRPr>
          </a:p>
        </p:txBody>
      </p:sp>
      <p:sp>
        <p:nvSpPr>
          <p:cNvPr id="44" name="Shape 44"/>
          <p:cNvSpPr/>
          <p:nvPr/>
        </p:nvSpPr>
        <p:spPr>
          <a:xfrm>
            <a:off x="1213275" y="2311175"/>
            <a:ext cx="3306900" cy="1163400"/>
          </a:xfrm>
          <a:prstGeom prst="roundRect">
            <a:avLst>
              <a:gd name="adj" fmla="val 16667"/>
            </a:avLst>
          </a:prstGeom>
          <a:solidFill>
            <a:srgbClr val="274E13"/>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700"/>
              </a:spcBef>
              <a:buNone/>
            </a:pPr>
            <a:r>
              <a:rPr lang="en" sz="2400">
                <a:solidFill>
                  <a:srgbClr val="FFFFFF"/>
                </a:solidFill>
                <a:latin typeface="Droid Serif"/>
                <a:ea typeface="Droid Serif"/>
                <a:cs typeface="Droid Serif"/>
                <a:sym typeface="Droid Serif"/>
              </a:rPr>
              <a:t>Analytical Essay </a:t>
            </a:r>
          </a:p>
          <a:p>
            <a:pPr lvl="0" algn="ctr" rtl="0">
              <a:spcBef>
                <a:spcPts val="700"/>
              </a:spcBef>
              <a:buNone/>
            </a:pPr>
            <a:r>
              <a:rPr lang="en" sz="1600">
                <a:solidFill>
                  <a:srgbClr val="FFFFFF"/>
                </a:solidFill>
                <a:latin typeface="Droid Serif"/>
                <a:ea typeface="Droid Serif"/>
                <a:cs typeface="Droid Serif"/>
                <a:sym typeface="Droid Serif"/>
              </a:rPr>
              <a:t>from WRT 102, 150, or 160</a:t>
            </a:r>
          </a:p>
          <a:p>
            <a:pPr lvl="0" rtl="0">
              <a:spcBef>
                <a:spcPts val="0"/>
              </a:spcBef>
              <a:buNone/>
            </a:pPr>
            <a:endParaRPr>
              <a:solidFill>
                <a:srgbClr val="FFFFFF"/>
              </a:solidFill>
            </a:endParaRPr>
          </a:p>
        </p:txBody>
      </p:sp>
      <p:sp>
        <p:nvSpPr>
          <p:cNvPr id="45" name="Shape 45"/>
          <p:cNvSpPr/>
          <p:nvPr/>
        </p:nvSpPr>
        <p:spPr>
          <a:xfrm>
            <a:off x="1208125" y="3598750"/>
            <a:ext cx="3306900" cy="1163400"/>
          </a:xfrm>
          <a:prstGeom prst="roundRect">
            <a:avLst>
              <a:gd name="adj" fmla="val 16667"/>
            </a:avLst>
          </a:prstGeom>
          <a:solidFill>
            <a:srgbClr val="05294A"/>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700"/>
              </a:spcBef>
              <a:buNone/>
            </a:pPr>
            <a:r>
              <a:rPr lang="en" sz="2400">
                <a:solidFill>
                  <a:srgbClr val="FFFFFF"/>
                </a:solidFill>
                <a:latin typeface="Droid Serif"/>
                <a:ea typeface="Droid Serif"/>
                <a:cs typeface="Droid Serif"/>
                <a:sym typeface="Droid Serif"/>
              </a:rPr>
              <a:t>Research Essay </a:t>
            </a:r>
          </a:p>
          <a:p>
            <a:pPr lvl="0" algn="ctr" rtl="0">
              <a:spcBef>
                <a:spcPts val="700"/>
              </a:spcBef>
              <a:buNone/>
            </a:pPr>
            <a:r>
              <a:rPr lang="en" sz="1600">
                <a:solidFill>
                  <a:srgbClr val="FFFFFF"/>
                </a:solidFill>
                <a:latin typeface="Droid Serif"/>
                <a:ea typeface="Droid Serif"/>
                <a:cs typeface="Droid Serif"/>
                <a:sym typeface="Droid Serif"/>
              </a:rPr>
              <a:t>from WRT 160</a:t>
            </a:r>
          </a:p>
          <a:p>
            <a:pPr lvl="0" rtl="0">
              <a:spcBef>
                <a:spcPts val="0"/>
              </a:spcBef>
              <a:buNone/>
            </a:pPr>
            <a:endParaRPr>
              <a:solidFill>
                <a:srgbClr val="FFFFFF"/>
              </a:solidFill>
            </a:endParaRPr>
          </a:p>
        </p:txBody>
      </p:sp>
      <p:sp>
        <p:nvSpPr>
          <p:cNvPr id="46" name="Shape 46"/>
          <p:cNvSpPr/>
          <p:nvPr/>
        </p:nvSpPr>
        <p:spPr>
          <a:xfrm>
            <a:off x="4667425" y="1036475"/>
            <a:ext cx="3306900" cy="1163400"/>
          </a:xfrm>
          <a:prstGeom prst="roundRect">
            <a:avLst>
              <a:gd name="adj" fmla="val 16667"/>
            </a:avLst>
          </a:prstGeom>
          <a:solidFill>
            <a:srgbClr val="4C113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700"/>
              </a:spcBef>
              <a:buNone/>
            </a:pPr>
            <a:r>
              <a:rPr lang="en" sz="2400">
                <a:solidFill>
                  <a:srgbClr val="FFFFFF"/>
                </a:solidFill>
                <a:latin typeface="Droid Serif"/>
                <a:ea typeface="Droid Serif"/>
                <a:cs typeface="Droid Serif"/>
                <a:sym typeface="Droid Serif"/>
              </a:rPr>
              <a:t>Research Project</a:t>
            </a:r>
          </a:p>
          <a:p>
            <a:pPr lvl="0" algn="ctr" rtl="0">
              <a:spcBef>
                <a:spcPts val="700"/>
              </a:spcBef>
              <a:buNone/>
            </a:pPr>
            <a:r>
              <a:rPr lang="en" sz="1600">
                <a:solidFill>
                  <a:srgbClr val="FFFFFF"/>
                </a:solidFill>
                <a:latin typeface="Droid Serif"/>
                <a:ea typeface="Droid Serif"/>
                <a:cs typeface="Droid Serif"/>
                <a:sym typeface="Droid Serif"/>
              </a:rPr>
              <a:t>for upper level courses</a:t>
            </a:r>
          </a:p>
          <a:p>
            <a:pPr lvl="0" rtl="0">
              <a:spcBef>
                <a:spcPts val="0"/>
              </a:spcBef>
              <a:buNone/>
            </a:pPr>
            <a:endParaRPr>
              <a:solidFill>
                <a:srgbClr val="FFFFFF"/>
              </a:solidFill>
            </a:endParaRPr>
          </a:p>
        </p:txBody>
      </p:sp>
      <p:sp>
        <p:nvSpPr>
          <p:cNvPr id="47" name="Shape 47"/>
          <p:cNvSpPr/>
          <p:nvPr/>
        </p:nvSpPr>
        <p:spPr>
          <a:xfrm>
            <a:off x="4702175" y="2298600"/>
            <a:ext cx="3306900" cy="1163400"/>
          </a:xfrm>
          <a:prstGeom prst="roundRect">
            <a:avLst>
              <a:gd name="adj" fmla="val 16667"/>
            </a:avLst>
          </a:prstGeom>
          <a:solidFill>
            <a:srgbClr val="7F6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700"/>
              </a:spcBef>
              <a:buNone/>
            </a:pPr>
            <a:r>
              <a:rPr lang="en" sz="2400">
                <a:solidFill>
                  <a:srgbClr val="FFFFFF"/>
                </a:solidFill>
                <a:latin typeface="Droid Serif"/>
                <a:ea typeface="Droid Serif"/>
                <a:cs typeface="Droid Serif"/>
                <a:sym typeface="Droid Serif"/>
              </a:rPr>
              <a:t>Creative Nonfiction</a:t>
            </a:r>
          </a:p>
          <a:p>
            <a:pPr lvl="0" rtl="0">
              <a:spcBef>
                <a:spcPts val="0"/>
              </a:spcBef>
              <a:buNone/>
            </a:pPr>
            <a:endParaRPr>
              <a:solidFill>
                <a:srgbClr val="FFFFFF"/>
              </a:solidFill>
            </a:endParaRPr>
          </a:p>
        </p:txBody>
      </p:sp>
      <p:sp>
        <p:nvSpPr>
          <p:cNvPr id="48" name="Shape 48"/>
          <p:cNvSpPr/>
          <p:nvPr/>
        </p:nvSpPr>
        <p:spPr>
          <a:xfrm>
            <a:off x="4697025" y="3586175"/>
            <a:ext cx="3306900" cy="1163400"/>
          </a:xfrm>
          <a:prstGeom prst="roundRect">
            <a:avLst>
              <a:gd name="adj" fmla="val 16667"/>
            </a:avLst>
          </a:prstGeom>
          <a:solidFill>
            <a:srgbClr val="780637"/>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a:solidFill>
                  <a:srgbClr val="FFFFFF"/>
                </a:solidFill>
                <a:latin typeface="Droid Serif"/>
                <a:ea typeface="Droid Serif"/>
                <a:cs typeface="Droid Serif"/>
                <a:sym typeface="Droid Serif"/>
              </a:rPr>
              <a:t>Multimedia Project</a:t>
            </a: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p:nvPr/>
        </p:nvSpPr>
        <p:spPr>
          <a:xfrm>
            <a:off x="304700" y="1198475"/>
            <a:ext cx="8484000" cy="3728700"/>
          </a:xfrm>
          <a:prstGeom prst="rect">
            <a:avLst/>
          </a:prstGeom>
          <a:solidFill>
            <a:srgbClr val="4C1130"/>
          </a:solidFill>
          <a:ln w="19050" cap="flat">
            <a:solidFill>
              <a:srgbClr val="4C113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19" name="Shape 219"/>
          <p:cNvSpPr txBox="1"/>
          <p:nvPr/>
        </p:nvSpPr>
        <p:spPr>
          <a:xfrm>
            <a:off x="443875" y="1363475"/>
            <a:ext cx="8211899" cy="3395699"/>
          </a:xfrm>
          <a:prstGeom prst="rect">
            <a:avLst/>
          </a:prstGeom>
          <a:solidFill>
            <a:srgbClr val="FFFFFF"/>
          </a:solidFill>
          <a:ln w="28575" cap="flat">
            <a:solidFill>
              <a:srgbClr val="4C1130"/>
            </a:solidFill>
            <a:prstDash val="solid"/>
            <a:round/>
            <a:headEnd type="none" w="med" len="med"/>
            <a:tailEnd type="none" w="med" len="med"/>
          </a:ln>
        </p:spPr>
        <p:txBody>
          <a:bodyPr lIns="91425" tIns="91425" rIns="91425" bIns="91425" anchor="t" anchorCtr="0">
            <a:noAutofit/>
          </a:bodyPr>
          <a:lstStyle/>
          <a:p>
            <a:pPr marL="1371600" indent="457200" algn="l" rtl="0">
              <a:lnSpc>
                <a:spcPct val="100000"/>
              </a:lnSpc>
              <a:spcBef>
                <a:spcPts val="700"/>
              </a:spcBef>
              <a:buNone/>
            </a:pPr>
            <a:r>
              <a:rPr lang="en" sz="2400">
                <a:solidFill>
                  <a:schemeClr val="dk1"/>
                </a:solidFill>
                <a:latin typeface="Droid Sans"/>
                <a:ea typeface="Droid Sans"/>
                <a:cs typeface="Droid Sans"/>
                <a:sym typeface="Droid Sans"/>
              </a:rPr>
              <a:t>    “The Presence of Cultural Rhetoric </a:t>
            </a:r>
          </a:p>
          <a:p>
            <a:pPr marL="1371600" lvl="0" indent="457200" algn="l" rtl="0">
              <a:lnSpc>
                <a:spcPct val="100000"/>
              </a:lnSpc>
              <a:spcBef>
                <a:spcPts val="700"/>
              </a:spcBef>
              <a:buNone/>
            </a:pPr>
            <a:r>
              <a:rPr lang="en" sz="2400">
                <a:solidFill>
                  <a:schemeClr val="dk1"/>
                </a:solidFill>
                <a:latin typeface="Droid Sans"/>
                <a:ea typeface="Droid Sans"/>
                <a:cs typeface="Droid Sans"/>
                <a:sym typeface="Droid Sans"/>
              </a:rPr>
              <a:t>                  in Traditional Music”                              </a:t>
            </a:r>
          </a:p>
          <a:p>
            <a:pPr marL="914400" lvl="0" indent="457200" algn="ctr" rtl="0">
              <a:lnSpc>
                <a:spcPct val="115000"/>
              </a:lnSpc>
              <a:spcBef>
                <a:spcPts val="700"/>
              </a:spcBef>
              <a:buNone/>
            </a:pPr>
            <a:r>
              <a:rPr lang="en" sz="2400">
                <a:solidFill>
                  <a:schemeClr val="dk1"/>
                </a:solidFill>
                <a:latin typeface="Droid Sans"/>
                <a:ea typeface="Droid Sans"/>
                <a:cs typeface="Droid Sans"/>
                <a:sym typeface="Droid Sans"/>
              </a:rPr>
              <a:t>Lauryn Johnson</a:t>
            </a: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rtl="0">
              <a:lnSpc>
                <a:spcPct val="115000"/>
              </a:lnSpc>
              <a:spcBef>
                <a:spcPts val="700"/>
              </a:spcBef>
              <a:buNone/>
            </a:pPr>
            <a:endParaRPr sz="600">
              <a:solidFill>
                <a:schemeClr val="dk1"/>
              </a:solidFill>
              <a:latin typeface="Droid Sans"/>
              <a:ea typeface="Droid Sans"/>
              <a:cs typeface="Droid Sans"/>
              <a:sym typeface="Droid Sans"/>
            </a:endParaRPr>
          </a:p>
          <a:p>
            <a:pPr rtl="0">
              <a:lnSpc>
                <a:spcPct val="115000"/>
              </a:lnSpc>
              <a:spcBef>
                <a:spcPts val="700"/>
              </a:spcBef>
              <a:buNone/>
            </a:pPr>
            <a:endParaRPr sz="1200">
              <a:solidFill>
                <a:schemeClr val="dk1"/>
              </a:solidFill>
              <a:latin typeface="Droid Sans"/>
              <a:ea typeface="Droid Sans"/>
              <a:cs typeface="Droid Sans"/>
              <a:sym typeface="Droid Sans"/>
            </a:endParaRPr>
          </a:p>
          <a:p>
            <a:pPr rtl="0">
              <a:lnSpc>
                <a:spcPct val="115000"/>
              </a:lnSpc>
              <a:spcBef>
                <a:spcPts val="700"/>
              </a:spcBef>
              <a:buNone/>
            </a:pPr>
            <a:r>
              <a:rPr lang="en">
                <a:solidFill>
                  <a:schemeClr val="dk1"/>
                </a:solidFill>
                <a:latin typeface="Droid Sans"/>
                <a:ea typeface="Droid Sans"/>
                <a:cs typeface="Droid Sans"/>
                <a:sym typeface="Droid Sans"/>
              </a:rPr>
              <a:t>Instructor: </a:t>
            </a:r>
          </a:p>
          <a:p>
            <a:pPr lvl="0" rtl="0">
              <a:lnSpc>
                <a:spcPct val="115000"/>
              </a:lnSpc>
              <a:spcBef>
                <a:spcPts val="700"/>
              </a:spcBef>
              <a:buNone/>
            </a:pPr>
            <a:r>
              <a:rPr lang="en">
                <a:solidFill>
                  <a:schemeClr val="dk1"/>
                </a:solidFill>
                <a:latin typeface="Droid Sans"/>
                <a:ea typeface="Droid Sans"/>
                <a:cs typeface="Droid Sans"/>
                <a:sym typeface="Droid Sans"/>
              </a:rPr>
              <a:t>Josephine Walwema</a:t>
            </a:r>
          </a:p>
          <a:p>
            <a:pPr lvl="0" rtl="0">
              <a:lnSpc>
                <a:spcPct val="115000"/>
              </a:lnSpc>
              <a:spcBef>
                <a:spcPts val="700"/>
              </a:spcBef>
              <a:buNone/>
            </a:pPr>
            <a:r>
              <a:rPr lang="en">
                <a:solidFill>
                  <a:schemeClr val="dk1"/>
                </a:solidFill>
                <a:latin typeface="Droid Sans"/>
                <a:ea typeface="Droid Sans"/>
                <a:cs typeface="Droid Sans"/>
                <a:sym typeface="Droid Sans"/>
              </a:rPr>
              <a:t>Class:  WRT 360</a:t>
            </a:r>
          </a:p>
        </p:txBody>
      </p:sp>
      <p:sp>
        <p:nvSpPr>
          <p:cNvPr id="220" name="Shape 220"/>
          <p:cNvSpPr txBox="1">
            <a:spLocks noGrp="1"/>
          </p:cNvSpPr>
          <p:nvPr>
            <p:ph type="title"/>
          </p:nvPr>
        </p:nvSpPr>
        <p:spPr>
          <a:xfrm>
            <a:off x="304800" y="258450"/>
            <a:ext cx="8484000" cy="857400"/>
          </a:xfrm>
          <a:prstGeom prst="rect">
            <a:avLst/>
          </a:prstGeom>
          <a:solidFill>
            <a:srgbClr val="FFFFFF"/>
          </a:solidFill>
          <a:ln w="76200" cap="flat">
            <a:solidFill>
              <a:srgbClr val="4C113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4C1130"/>
                </a:solidFill>
                <a:latin typeface="Droid Serif"/>
                <a:ea typeface="Droid Serif"/>
                <a:cs typeface="Droid Serif"/>
                <a:sym typeface="Droid Serif"/>
              </a:rPr>
              <a:t>  Research Project: First Place </a:t>
            </a:r>
          </a:p>
        </p:txBody>
      </p:sp>
      <p:sp>
        <p:nvSpPr>
          <p:cNvPr id="221" name="Shape 221"/>
          <p:cNvSpPr txBox="1"/>
          <p:nvPr/>
        </p:nvSpPr>
        <p:spPr>
          <a:xfrm>
            <a:off x="2471225" y="2899200"/>
            <a:ext cx="5908799" cy="1576199"/>
          </a:xfrm>
          <a:prstGeom prst="rect">
            <a:avLst/>
          </a:prstGeom>
          <a:solidFill>
            <a:srgbClr val="FFFFFF"/>
          </a:solidFill>
          <a:ln w="28575" cap="flat">
            <a:solidFill>
              <a:srgbClr val="4C1130"/>
            </a:solidFill>
            <a:prstDash val="solid"/>
            <a:round/>
            <a:headEnd type="none" w="med" len="med"/>
            <a:tailEnd type="none" w="med" len="med"/>
          </a:ln>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Droid Sans"/>
                <a:ea typeface="Droid Sans"/>
                <a:cs typeface="Droid Sans"/>
                <a:sym typeface="Droid Sans"/>
              </a:rPr>
              <a:t>“It is clear how deeply rooted our culture is within us—all the way down to our brain—and how closely related music and culture are. The traditional music of a region reflects the values, customs, beliefs and logic of its people. Each musical style is as different as the people that created them and the histories that surround them. But in studying the rhetoric of music across cultures, you will also find some innate similarities due to the commonalities present among all of humanity.”</a:t>
            </a:r>
          </a:p>
        </p:txBody>
      </p:sp>
      <p:sp>
        <p:nvSpPr>
          <p:cNvPr id="222" name="Shape 222"/>
          <p:cNvSpPr/>
          <p:nvPr/>
        </p:nvSpPr>
        <p:spPr>
          <a:xfrm>
            <a:off x="674550" y="1608550"/>
            <a:ext cx="1472399" cy="18291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223" name="Shape 223"/>
          <p:cNvPicPr preferRelativeResize="0"/>
          <p:nvPr/>
        </p:nvPicPr>
        <p:blipFill>
          <a:blip r:embed="rId3">
            <a:alphaModFix/>
          </a:blip>
          <a:stretch>
            <a:fillRect/>
          </a:stretch>
        </p:blipFill>
        <p:spPr>
          <a:xfrm>
            <a:off x="480487" y="1706337"/>
            <a:ext cx="1860525" cy="163352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Shape 228"/>
          <p:cNvPicPr preferRelativeResize="0"/>
          <p:nvPr/>
        </p:nvPicPr>
        <p:blipFill>
          <a:blip r:embed="rId3">
            <a:alphaModFix/>
          </a:blip>
          <a:stretch>
            <a:fillRect/>
          </a:stretch>
        </p:blipFill>
        <p:spPr>
          <a:xfrm>
            <a:off x="1962600" y="245525"/>
            <a:ext cx="6792000" cy="4528000"/>
          </a:xfrm>
          <a:prstGeom prst="rect">
            <a:avLst/>
          </a:prstGeom>
          <a:noFill/>
          <a:ln>
            <a:noFill/>
          </a:ln>
        </p:spPr>
      </p:pic>
      <p:sp>
        <p:nvSpPr>
          <p:cNvPr id="229" name="Shape 229"/>
          <p:cNvSpPr txBox="1">
            <a:spLocks noGrp="1"/>
          </p:cNvSpPr>
          <p:nvPr>
            <p:ph type="body" idx="1"/>
          </p:nvPr>
        </p:nvSpPr>
        <p:spPr>
          <a:xfrm>
            <a:off x="381000" y="245625"/>
            <a:ext cx="1581599" cy="4604100"/>
          </a:xfrm>
          <a:prstGeom prst="rect">
            <a:avLst/>
          </a:prstGeom>
          <a:solidFill>
            <a:schemeClr val="dk2"/>
          </a:solidFill>
          <a:ln w="9525" cap="flat">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1400" u="sng" dirty="0">
                <a:solidFill>
                  <a:srgbClr val="EFEFEF"/>
                </a:solidFill>
                <a:latin typeface="Droid Sans"/>
                <a:ea typeface="Droid Sans"/>
                <a:cs typeface="Droid Sans"/>
                <a:sym typeface="Droid Sans"/>
              </a:rPr>
              <a:t>Category Chairs</a:t>
            </a:r>
          </a:p>
          <a:p>
            <a:pPr lvl="0" rtl="0">
              <a:spcBef>
                <a:spcPts val="0"/>
              </a:spcBef>
              <a:buNone/>
            </a:pPr>
            <a:r>
              <a:rPr lang="en" sz="1200" dirty="0">
                <a:solidFill>
                  <a:srgbClr val="EFEFEF"/>
                </a:solidFill>
                <a:latin typeface="Droid Sans"/>
                <a:ea typeface="Droid Sans"/>
                <a:cs typeface="Droid Sans"/>
                <a:sym typeface="Droid Sans"/>
              </a:rPr>
              <a:t>Marilyn Borner</a:t>
            </a:r>
          </a:p>
          <a:p>
            <a:pPr lvl="0" rtl="0">
              <a:spcBef>
                <a:spcPts val="0"/>
              </a:spcBef>
              <a:buNone/>
            </a:pPr>
            <a:r>
              <a:rPr lang="en" sz="1400" u="sng" dirty="0">
                <a:solidFill>
                  <a:srgbClr val="EFEFEF"/>
                </a:solidFill>
                <a:latin typeface="Droid Sans"/>
                <a:ea typeface="Droid Sans"/>
                <a:cs typeface="Droid Sans"/>
                <a:sym typeface="Droid Sans"/>
              </a:rPr>
              <a:t>Judges</a:t>
            </a:r>
          </a:p>
          <a:p>
            <a:pPr rtl="0">
              <a:spcBef>
                <a:spcPts val="700"/>
              </a:spcBef>
              <a:buNone/>
            </a:pPr>
            <a:r>
              <a:rPr lang="en" sz="1200" dirty="0">
                <a:solidFill>
                  <a:srgbClr val="FFFFFF"/>
                </a:solidFill>
                <a:latin typeface="Droid Sans"/>
                <a:ea typeface="Droid Sans"/>
                <a:cs typeface="Droid Sans"/>
                <a:sym typeface="Droid Sans"/>
              </a:rPr>
              <a:t>Wallis May Andersen </a:t>
            </a:r>
          </a:p>
          <a:p>
            <a:pPr rtl="0">
              <a:spcBef>
                <a:spcPts val="700"/>
              </a:spcBef>
              <a:buNone/>
            </a:pPr>
            <a:r>
              <a:rPr lang="en" sz="1200" dirty="0">
                <a:solidFill>
                  <a:srgbClr val="FFFFFF"/>
                </a:solidFill>
                <a:latin typeface="Droid Sans"/>
                <a:ea typeface="Droid Sans"/>
                <a:cs typeface="Droid Sans"/>
                <a:sym typeface="Droid Sans"/>
              </a:rPr>
              <a:t>Karen Brehmer </a:t>
            </a:r>
          </a:p>
          <a:p>
            <a:pPr rtl="0">
              <a:spcBef>
                <a:spcPts val="700"/>
              </a:spcBef>
              <a:buNone/>
            </a:pPr>
            <a:r>
              <a:rPr lang="en" sz="1200" dirty="0">
                <a:solidFill>
                  <a:srgbClr val="FFFFFF"/>
                </a:solidFill>
                <a:latin typeface="Droid Sans"/>
                <a:ea typeface="Droid Sans"/>
                <a:cs typeface="Droid Sans"/>
                <a:sym typeface="Droid Sans"/>
              </a:rPr>
              <a:t>Christina Moore </a:t>
            </a:r>
          </a:p>
          <a:p>
            <a:pPr rtl="0">
              <a:spcBef>
                <a:spcPts val="700"/>
              </a:spcBef>
              <a:buNone/>
            </a:pPr>
            <a:r>
              <a:rPr lang="en" sz="1200" dirty="0">
                <a:solidFill>
                  <a:srgbClr val="FFFFFF"/>
                </a:solidFill>
                <a:latin typeface="Droid Sans"/>
                <a:ea typeface="Droid Sans"/>
                <a:cs typeface="Droid Sans"/>
                <a:sym typeface="Droid Sans"/>
              </a:rPr>
              <a:t>Emily Francis</a:t>
            </a:r>
          </a:p>
          <a:p>
            <a:pPr rtl="0">
              <a:spcBef>
                <a:spcPts val="700"/>
              </a:spcBef>
              <a:buNone/>
            </a:pPr>
            <a:r>
              <a:rPr lang="en" sz="1200" dirty="0">
                <a:solidFill>
                  <a:srgbClr val="FFFFFF"/>
                </a:solidFill>
                <a:latin typeface="Droid Sans"/>
                <a:ea typeface="Droid Sans"/>
                <a:cs typeface="Droid Sans"/>
                <a:sym typeface="Droid Sans"/>
              </a:rPr>
              <a:t>Greg Giberson</a:t>
            </a:r>
          </a:p>
          <a:p>
            <a:pPr rtl="0">
              <a:spcBef>
                <a:spcPts val="700"/>
              </a:spcBef>
              <a:buNone/>
            </a:pPr>
            <a:r>
              <a:rPr lang="en" sz="1200" dirty="0">
                <a:solidFill>
                  <a:srgbClr val="FFFFFF"/>
                </a:solidFill>
                <a:latin typeface="Droid Sans"/>
                <a:ea typeface="Droid Sans"/>
                <a:cs typeface="Droid Sans"/>
                <a:sym typeface="Droid Sans"/>
              </a:rPr>
              <a:t>Amanda Laudig</a:t>
            </a:r>
          </a:p>
          <a:p>
            <a:pPr lvl="0" rtl="0">
              <a:spcBef>
                <a:spcPts val="700"/>
              </a:spcBef>
              <a:buNone/>
            </a:pPr>
            <a:r>
              <a:rPr lang="en" sz="1200" dirty="0">
                <a:solidFill>
                  <a:srgbClr val="FFFFFF"/>
                </a:solidFill>
                <a:latin typeface="Droid Sans"/>
                <a:ea typeface="Droid Sans"/>
                <a:cs typeface="Droid Sans"/>
                <a:sym typeface="Droid Sans"/>
              </a:rPr>
              <a:t>Lori Ostergaard</a:t>
            </a:r>
          </a:p>
        </p:txBody>
      </p:sp>
      <p:sp>
        <p:nvSpPr>
          <p:cNvPr id="230" name="Shape 230"/>
          <p:cNvSpPr txBox="1">
            <a:spLocks noGrp="1"/>
          </p:cNvSpPr>
          <p:nvPr>
            <p:ph type="title"/>
          </p:nvPr>
        </p:nvSpPr>
        <p:spPr>
          <a:xfrm>
            <a:off x="381000" y="3230250"/>
            <a:ext cx="8373599" cy="697500"/>
          </a:xfrm>
          <a:prstGeom prst="rect">
            <a:avLst/>
          </a:prstGeom>
          <a:solidFill>
            <a:srgbClr val="7F6000"/>
          </a:solidFill>
        </p:spPr>
        <p:txBody>
          <a:bodyPr lIns="91425" tIns="91425" rIns="91425" bIns="91425" anchor="b" anchorCtr="0">
            <a:noAutofit/>
          </a:bodyPr>
          <a:lstStyle/>
          <a:p>
            <a:pPr lvl="0" algn="r" rtl="0">
              <a:spcBef>
                <a:spcPts val="0"/>
              </a:spcBef>
              <a:buNone/>
            </a:pPr>
            <a:r>
              <a:rPr lang="en" sz="3200" dirty="0">
                <a:solidFill>
                  <a:schemeClr val="bg1"/>
                </a:solidFill>
                <a:latin typeface="Droid Serif"/>
                <a:ea typeface="Droid Serif"/>
                <a:cs typeface="Droid Serif"/>
                <a:sym typeface="Droid Serif"/>
              </a:rPr>
              <a:t>5. Creative Nonfiction </a:t>
            </a:r>
          </a:p>
        </p:txBody>
      </p:sp>
      <p:sp>
        <p:nvSpPr>
          <p:cNvPr id="231" name="Shape 231"/>
          <p:cNvSpPr txBox="1"/>
          <p:nvPr/>
        </p:nvSpPr>
        <p:spPr>
          <a:xfrm>
            <a:off x="2782550" y="648625"/>
            <a:ext cx="3567300" cy="1342499"/>
          </a:xfrm>
          <a:prstGeom prst="rect">
            <a:avLst/>
          </a:prstGeom>
          <a:noFill/>
          <a:ln>
            <a:noFill/>
          </a:ln>
        </p:spPr>
        <p:txBody>
          <a:bodyPr lIns="91425" tIns="91425" rIns="91425" bIns="91425" anchor="t" anchorCtr="0">
            <a:noAutofit/>
          </a:bodyPr>
          <a:lstStyle/>
          <a:p>
            <a:pPr>
              <a:spcBef>
                <a:spcPts val="0"/>
              </a:spcBef>
              <a:buNone/>
            </a:pPr>
            <a:endParaRPr>
              <a:solidFill>
                <a:srgbClr val="FFFFFF"/>
              </a:solidFill>
            </a:endParaRPr>
          </a:p>
        </p:txBody>
      </p:sp>
      <p:sp>
        <p:nvSpPr>
          <p:cNvPr id="232" name="Shape 232"/>
          <p:cNvSpPr txBox="1"/>
          <p:nvPr/>
        </p:nvSpPr>
        <p:spPr>
          <a:xfrm>
            <a:off x="375825" y="3927750"/>
            <a:ext cx="8373599" cy="1009200"/>
          </a:xfrm>
          <a:prstGeom prst="rect">
            <a:avLst/>
          </a:prstGeom>
          <a:solidFill>
            <a:srgbClr val="FFFFFF"/>
          </a:solidFill>
          <a:ln w="28575" cap="flat">
            <a:solidFill>
              <a:srgbClr val="7F6000"/>
            </a:solidFill>
            <a:prstDash val="solid"/>
            <a:round/>
            <a:headEnd type="none" w="med" len="med"/>
            <a:tailEnd type="none" w="med" len="med"/>
          </a:ln>
        </p:spPr>
        <p:txBody>
          <a:bodyPr lIns="91425" tIns="91425" rIns="91425" bIns="91425" anchor="t" anchorCtr="0">
            <a:noAutofit/>
          </a:bodyPr>
          <a:lstStyle/>
          <a:p>
            <a:pPr lvl="0" algn="r" rtl="0">
              <a:lnSpc>
                <a:spcPct val="115000"/>
              </a:lnSpc>
              <a:spcBef>
                <a:spcPts val="700"/>
              </a:spcBef>
              <a:buClr>
                <a:schemeClr val="dk1"/>
              </a:buClr>
              <a:buSzPct val="78571"/>
              <a:buFont typeface="Arial"/>
              <a:buNone/>
            </a:pPr>
            <a:r>
              <a:rPr lang="en">
                <a:solidFill>
                  <a:schemeClr val="dk1"/>
                </a:solidFill>
                <a:latin typeface="Droid Serif"/>
                <a:ea typeface="Droid Serif"/>
                <a:cs typeface="Droid Serif"/>
                <a:sym typeface="Droid Serif"/>
              </a:rPr>
              <a:t>Outstanding non-fiction essay written for upper-division WRT or writing intensive general education courses. Projects may use some secondary sources and multi-media content but the focus is on personal expression in writing.</a:t>
            </a:r>
          </a:p>
          <a:p>
            <a:pPr lvl="0" algn="r" rtl="0">
              <a:lnSpc>
                <a:spcPct val="115000"/>
              </a:lnSpc>
              <a:spcBef>
                <a:spcPts val="700"/>
              </a:spcBef>
              <a:buClr>
                <a:schemeClr val="dk1"/>
              </a:buClr>
              <a:buFont typeface="Arial"/>
              <a:buNone/>
            </a:pPr>
            <a:endParaRPr>
              <a:solidFill>
                <a:schemeClr val="dk1"/>
              </a:solidFill>
              <a:latin typeface="Droid Serif"/>
              <a:ea typeface="Droid Serif"/>
              <a:cs typeface="Droid Serif"/>
              <a:sym typeface="Droid Serif"/>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p:nvPr/>
        </p:nvSpPr>
        <p:spPr>
          <a:xfrm>
            <a:off x="304700" y="1198475"/>
            <a:ext cx="8484000" cy="3728700"/>
          </a:xfrm>
          <a:prstGeom prst="rect">
            <a:avLst/>
          </a:prstGeom>
          <a:solidFill>
            <a:srgbClr val="7F6000"/>
          </a:solidFill>
          <a:ln w="19050" cap="flat">
            <a:solidFill>
              <a:srgbClr val="7F6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8" name="Shape 238"/>
          <p:cNvSpPr txBox="1">
            <a:spLocks noGrp="1"/>
          </p:cNvSpPr>
          <p:nvPr>
            <p:ph type="title"/>
          </p:nvPr>
        </p:nvSpPr>
        <p:spPr>
          <a:xfrm>
            <a:off x="304800" y="258450"/>
            <a:ext cx="8484000" cy="857400"/>
          </a:xfrm>
          <a:prstGeom prst="rect">
            <a:avLst/>
          </a:prstGeom>
          <a:solidFill>
            <a:srgbClr val="FFFFFF"/>
          </a:solidFill>
          <a:ln w="76200" cap="flat">
            <a:solidFill>
              <a:srgbClr val="7F600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7F6000"/>
                </a:solidFill>
                <a:latin typeface="Droid Serif"/>
                <a:ea typeface="Droid Serif"/>
                <a:cs typeface="Droid Serif"/>
                <a:sym typeface="Droid Serif"/>
              </a:rPr>
              <a:t>  Creative Nonfiction: Third Place </a:t>
            </a:r>
          </a:p>
        </p:txBody>
      </p:sp>
      <p:sp>
        <p:nvSpPr>
          <p:cNvPr id="239" name="Shape 239"/>
          <p:cNvSpPr txBox="1"/>
          <p:nvPr/>
        </p:nvSpPr>
        <p:spPr>
          <a:xfrm>
            <a:off x="443875" y="1363475"/>
            <a:ext cx="8211899" cy="3395699"/>
          </a:xfrm>
          <a:prstGeom prst="rect">
            <a:avLst/>
          </a:prstGeom>
          <a:solidFill>
            <a:srgbClr val="FFFFFF"/>
          </a:solidFill>
          <a:ln w="28575" cap="flat">
            <a:solidFill>
              <a:srgbClr val="7F6000"/>
            </a:solidFill>
            <a:prstDash val="solid"/>
            <a:round/>
            <a:headEnd type="none" w="med" len="med"/>
            <a:tailEnd type="none" w="med" len="med"/>
          </a:ln>
        </p:spPr>
        <p:txBody>
          <a:bodyPr lIns="91425" tIns="91425" rIns="91425" bIns="91425" anchor="t" anchorCtr="0">
            <a:noAutofit/>
          </a:bodyPr>
          <a:lstStyle/>
          <a:p>
            <a:pPr marL="457200" lvl="0" indent="457200" algn="ctr" rtl="0">
              <a:lnSpc>
                <a:spcPct val="115000"/>
              </a:lnSpc>
              <a:spcBef>
                <a:spcPts val="700"/>
              </a:spcBef>
              <a:buNone/>
            </a:pPr>
            <a:r>
              <a:rPr lang="en" sz="2000">
                <a:solidFill>
                  <a:schemeClr val="dk1"/>
                </a:solidFill>
                <a:latin typeface="Droid Sans"/>
                <a:ea typeface="Droid Sans"/>
                <a:cs typeface="Droid Sans"/>
                <a:sym typeface="Droid Sans"/>
              </a:rPr>
              <a:t>“The Last Day of Summer”</a:t>
            </a:r>
          </a:p>
          <a:p>
            <a:pPr lvl="0" indent="457200" algn="ctr" rtl="0">
              <a:lnSpc>
                <a:spcPct val="115000"/>
              </a:lnSpc>
              <a:spcBef>
                <a:spcPts val="700"/>
              </a:spcBef>
              <a:buNone/>
            </a:pPr>
            <a:r>
              <a:rPr lang="en" sz="2000">
                <a:solidFill>
                  <a:schemeClr val="dk1"/>
                </a:solidFill>
                <a:latin typeface="Droid Sans"/>
                <a:ea typeface="Droid Sans"/>
                <a:cs typeface="Droid Sans"/>
                <a:sym typeface="Droid Sans"/>
              </a:rPr>
              <a:t>       Sandra Flury-Gardner</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Instructor: </a:t>
            </a: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John Freeman</a:t>
            </a: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Class:  WRT 386</a:t>
            </a:r>
          </a:p>
        </p:txBody>
      </p:sp>
      <p:sp>
        <p:nvSpPr>
          <p:cNvPr id="240" name="Shape 240"/>
          <p:cNvSpPr txBox="1"/>
          <p:nvPr/>
        </p:nvSpPr>
        <p:spPr>
          <a:xfrm>
            <a:off x="2477700" y="2424175"/>
            <a:ext cx="5908799" cy="2088600"/>
          </a:xfrm>
          <a:prstGeom prst="rect">
            <a:avLst/>
          </a:prstGeom>
          <a:noFill/>
          <a:ln w="28575" cap="flat">
            <a:solidFill>
              <a:srgbClr val="7F6000"/>
            </a:solidFill>
            <a:prstDash val="solid"/>
            <a:round/>
            <a:headEnd type="none" w="med" len="med"/>
            <a:tailEnd type="none" w="med" len="med"/>
          </a:ln>
        </p:spPr>
        <p:txBody>
          <a:bodyPr lIns="91425" tIns="91425" rIns="91425" bIns="91425" anchor="t" anchorCtr="0">
            <a:noAutofit/>
          </a:bodyPr>
          <a:lstStyle/>
          <a:p>
            <a:pPr lvl="0" indent="457200" rtl="0">
              <a:spcBef>
                <a:spcPts val="0"/>
              </a:spcBef>
              <a:buNone/>
            </a:pPr>
            <a:endParaRPr sz="1200">
              <a:solidFill>
                <a:schemeClr val="dk1"/>
              </a:solidFill>
              <a:latin typeface="Droid Sans"/>
              <a:ea typeface="Droid Sans"/>
              <a:cs typeface="Droid Sans"/>
              <a:sym typeface="Droid Sans"/>
            </a:endParaRPr>
          </a:p>
          <a:p>
            <a:pPr lvl="0" indent="457200" rtl="0">
              <a:spcBef>
                <a:spcPts val="0"/>
              </a:spcBef>
              <a:buClr>
                <a:schemeClr val="dk1"/>
              </a:buClr>
              <a:buSzPct val="91666"/>
              <a:buFont typeface="Arial"/>
              <a:buNone/>
            </a:pPr>
            <a:r>
              <a:rPr lang="en" sz="1200">
                <a:solidFill>
                  <a:schemeClr val="dk1"/>
                </a:solidFill>
              </a:rPr>
              <a:t>“As I coast into the cemetery entrance, I am perplexed how this day that I dedicate to my mother each year, so often turns to reflections of my father. I suppose I know my father better. I have certainly known him longer (thankfully he is still with us). My mother, I knew for a mere 17 years. My mom feels distant to me. I am unable to remember the exact pitch of her voice or the particular shade of brown in her eyes. She is more of a feeling now, time has stolen her, she is the sun beyond the fog, blurry out of reach.” </a:t>
            </a:r>
          </a:p>
          <a:p>
            <a:pPr lvl="0" indent="457200" rtl="0">
              <a:spcBef>
                <a:spcPts val="0"/>
              </a:spcBef>
              <a:buNone/>
            </a:pPr>
            <a:endParaRPr sz="1200">
              <a:solidFill>
                <a:schemeClr val="dk1"/>
              </a:solidFill>
              <a:latin typeface="Droid Sans"/>
              <a:ea typeface="Droid Sans"/>
              <a:cs typeface="Droid Sans"/>
              <a:sym typeface="Droid Sans"/>
            </a:endParaRPr>
          </a:p>
          <a:p>
            <a:pPr>
              <a:spcBef>
                <a:spcPts val="0"/>
              </a:spcBef>
              <a:buNone/>
            </a:pPr>
            <a:endParaRPr sz="1200">
              <a:solidFill>
                <a:schemeClr val="dk1"/>
              </a:solidFill>
              <a:latin typeface="Droid Sans"/>
              <a:ea typeface="Droid Sans"/>
              <a:cs typeface="Droid Sans"/>
              <a:sym typeface="Droid Sans"/>
            </a:endParaRPr>
          </a:p>
        </p:txBody>
      </p:sp>
      <p:sp>
        <p:nvSpPr>
          <p:cNvPr id="241" name="Shape 241"/>
          <p:cNvSpPr/>
          <p:nvPr/>
        </p:nvSpPr>
        <p:spPr>
          <a:xfrm>
            <a:off x="655100" y="1556675"/>
            <a:ext cx="1459499" cy="1835699"/>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242" name="Shape 242"/>
          <p:cNvPicPr preferRelativeResize="0"/>
          <p:nvPr/>
        </p:nvPicPr>
        <p:blipFill>
          <a:blip r:embed="rId3">
            <a:alphaModFix/>
          </a:blip>
          <a:stretch>
            <a:fillRect/>
          </a:stretch>
        </p:blipFill>
        <p:spPr>
          <a:xfrm>
            <a:off x="655100" y="1409787"/>
            <a:ext cx="1459500" cy="2129486"/>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p:nvPr/>
        </p:nvSpPr>
        <p:spPr>
          <a:xfrm>
            <a:off x="304700" y="1198475"/>
            <a:ext cx="8484000" cy="3728700"/>
          </a:xfrm>
          <a:prstGeom prst="rect">
            <a:avLst/>
          </a:prstGeom>
          <a:solidFill>
            <a:srgbClr val="7F6000"/>
          </a:solidFill>
          <a:ln w="19050" cap="flat">
            <a:solidFill>
              <a:srgbClr val="7F6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48" name="Shape 248"/>
          <p:cNvSpPr txBox="1">
            <a:spLocks noGrp="1"/>
          </p:cNvSpPr>
          <p:nvPr>
            <p:ph type="title"/>
          </p:nvPr>
        </p:nvSpPr>
        <p:spPr>
          <a:xfrm>
            <a:off x="304800" y="258450"/>
            <a:ext cx="8484000" cy="857400"/>
          </a:xfrm>
          <a:prstGeom prst="rect">
            <a:avLst/>
          </a:prstGeom>
          <a:solidFill>
            <a:srgbClr val="FFFFFF"/>
          </a:solidFill>
          <a:ln w="76200" cap="flat">
            <a:solidFill>
              <a:srgbClr val="7F600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7F6000"/>
                </a:solidFill>
                <a:latin typeface="Droid Serif"/>
                <a:ea typeface="Droid Serif"/>
                <a:cs typeface="Droid Serif"/>
                <a:sym typeface="Droid Serif"/>
              </a:rPr>
              <a:t>  Creative Nonfiction: Second Place </a:t>
            </a:r>
          </a:p>
        </p:txBody>
      </p:sp>
      <p:sp>
        <p:nvSpPr>
          <p:cNvPr id="249" name="Shape 249"/>
          <p:cNvSpPr txBox="1"/>
          <p:nvPr/>
        </p:nvSpPr>
        <p:spPr>
          <a:xfrm>
            <a:off x="443875" y="1363475"/>
            <a:ext cx="8211899" cy="3395699"/>
          </a:xfrm>
          <a:prstGeom prst="rect">
            <a:avLst/>
          </a:prstGeom>
          <a:solidFill>
            <a:srgbClr val="FFFFFF"/>
          </a:solidFill>
          <a:ln w="28575" cap="flat">
            <a:solidFill>
              <a:srgbClr val="7F6000"/>
            </a:solidFill>
            <a:prstDash val="solid"/>
            <a:round/>
            <a:headEnd type="none" w="med" len="med"/>
            <a:tailEnd type="none" w="med" len="med"/>
          </a:ln>
        </p:spPr>
        <p:txBody>
          <a:bodyPr lIns="91425" tIns="91425" rIns="91425" bIns="91425" anchor="t" anchorCtr="0">
            <a:noAutofit/>
          </a:bodyPr>
          <a:lstStyle/>
          <a:p>
            <a:pPr lvl="0" algn="ctr" rtl="0">
              <a:lnSpc>
                <a:spcPct val="115000"/>
              </a:lnSpc>
              <a:spcBef>
                <a:spcPts val="700"/>
              </a:spcBef>
              <a:buNone/>
            </a:pPr>
            <a:r>
              <a:rPr lang="en" sz="2000">
                <a:solidFill>
                  <a:schemeClr val="dk1"/>
                </a:solidFill>
                <a:latin typeface="Droid Sans"/>
                <a:ea typeface="Droid Sans"/>
                <a:cs typeface="Droid Sans"/>
                <a:sym typeface="Droid Sans"/>
              </a:rPr>
              <a:t>                           “An Argument with My Brain”</a:t>
            </a:r>
          </a:p>
          <a:p>
            <a:pPr lvl="0" algn="ctr" rtl="0">
              <a:lnSpc>
                <a:spcPct val="115000"/>
              </a:lnSpc>
              <a:spcBef>
                <a:spcPts val="700"/>
              </a:spcBef>
              <a:buNone/>
            </a:pPr>
            <a:r>
              <a:rPr lang="en" sz="2000">
                <a:solidFill>
                  <a:schemeClr val="dk1"/>
                </a:solidFill>
                <a:latin typeface="Droid Sans"/>
                <a:ea typeface="Droid Sans"/>
                <a:cs typeface="Droid Sans"/>
                <a:sym typeface="Droid Sans"/>
              </a:rPr>
              <a:t>                         Angela Marie Spinazzola</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rtl="0">
              <a:lnSpc>
                <a:spcPct val="115000"/>
              </a:lnSpc>
              <a:spcBef>
                <a:spcPts val="700"/>
              </a:spcBef>
              <a:buNone/>
            </a:pPr>
            <a:r>
              <a:rPr lang="en" sz="1200">
                <a:solidFill>
                  <a:schemeClr val="dk1"/>
                </a:solidFill>
                <a:latin typeface="Droid Sans"/>
                <a:ea typeface="Droid Sans"/>
                <a:cs typeface="Droid Sans"/>
                <a:sym typeface="Droid Sans"/>
              </a:rPr>
              <a:t>Instructor: </a:t>
            </a:r>
          </a:p>
          <a:p>
            <a:pPr lvl="0" rtl="0">
              <a:lnSpc>
                <a:spcPct val="115000"/>
              </a:lnSpc>
              <a:spcBef>
                <a:spcPts val="700"/>
              </a:spcBef>
              <a:buNone/>
            </a:pPr>
            <a:r>
              <a:rPr lang="en" sz="1200">
                <a:solidFill>
                  <a:schemeClr val="dk1"/>
                </a:solidFill>
                <a:latin typeface="Droid Sans"/>
                <a:ea typeface="Droid Sans"/>
                <a:cs typeface="Droid Sans"/>
                <a:sym typeface="Droid Sans"/>
              </a:rPr>
              <a:t>Glen Armstrong	</a:t>
            </a:r>
          </a:p>
          <a:p>
            <a:pPr lvl="0" rtl="0">
              <a:lnSpc>
                <a:spcPct val="115000"/>
              </a:lnSpc>
              <a:spcBef>
                <a:spcPts val="700"/>
              </a:spcBef>
              <a:buNone/>
            </a:pPr>
            <a:r>
              <a:rPr lang="en" sz="1200">
                <a:solidFill>
                  <a:schemeClr val="dk1"/>
                </a:solidFill>
                <a:latin typeface="Droid Sans"/>
                <a:ea typeface="Droid Sans"/>
                <a:cs typeface="Droid Sans"/>
                <a:sym typeface="Droid Sans"/>
              </a:rPr>
              <a:t>Class: WRT 386</a:t>
            </a:r>
          </a:p>
        </p:txBody>
      </p:sp>
      <p:sp>
        <p:nvSpPr>
          <p:cNvPr id="250" name="Shape 250"/>
          <p:cNvSpPr txBox="1"/>
          <p:nvPr/>
        </p:nvSpPr>
        <p:spPr>
          <a:xfrm>
            <a:off x="2477700" y="2424175"/>
            <a:ext cx="5908799" cy="2088600"/>
          </a:xfrm>
          <a:prstGeom prst="rect">
            <a:avLst/>
          </a:prstGeom>
          <a:noFill/>
          <a:ln w="28575" cap="flat">
            <a:solidFill>
              <a:srgbClr val="7F6000"/>
            </a:solidFill>
            <a:prstDash val="solid"/>
            <a:round/>
            <a:headEnd type="none" w="med" len="med"/>
            <a:tailEnd type="none" w="med" len="med"/>
          </a:ln>
        </p:spPr>
        <p:txBody>
          <a:bodyPr lIns="91425" tIns="91425" rIns="91425" bIns="91425" anchor="t" anchorCtr="0">
            <a:noAutofit/>
          </a:bodyPr>
          <a:lstStyle/>
          <a:p>
            <a:pPr lvl="0" indent="457200" rtl="0">
              <a:spcBef>
                <a:spcPts val="0"/>
              </a:spcBef>
              <a:buNone/>
            </a:pPr>
            <a:endParaRPr sz="1200">
              <a:solidFill>
                <a:schemeClr val="dk1"/>
              </a:solidFill>
            </a:endParaRPr>
          </a:p>
          <a:p>
            <a:pPr lvl="0" indent="457200" rtl="0">
              <a:spcBef>
                <a:spcPts val="0"/>
              </a:spcBef>
              <a:buClr>
                <a:schemeClr val="dk1"/>
              </a:buClr>
              <a:buSzPct val="91666"/>
              <a:buFont typeface="Arial"/>
              <a:buNone/>
            </a:pPr>
            <a:r>
              <a:rPr lang="en" sz="1200">
                <a:solidFill>
                  <a:schemeClr val="dk1"/>
                </a:solidFill>
              </a:rPr>
              <a:t>“I remove the cash and count the number of twenties, count the number of twenties by twos, count the twenties by ones. Lock up the tills. Lock the back door. Pull on the locked door. Check the locked drawer with the tills and walk back. Pull on the back door, once and then twice. Check the locked drawer and pull twice. Punch in the code. Lock the front door and pull on the handle. Pull on the handle again. Again, pull on the handle. Walk to the car with co-worker and ask, “Did I lock the door?” “Yes.” Once she leaves pull up and check the front doors. Again, pull on the handle once and then twice.”</a:t>
            </a:r>
          </a:p>
          <a:p>
            <a:pPr lvl="0" rtl="0">
              <a:spcBef>
                <a:spcPts val="0"/>
              </a:spcBef>
              <a:buClr>
                <a:schemeClr val="dk1"/>
              </a:buClr>
              <a:buSzPct val="91666"/>
              <a:buFont typeface="Arial"/>
              <a:buNone/>
            </a:pPr>
            <a:r>
              <a:rPr lang="en" sz="1200">
                <a:solidFill>
                  <a:schemeClr val="dk1"/>
                </a:solidFill>
              </a:rPr>
              <a:t> </a:t>
            </a:r>
          </a:p>
          <a:p>
            <a:pPr lvl="0" rtl="0">
              <a:spcBef>
                <a:spcPts val="0"/>
              </a:spcBef>
              <a:buNone/>
            </a:pPr>
            <a:endParaRPr sz="1600">
              <a:solidFill>
                <a:schemeClr val="dk1"/>
              </a:solidFill>
              <a:latin typeface="Droid Sans"/>
              <a:ea typeface="Droid Sans"/>
              <a:cs typeface="Droid Sans"/>
              <a:sym typeface="Droid Sans"/>
            </a:endParaRPr>
          </a:p>
        </p:txBody>
      </p:sp>
      <p:sp>
        <p:nvSpPr>
          <p:cNvPr id="251" name="Shape 251"/>
          <p:cNvSpPr/>
          <p:nvPr/>
        </p:nvSpPr>
        <p:spPr>
          <a:xfrm>
            <a:off x="655100" y="1556675"/>
            <a:ext cx="1459499" cy="1835699"/>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252" name="Shape 252"/>
          <p:cNvPicPr preferRelativeResize="0"/>
          <p:nvPr/>
        </p:nvPicPr>
        <p:blipFill>
          <a:blip r:embed="rId3">
            <a:alphaModFix/>
          </a:blip>
          <a:stretch>
            <a:fillRect/>
          </a:stretch>
        </p:blipFill>
        <p:spPr>
          <a:xfrm>
            <a:off x="494925" y="1505625"/>
            <a:ext cx="1886750" cy="1886750"/>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p:nvPr/>
        </p:nvSpPr>
        <p:spPr>
          <a:xfrm>
            <a:off x="304700" y="1198475"/>
            <a:ext cx="8484000" cy="3728700"/>
          </a:xfrm>
          <a:prstGeom prst="rect">
            <a:avLst/>
          </a:prstGeom>
          <a:solidFill>
            <a:srgbClr val="7F6000"/>
          </a:solidFill>
          <a:ln w="19050" cap="flat">
            <a:solidFill>
              <a:srgbClr val="7F6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8" name="Shape 258"/>
          <p:cNvSpPr txBox="1">
            <a:spLocks noGrp="1"/>
          </p:cNvSpPr>
          <p:nvPr>
            <p:ph type="title"/>
          </p:nvPr>
        </p:nvSpPr>
        <p:spPr>
          <a:xfrm>
            <a:off x="304800" y="258450"/>
            <a:ext cx="8484000" cy="857400"/>
          </a:xfrm>
          <a:prstGeom prst="rect">
            <a:avLst/>
          </a:prstGeom>
          <a:solidFill>
            <a:srgbClr val="FFFFFF"/>
          </a:solidFill>
          <a:ln w="76200" cap="flat">
            <a:solidFill>
              <a:srgbClr val="7F600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7F6000"/>
                </a:solidFill>
                <a:latin typeface="Droid Serif"/>
                <a:ea typeface="Droid Serif"/>
                <a:cs typeface="Droid Serif"/>
                <a:sym typeface="Droid Serif"/>
              </a:rPr>
              <a:t>  Creative Nonfiction: First Place </a:t>
            </a:r>
          </a:p>
        </p:txBody>
      </p:sp>
      <p:sp>
        <p:nvSpPr>
          <p:cNvPr id="259" name="Shape 259"/>
          <p:cNvSpPr txBox="1"/>
          <p:nvPr/>
        </p:nvSpPr>
        <p:spPr>
          <a:xfrm>
            <a:off x="443875" y="1363475"/>
            <a:ext cx="8211899" cy="3395699"/>
          </a:xfrm>
          <a:prstGeom prst="rect">
            <a:avLst/>
          </a:prstGeom>
          <a:solidFill>
            <a:srgbClr val="FFFFFF"/>
          </a:solidFill>
          <a:ln w="28575" cap="flat">
            <a:solidFill>
              <a:srgbClr val="7F6000"/>
            </a:solidFill>
            <a:prstDash val="solid"/>
            <a:round/>
            <a:headEnd type="none" w="med" len="med"/>
            <a:tailEnd type="none" w="med" len="med"/>
          </a:ln>
        </p:spPr>
        <p:txBody>
          <a:bodyPr lIns="91425" tIns="91425" rIns="91425" bIns="91425" anchor="t" anchorCtr="0">
            <a:noAutofit/>
          </a:bodyPr>
          <a:lstStyle/>
          <a:p>
            <a:pPr marL="457200" lvl="0" indent="457200" algn="ctr" rtl="0">
              <a:lnSpc>
                <a:spcPct val="115000"/>
              </a:lnSpc>
              <a:spcBef>
                <a:spcPts val="700"/>
              </a:spcBef>
              <a:buClr>
                <a:schemeClr val="dk1"/>
              </a:buClr>
              <a:buSzPct val="55000"/>
              <a:buFont typeface="Arial"/>
              <a:buNone/>
            </a:pPr>
            <a:r>
              <a:rPr lang="en" sz="2000">
                <a:solidFill>
                  <a:schemeClr val="dk1"/>
                </a:solidFill>
                <a:latin typeface="Droid Sans"/>
                <a:ea typeface="Droid Sans"/>
                <a:cs typeface="Droid Sans"/>
                <a:sym typeface="Droid Sans"/>
              </a:rPr>
              <a:t>“Clara: A Story”</a:t>
            </a:r>
          </a:p>
          <a:p>
            <a:pPr lvl="0" indent="457200" algn="ctr" rtl="0">
              <a:lnSpc>
                <a:spcPct val="115000"/>
              </a:lnSpc>
              <a:spcBef>
                <a:spcPts val="700"/>
              </a:spcBef>
              <a:buNone/>
            </a:pPr>
            <a:r>
              <a:rPr lang="en" sz="2000">
                <a:solidFill>
                  <a:schemeClr val="dk1"/>
                </a:solidFill>
                <a:latin typeface="Droid Sans"/>
                <a:ea typeface="Droid Sans"/>
                <a:cs typeface="Droid Sans"/>
                <a:sym typeface="Droid Sans"/>
              </a:rPr>
              <a:t>        Marissa Zhu</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rtl="0">
              <a:lnSpc>
                <a:spcPct val="115000"/>
              </a:lnSpc>
              <a:spcBef>
                <a:spcPts val="700"/>
              </a:spcBef>
              <a:buNone/>
            </a:pPr>
            <a:r>
              <a:rPr lang="en" sz="1200">
                <a:solidFill>
                  <a:schemeClr val="dk1"/>
                </a:solidFill>
                <a:latin typeface="Droid Sans"/>
                <a:ea typeface="Droid Sans"/>
                <a:cs typeface="Droid Sans"/>
                <a:sym typeface="Droid Sans"/>
              </a:rPr>
              <a:t>Instructor: </a:t>
            </a:r>
          </a:p>
          <a:p>
            <a:pPr lvl="0" rtl="0">
              <a:lnSpc>
                <a:spcPct val="115000"/>
              </a:lnSpc>
              <a:spcBef>
                <a:spcPts val="700"/>
              </a:spcBef>
              <a:buNone/>
            </a:pPr>
            <a:r>
              <a:rPr lang="en" sz="1200">
                <a:solidFill>
                  <a:schemeClr val="dk1"/>
                </a:solidFill>
                <a:latin typeface="Droid Sans"/>
                <a:ea typeface="Droid Sans"/>
                <a:cs typeface="Droid Sans"/>
                <a:sym typeface="Droid Sans"/>
              </a:rPr>
              <a:t>Marshall Kitchens</a:t>
            </a:r>
          </a:p>
          <a:p>
            <a:pPr lvl="0" rtl="0">
              <a:lnSpc>
                <a:spcPct val="115000"/>
              </a:lnSpc>
              <a:spcBef>
                <a:spcPts val="700"/>
              </a:spcBef>
              <a:buNone/>
            </a:pPr>
            <a:r>
              <a:rPr lang="en" sz="1200">
                <a:solidFill>
                  <a:schemeClr val="dk1"/>
                </a:solidFill>
                <a:latin typeface="Droid Sans"/>
                <a:ea typeface="Droid Sans"/>
                <a:cs typeface="Droid Sans"/>
                <a:sym typeface="Droid Sans"/>
              </a:rPr>
              <a:t>Class: WRT 386</a:t>
            </a:r>
          </a:p>
        </p:txBody>
      </p:sp>
      <p:sp>
        <p:nvSpPr>
          <p:cNvPr id="260" name="Shape 260"/>
          <p:cNvSpPr txBox="1"/>
          <p:nvPr/>
        </p:nvSpPr>
        <p:spPr>
          <a:xfrm>
            <a:off x="2477700" y="2424175"/>
            <a:ext cx="5760900" cy="2088600"/>
          </a:xfrm>
          <a:prstGeom prst="rect">
            <a:avLst/>
          </a:prstGeom>
          <a:noFill/>
          <a:ln w="28575" cap="flat">
            <a:solidFill>
              <a:srgbClr val="7F6000"/>
            </a:solidFill>
            <a:prstDash val="solid"/>
            <a:round/>
            <a:headEnd type="none" w="med" len="med"/>
            <a:tailEnd type="none" w="med" len="med"/>
          </a:ln>
        </p:spPr>
        <p:txBody>
          <a:bodyPr lIns="91425" tIns="91425" rIns="91425" bIns="91425" anchor="t" anchorCtr="0">
            <a:noAutofit/>
          </a:bodyPr>
          <a:lstStyle/>
          <a:p>
            <a:pPr lvl="0" rtl="0">
              <a:lnSpc>
                <a:spcPct val="100000"/>
              </a:lnSpc>
              <a:spcBef>
                <a:spcPts val="0"/>
              </a:spcBef>
              <a:buNone/>
            </a:pPr>
            <a:endParaRPr sz="1200"/>
          </a:p>
          <a:p>
            <a:pPr lvl="0" indent="457200" rtl="0">
              <a:lnSpc>
                <a:spcPct val="100000"/>
              </a:lnSpc>
              <a:spcBef>
                <a:spcPts val="0"/>
              </a:spcBef>
              <a:buClr>
                <a:schemeClr val="dk1"/>
              </a:buClr>
              <a:buSzPct val="91666"/>
              <a:buFont typeface="Arial"/>
              <a:buNone/>
            </a:pPr>
            <a:r>
              <a:rPr lang="en" sz="1200"/>
              <a:t>“That night the yelling and screaming was particularly intense. The yelling was punctuated by a banging so loud it shook the floors of our apartment. …</a:t>
            </a:r>
          </a:p>
          <a:p>
            <a:pPr lvl="0" indent="457200" rtl="0">
              <a:lnSpc>
                <a:spcPct val="100000"/>
              </a:lnSpc>
              <a:spcBef>
                <a:spcPts val="0"/>
              </a:spcBef>
              <a:buClr>
                <a:schemeClr val="dk1"/>
              </a:buClr>
              <a:buSzPct val="91666"/>
              <a:buFont typeface="Arial"/>
              <a:buNone/>
            </a:pPr>
            <a:r>
              <a:rPr lang="en" sz="1200"/>
              <a:t>I stared at the wall, trying to imagine the scene on the other side, trying to see what Clara was doing right now. The voices faded after about half an hour. For the rest of the night, I tried to strain my ears for a hint of Clara's voice. Nothing. </a:t>
            </a:r>
          </a:p>
          <a:p>
            <a:pPr lvl="0" indent="457200" rtl="0">
              <a:lnSpc>
                <a:spcPct val="100000"/>
              </a:lnSpc>
              <a:spcBef>
                <a:spcPts val="0"/>
              </a:spcBef>
              <a:buClr>
                <a:schemeClr val="dk1"/>
              </a:buClr>
              <a:buSzPct val="91666"/>
              <a:buFont typeface="Arial"/>
              <a:buNone/>
            </a:pPr>
            <a:r>
              <a:rPr lang="en" sz="1200"/>
              <a:t>The next day, I banged on Clara's fence at 4:30 PM. She wasn't there. No one came out. Clara never reappeared on her side of the balcony again.”</a:t>
            </a:r>
          </a:p>
        </p:txBody>
      </p:sp>
      <p:sp>
        <p:nvSpPr>
          <p:cNvPr id="261" name="Shape 261"/>
          <p:cNvSpPr/>
          <p:nvPr/>
        </p:nvSpPr>
        <p:spPr>
          <a:xfrm>
            <a:off x="655100" y="1556675"/>
            <a:ext cx="1459499" cy="1835699"/>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262" name="Shape 262"/>
          <p:cNvPicPr preferRelativeResize="0"/>
          <p:nvPr/>
        </p:nvPicPr>
        <p:blipFill>
          <a:blip r:embed="rId3">
            <a:alphaModFix/>
          </a:blip>
          <a:stretch>
            <a:fillRect/>
          </a:stretch>
        </p:blipFill>
        <p:spPr>
          <a:xfrm>
            <a:off x="538650" y="1503750"/>
            <a:ext cx="1883050" cy="20886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381000" y="245625"/>
            <a:ext cx="1581599" cy="2943899"/>
          </a:xfrm>
          <a:prstGeom prst="rect">
            <a:avLst/>
          </a:prstGeom>
          <a:solidFill>
            <a:schemeClr val="dk2"/>
          </a:solidFill>
          <a:ln w="9525" cap="flat">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1400" u="sng">
                <a:solidFill>
                  <a:srgbClr val="EFEFEF"/>
                </a:solidFill>
                <a:latin typeface="Droid Sans"/>
                <a:ea typeface="Droid Sans"/>
                <a:cs typeface="Droid Sans"/>
                <a:sym typeface="Droid Sans"/>
              </a:rPr>
              <a:t>Category Chairs</a:t>
            </a:r>
          </a:p>
          <a:p>
            <a:pPr lvl="0" rtl="0">
              <a:spcBef>
                <a:spcPts val="0"/>
              </a:spcBef>
              <a:buNone/>
            </a:pPr>
            <a:r>
              <a:rPr lang="en" sz="1200">
                <a:solidFill>
                  <a:srgbClr val="EFEFEF"/>
                </a:solidFill>
                <a:latin typeface="Droid Sans"/>
                <a:ea typeface="Droid Sans"/>
                <a:cs typeface="Droid Sans"/>
                <a:sym typeface="Droid Sans"/>
              </a:rPr>
              <a:t>Rebecca Rivard</a:t>
            </a:r>
          </a:p>
          <a:p>
            <a:pPr lvl="0" rtl="0">
              <a:spcBef>
                <a:spcPts val="0"/>
              </a:spcBef>
              <a:buNone/>
            </a:pPr>
            <a:r>
              <a:rPr lang="en" sz="1200">
                <a:solidFill>
                  <a:srgbClr val="EFEFEF"/>
                </a:solidFill>
                <a:latin typeface="Droid Sans"/>
                <a:ea typeface="Droid Sans"/>
                <a:cs typeface="Droid Sans"/>
                <a:sym typeface="Droid Sans"/>
              </a:rPr>
              <a:t>Laura Gabrion</a:t>
            </a:r>
          </a:p>
          <a:p>
            <a:pPr lvl="0" rtl="0">
              <a:spcBef>
                <a:spcPts val="0"/>
              </a:spcBef>
              <a:buNone/>
            </a:pPr>
            <a:endParaRPr sz="600">
              <a:solidFill>
                <a:srgbClr val="EFEFEF"/>
              </a:solidFill>
              <a:latin typeface="Droid Sans"/>
              <a:ea typeface="Droid Sans"/>
              <a:cs typeface="Droid Sans"/>
              <a:sym typeface="Droid Sans"/>
            </a:endParaRPr>
          </a:p>
          <a:p>
            <a:pPr lvl="0" rtl="0">
              <a:spcBef>
                <a:spcPts val="0"/>
              </a:spcBef>
              <a:buNone/>
            </a:pPr>
            <a:r>
              <a:rPr lang="en" sz="1400" u="sng">
                <a:solidFill>
                  <a:srgbClr val="EFEFEF"/>
                </a:solidFill>
                <a:latin typeface="Droid Sans"/>
                <a:ea typeface="Droid Sans"/>
                <a:cs typeface="Droid Sans"/>
                <a:sym typeface="Droid Sans"/>
              </a:rPr>
              <a:t>Judges</a:t>
            </a:r>
          </a:p>
          <a:p>
            <a:pPr rtl="0">
              <a:spcBef>
                <a:spcPts val="0"/>
              </a:spcBef>
              <a:buNone/>
            </a:pPr>
            <a:r>
              <a:rPr lang="en" sz="1200">
                <a:solidFill>
                  <a:srgbClr val="FFFFFF"/>
                </a:solidFill>
              </a:rPr>
              <a:t>Sheryl Ruszkiewicz</a:t>
            </a:r>
          </a:p>
          <a:p>
            <a:pPr rtl="0">
              <a:spcBef>
                <a:spcPts val="0"/>
              </a:spcBef>
              <a:buNone/>
            </a:pPr>
            <a:r>
              <a:rPr lang="en" sz="1200">
                <a:solidFill>
                  <a:srgbClr val="FFFFFF"/>
                </a:solidFill>
              </a:rPr>
              <a:t>Kasia Kietlinska</a:t>
            </a:r>
          </a:p>
          <a:p>
            <a:pPr rtl="0">
              <a:spcBef>
                <a:spcPts val="0"/>
              </a:spcBef>
              <a:buNone/>
            </a:pPr>
            <a:r>
              <a:rPr lang="en" sz="1200">
                <a:solidFill>
                  <a:srgbClr val="FFFFFF"/>
                </a:solidFill>
              </a:rPr>
              <a:t>Craig Smith</a:t>
            </a:r>
          </a:p>
          <a:p>
            <a:pPr rtl="0">
              <a:spcBef>
                <a:spcPts val="0"/>
              </a:spcBef>
              <a:buNone/>
            </a:pPr>
            <a:r>
              <a:rPr lang="en" sz="1200">
                <a:solidFill>
                  <a:srgbClr val="FFFFFF"/>
                </a:solidFill>
              </a:rPr>
              <a:t>Katie Lieder</a:t>
            </a:r>
          </a:p>
          <a:p>
            <a:pPr lvl="0" rtl="0">
              <a:spcBef>
                <a:spcPts val="0"/>
              </a:spcBef>
              <a:buNone/>
            </a:pPr>
            <a:r>
              <a:rPr lang="en" sz="1200">
                <a:solidFill>
                  <a:srgbClr val="FFFFFF"/>
                </a:solidFill>
              </a:rPr>
              <a:t>Jenna Katz</a:t>
            </a:r>
          </a:p>
        </p:txBody>
      </p:sp>
      <p:sp>
        <p:nvSpPr>
          <p:cNvPr id="268" name="Shape 268"/>
          <p:cNvSpPr txBox="1">
            <a:spLocks noGrp="1"/>
          </p:cNvSpPr>
          <p:nvPr>
            <p:ph type="title"/>
          </p:nvPr>
        </p:nvSpPr>
        <p:spPr>
          <a:xfrm>
            <a:off x="368250" y="3189525"/>
            <a:ext cx="8373599" cy="756899"/>
          </a:xfrm>
          <a:prstGeom prst="rect">
            <a:avLst/>
          </a:prstGeom>
          <a:solidFill>
            <a:srgbClr val="780637"/>
          </a:solidFill>
        </p:spPr>
        <p:txBody>
          <a:bodyPr lIns="91425" tIns="91425" rIns="91425" bIns="91425" anchor="b" anchorCtr="0">
            <a:noAutofit/>
          </a:bodyPr>
          <a:lstStyle/>
          <a:p>
            <a:pPr lvl="0" algn="r" rtl="0">
              <a:spcBef>
                <a:spcPts val="0"/>
              </a:spcBef>
              <a:buNone/>
            </a:pPr>
            <a:r>
              <a:rPr lang="en" sz="3200" dirty="0">
                <a:solidFill>
                  <a:srgbClr val="FFFFFF"/>
                </a:solidFill>
                <a:latin typeface="Droid Serif"/>
                <a:ea typeface="Droid Serif"/>
                <a:cs typeface="Droid Serif"/>
                <a:sym typeface="Droid Serif"/>
              </a:rPr>
              <a:t>6. Multimedia Project </a:t>
            </a:r>
          </a:p>
        </p:txBody>
      </p:sp>
      <p:sp>
        <p:nvSpPr>
          <p:cNvPr id="269" name="Shape 269"/>
          <p:cNvSpPr txBox="1"/>
          <p:nvPr/>
        </p:nvSpPr>
        <p:spPr>
          <a:xfrm>
            <a:off x="375825" y="3946500"/>
            <a:ext cx="8373599" cy="990599"/>
          </a:xfrm>
          <a:prstGeom prst="rect">
            <a:avLst/>
          </a:prstGeom>
          <a:solidFill>
            <a:srgbClr val="FFFFFF"/>
          </a:solidFill>
          <a:ln w="28575" cap="flat">
            <a:solidFill>
              <a:srgbClr val="780637"/>
            </a:solidFill>
            <a:prstDash val="solid"/>
            <a:round/>
            <a:headEnd type="none" w="med" len="med"/>
            <a:tailEnd type="none" w="med" len="med"/>
          </a:ln>
        </p:spPr>
        <p:txBody>
          <a:bodyPr lIns="91425" tIns="91425" rIns="91425" bIns="91425" anchor="t" anchorCtr="0">
            <a:noAutofit/>
          </a:bodyPr>
          <a:lstStyle/>
          <a:p>
            <a:pPr lvl="0" rtl="0">
              <a:lnSpc>
                <a:spcPct val="115000"/>
              </a:lnSpc>
              <a:spcBef>
                <a:spcPts val="700"/>
              </a:spcBef>
              <a:buClr>
                <a:schemeClr val="dk1"/>
              </a:buClr>
              <a:buSzPct val="78571"/>
              <a:buFont typeface="Arial"/>
              <a:buNone/>
            </a:pPr>
            <a:r>
              <a:rPr lang="en" dirty="0">
                <a:solidFill>
                  <a:schemeClr val="dk1"/>
                </a:solidFill>
                <a:latin typeface="Droid Serif"/>
                <a:ea typeface="Droid Serif"/>
                <a:cs typeface="Droid Serif"/>
                <a:sym typeface="Droid Serif"/>
              </a:rPr>
              <a:t>Outstanding multi-media project written for any WRT course or writing intensive general education course. Projects may be any combination of text, graphics, audio, and video but focus is on elements other than tex</a:t>
            </a:r>
            <a:r>
              <a:rPr lang="en" sz="1600" dirty="0">
                <a:solidFill>
                  <a:schemeClr val="dk1"/>
                </a:solidFill>
                <a:latin typeface="Droid Serif"/>
                <a:ea typeface="Droid Serif"/>
                <a:cs typeface="Droid Serif"/>
                <a:sym typeface="Droid Serif"/>
              </a:rPr>
              <a:t>t.</a:t>
            </a:r>
          </a:p>
          <a:p>
            <a:pPr lvl="0" rtl="0">
              <a:lnSpc>
                <a:spcPct val="115000"/>
              </a:lnSpc>
              <a:spcBef>
                <a:spcPts val="700"/>
              </a:spcBef>
              <a:buClr>
                <a:schemeClr val="dk1"/>
              </a:buClr>
              <a:buFont typeface="Arial"/>
              <a:buNone/>
            </a:pPr>
            <a:endParaRPr sz="1600" dirty="0">
              <a:solidFill>
                <a:schemeClr val="dk1"/>
              </a:solidFill>
              <a:latin typeface="Droid Serif"/>
              <a:ea typeface="Droid Serif"/>
              <a:cs typeface="Droid Serif"/>
              <a:sym typeface="Droid Serif"/>
            </a:endParaRPr>
          </a:p>
        </p:txBody>
      </p:sp>
      <p:pic>
        <p:nvPicPr>
          <p:cNvPr id="270" name="Shape 270"/>
          <p:cNvPicPr preferRelativeResize="0"/>
          <p:nvPr/>
        </p:nvPicPr>
        <p:blipFill>
          <a:blip r:embed="rId3">
            <a:alphaModFix/>
          </a:blip>
          <a:stretch>
            <a:fillRect/>
          </a:stretch>
        </p:blipFill>
        <p:spPr>
          <a:xfrm>
            <a:off x="2104300" y="245625"/>
            <a:ext cx="6857999" cy="2806750"/>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p:nvPr/>
        </p:nvSpPr>
        <p:spPr>
          <a:xfrm>
            <a:off x="304700" y="1198475"/>
            <a:ext cx="8484000" cy="3728700"/>
          </a:xfrm>
          <a:prstGeom prst="rect">
            <a:avLst/>
          </a:prstGeom>
          <a:solidFill>
            <a:srgbClr val="780637"/>
          </a:solidFill>
          <a:ln w="19050" cap="flat">
            <a:solidFill>
              <a:srgbClr val="78063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76" name="Shape 276"/>
          <p:cNvSpPr txBox="1">
            <a:spLocks noGrp="1"/>
          </p:cNvSpPr>
          <p:nvPr>
            <p:ph type="title"/>
          </p:nvPr>
        </p:nvSpPr>
        <p:spPr>
          <a:xfrm>
            <a:off x="304800" y="258450"/>
            <a:ext cx="8484000" cy="857400"/>
          </a:xfrm>
          <a:prstGeom prst="rect">
            <a:avLst/>
          </a:prstGeom>
          <a:solidFill>
            <a:srgbClr val="FFFFFF"/>
          </a:solidFill>
          <a:ln w="76200" cap="flat">
            <a:solidFill>
              <a:srgbClr val="780637"/>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780637"/>
                </a:solidFill>
                <a:latin typeface="Droid Serif"/>
                <a:ea typeface="Droid Serif"/>
                <a:cs typeface="Droid Serif"/>
                <a:sym typeface="Droid Serif"/>
              </a:rPr>
              <a:t>  Multimedia Project: Third Place </a:t>
            </a:r>
          </a:p>
        </p:txBody>
      </p:sp>
      <p:sp>
        <p:nvSpPr>
          <p:cNvPr id="277" name="Shape 277"/>
          <p:cNvSpPr txBox="1"/>
          <p:nvPr/>
        </p:nvSpPr>
        <p:spPr>
          <a:xfrm>
            <a:off x="443875" y="1363475"/>
            <a:ext cx="8211899" cy="3395699"/>
          </a:xfrm>
          <a:prstGeom prst="rect">
            <a:avLst/>
          </a:prstGeom>
          <a:solidFill>
            <a:srgbClr val="FFFFFF"/>
          </a:solidFill>
          <a:ln w="28575" cap="flat">
            <a:solidFill>
              <a:srgbClr val="780637"/>
            </a:solidFill>
            <a:prstDash val="solid"/>
            <a:round/>
            <a:headEnd type="none" w="med" len="med"/>
            <a:tailEnd type="none" w="med" len="med"/>
          </a:ln>
        </p:spPr>
        <p:txBody>
          <a:bodyPr lIns="91425" tIns="91425" rIns="91425" bIns="91425" anchor="t" anchorCtr="0">
            <a:noAutofit/>
          </a:bodyPr>
          <a:lstStyle/>
          <a:p>
            <a:pPr lvl="0" algn="ctr" rtl="0">
              <a:lnSpc>
                <a:spcPct val="115000"/>
              </a:lnSpc>
              <a:spcBef>
                <a:spcPts val="700"/>
              </a:spcBef>
              <a:buClr>
                <a:schemeClr val="dk1"/>
              </a:buClr>
              <a:buSzPct val="55000"/>
              <a:buFont typeface="Arial"/>
              <a:buNone/>
            </a:pPr>
            <a:r>
              <a:rPr lang="en" sz="2000">
                <a:solidFill>
                  <a:schemeClr val="dk1"/>
                </a:solidFill>
                <a:latin typeface="Droid Sans"/>
                <a:ea typeface="Droid Sans"/>
                <a:cs typeface="Droid Sans"/>
                <a:sym typeface="Droid Sans"/>
              </a:rPr>
              <a:t>                   </a:t>
            </a:r>
            <a:r>
              <a:rPr lang="en" sz="1600">
                <a:solidFill>
                  <a:schemeClr val="dk1"/>
                </a:solidFill>
                <a:latin typeface="Droid Sans"/>
                <a:ea typeface="Droid Sans"/>
                <a:cs typeface="Droid Sans"/>
                <a:sym typeface="Droid Sans"/>
              </a:rPr>
              <a:t> YouTube Video: “Writing and Communication in Secondary Education”</a:t>
            </a:r>
          </a:p>
          <a:p>
            <a:pPr lvl="0" algn="ctr" rtl="0">
              <a:lnSpc>
                <a:spcPct val="115000"/>
              </a:lnSpc>
              <a:spcBef>
                <a:spcPts val="700"/>
              </a:spcBef>
              <a:buClr>
                <a:schemeClr val="dk1"/>
              </a:buClr>
              <a:buSzPct val="55000"/>
              <a:buFont typeface="Arial"/>
              <a:buNone/>
            </a:pPr>
            <a:r>
              <a:rPr lang="en" sz="2000">
                <a:solidFill>
                  <a:schemeClr val="dk1"/>
                </a:solidFill>
                <a:latin typeface="Droid Sans"/>
                <a:ea typeface="Droid Sans"/>
                <a:cs typeface="Droid Sans"/>
                <a:sym typeface="Droid Sans"/>
              </a:rPr>
              <a:t>                             Megan Luttinen</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r>
              <a:rPr lang="en" sz="2000">
                <a:solidFill>
                  <a:schemeClr val="dk1"/>
                </a:solidFill>
                <a:latin typeface="Droid Sans"/>
                <a:ea typeface="Droid Sans"/>
                <a:cs typeface="Droid Sans"/>
                <a:sym typeface="Droid Sans"/>
              </a:rPr>
              <a:t>Student Author</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Instructor: </a:t>
            </a: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Cindy Mooty-Hoffman</a:t>
            </a:r>
          </a:p>
          <a:p>
            <a:pPr lvl="0" rtl="0">
              <a:lnSpc>
                <a:spcPct val="115000"/>
              </a:lnSpc>
              <a:spcBef>
                <a:spcPts val="700"/>
              </a:spcBef>
              <a:buClr>
                <a:schemeClr val="dk1"/>
              </a:buClr>
              <a:buSzPct val="91666"/>
              <a:buFont typeface="Arial"/>
              <a:buNone/>
            </a:pPr>
            <a:r>
              <a:rPr lang="en" sz="1200">
                <a:solidFill>
                  <a:schemeClr val="dk1"/>
                </a:solidFill>
                <a:latin typeface="Droid Sans"/>
                <a:ea typeface="Droid Sans"/>
                <a:cs typeface="Droid Sans"/>
                <a:sym typeface="Droid Sans"/>
              </a:rPr>
              <a:t>Class: WRT 150</a:t>
            </a:r>
          </a:p>
        </p:txBody>
      </p:sp>
      <p:sp>
        <p:nvSpPr>
          <p:cNvPr id="278" name="Shape 278"/>
          <p:cNvSpPr txBox="1"/>
          <p:nvPr/>
        </p:nvSpPr>
        <p:spPr>
          <a:xfrm>
            <a:off x="2354575" y="2394475"/>
            <a:ext cx="6106199" cy="2190000"/>
          </a:xfrm>
          <a:prstGeom prst="rect">
            <a:avLst/>
          </a:prstGeom>
          <a:solidFill>
            <a:srgbClr val="FFFFFF"/>
          </a:solidFill>
          <a:ln w="28575" cap="flat">
            <a:solidFill>
              <a:srgbClr val="780637"/>
            </a:solidFill>
            <a:prstDash val="solid"/>
            <a:round/>
            <a:headEnd type="none" w="med" len="med"/>
            <a:tailEnd type="none" w="med" len="med"/>
          </a:ln>
        </p:spPr>
        <p:txBody>
          <a:bodyPr lIns="91425" tIns="91425" rIns="91425" bIns="91425" anchor="t" anchorCtr="0">
            <a:noAutofit/>
          </a:bodyPr>
          <a:lstStyle/>
          <a:p>
            <a:pPr>
              <a:spcBef>
                <a:spcPts val="0"/>
              </a:spcBef>
              <a:buNone/>
            </a:pPr>
            <a:endParaRPr/>
          </a:p>
        </p:txBody>
      </p:sp>
      <p:sp>
        <p:nvSpPr>
          <p:cNvPr id="279" name="Shape 279"/>
          <p:cNvSpPr/>
          <p:nvPr/>
        </p:nvSpPr>
        <p:spPr>
          <a:xfrm>
            <a:off x="586225" y="1554675"/>
            <a:ext cx="1385699" cy="18549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280" name="Shape 280"/>
          <p:cNvPicPr preferRelativeResize="0"/>
          <p:nvPr/>
        </p:nvPicPr>
        <p:blipFill>
          <a:blip r:embed="rId3">
            <a:alphaModFix/>
          </a:blip>
          <a:stretch>
            <a:fillRect/>
          </a:stretch>
        </p:blipFill>
        <p:spPr>
          <a:xfrm>
            <a:off x="2354575" y="2394475"/>
            <a:ext cx="6106200" cy="2189999"/>
          </a:xfrm>
          <a:prstGeom prst="rect">
            <a:avLst/>
          </a:prstGeom>
          <a:noFill/>
          <a:ln>
            <a:noFill/>
          </a:ln>
        </p:spPr>
      </p:pic>
      <p:pic>
        <p:nvPicPr>
          <p:cNvPr id="281" name="Shape 281"/>
          <p:cNvPicPr preferRelativeResize="0"/>
          <p:nvPr/>
        </p:nvPicPr>
        <p:blipFill rotWithShape="1">
          <a:blip r:embed="rId4">
            <a:alphaModFix/>
          </a:blip>
          <a:srcRect l="12380"/>
          <a:stretch/>
        </p:blipFill>
        <p:spPr>
          <a:xfrm>
            <a:off x="551287" y="1523837"/>
            <a:ext cx="1455574" cy="1916575"/>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p:nvPr/>
        </p:nvSpPr>
        <p:spPr>
          <a:xfrm>
            <a:off x="304700" y="1198475"/>
            <a:ext cx="8484000" cy="3728700"/>
          </a:xfrm>
          <a:prstGeom prst="rect">
            <a:avLst/>
          </a:prstGeom>
          <a:solidFill>
            <a:srgbClr val="780637"/>
          </a:solidFill>
          <a:ln w="19050" cap="flat">
            <a:solidFill>
              <a:srgbClr val="78063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87" name="Shape 287"/>
          <p:cNvSpPr txBox="1">
            <a:spLocks noGrp="1"/>
          </p:cNvSpPr>
          <p:nvPr>
            <p:ph type="title"/>
          </p:nvPr>
        </p:nvSpPr>
        <p:spPr>
          <a:xfrm>
            <a:off x="304800" y="258450"/>
            <a:ext cx="8484000" cy="857400"/>
          </a:xfrm>
          <a:prstGeom prst="rect">
            <a:avLst/>
          </a:prstGeom>
          <a:solidFill>
            <a:srgbClr val="FFFFFF"/>
          </a:solidFill>
          <a:ln w="76200" cap="flat">
            <a:solidFill>
              <a:srgbClr val="780637"/>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780637"/>
                </a:solidFill>
                <a:latin typeface="Droid Serif"/>
                <a:ea typeface="Droid Serif"/>
                <a:cs typeface="Droid Serif"/>
                <a:sym typeface="Droid Serif"/>
              </a:rPr>
              <a:t>  Multimedia Project: Second Place </a:t>
            </a:r>
          </a:p>
        </p:txBody>
      </p:sp>
      <p:sp>
        <p:nvSpPr>
          <p:cNvPr id="288" name="Shape 288"/>
          <p:cNvSpPr txBox="1"/>
          <p:nvPr/>
        </p:nvSpPr>
        <p:spPr>
          <a:xfrm>
            <a:off x="443875" y="1363475"/>
            <a:ext cx="8211899" cy="3395699"/>
          </a:xfrm>
          <a:prstGeom prst="rect">
            <a:avLst/>
          </a:prstGeom>
          <a:solidFill>
            <a:srgbClr val="FFFFFF"/>
          </a:solidFill>
          <a:ln w="28575" cap="flat">
            <a:solidFill>
              <a:srgbClr val="780637"/>
            </a:solidFill>
            <a:prstDash val="solid"/>
            <a:round/>
            <a:headEnd type="none" w="med" len="med"/>
            <a:tailEnd type="none" w="med" len="med"/>
          </a:ln>
        </p:spPr>
        <p:txBody>
          <a:bodyPr lIns="91425" tIns="91425" rIns="91425" bIns="91425" anchor="t" anchorCtr="0">
            <a:noAutofit/>
          </a:bodyPr>
          <a:lstStyle/>
          <a:p>
            <a:pPr lvl="0" algn="ctr" rtl="0">
              <a:lnSpc>
                <a:spcPct val="115000"/>
              </a:lnSpc>
              <a:spcBef>
                <a:spcPts val="700"/>
              </a:spcBef>
              <a:buNone/>
            </a:pPr>
            <a:r>
              <a:rPr lang="en" sz="2000">
                <a:solidFill>
                  <a:schemeClr val="dk1"/>
                </a:solidFill>
                <a:latin typeface="Droid Sans"/>
                <a:ea typeface="Droid Sans"/>
                <a:cs typeface="Droid Sans"/>
                <a:sym typeface="Droid Sans"/>
              </a:rPr>
              <a:t>                    </a:t>
            </a:r>
            <a:r>
              <a:rPr lang="en" sz="1800">
                <a:solidFill>
                  <a:schemeClr val="dk1"/>
                </a:solidFill>
                <a:latin typeface="Droid Sans"/>
                <a:ea typeface="Droid Sans"/>
                <a:cs typeface="Droid Sans"/>
                <a:sym typeface="Droid Sans"/>
              </a:rPr>
              <a:t>Prezi: “Remember the Past: Mandate Holocaust Education”</a:t>
            </a:r>
          </a:p>
          <a:p>
            <a:pPr lvl="0" algn="ctr" rtl="0">
              <a:lnSpc>
                <a:spcPct val="115000"/>
              </a:lnSpc>
              <a:spcBef>
                <a:spcPts val="700"/>
              </a:spcBef>
              <a:buNone/>
            </a:pPr>
            <a:r>
              <a:rPr lang="en" sz="2000">
                <a:solidFill>
                  <a:schemeClr val="dk1"/>
                </a:solidFill>
                <a:latin typeface="Droid Sans"/>
                <a:ea typeface="Droid Sans"/>
                <a:cs typeface="Droid Sans"/>
                <a:sym typeface="Droid Sans"/>
              </a:rPr>
              <a:t>                     Alexis Clark</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rtl="0">
              <a:lnSpc>
                <a:spcPct val="115000"/>
              </a:lnSpc>
              <a:spcBef>
                <a:spcPts val="700"/>
              </a:spcBef>
              <a:buNone/>
            </a:pPr>
            <a:r>
              <a:rPr lang="en" sz="1200">
                <a:solidFill>
                  <a:schemeClr val="dk1"/>
                </a:solidFill>
                <a:latin typeface="Droid Sans"/>
                <a:ea typeface="Droid Sans"/>
                <a:cs typeface="Droid Sans"/>
                <a:sym typeface="Droid Sans"/>
              </a:rPr>
              <a:t>Instructor: </a:t>
            </a:r>
          </a:p>
          <a:p>
            <a:pPr lvl="0" rtl="0">
              <a:lnSpc>
                <a:spcPct val="115000"/>
              </a:lnSpc>
              <a:spcBef>
                <a:spcPts val="700"/>
              </a:spcBef>
              <a:buNone/>
            </a:pPr>
            <a:r>
              <a:rPr lang="en" sz="1200">
                <a:solidFill>
                  <a:schemeClr val="dk1"/>
                </a:solidFill>
                <a:latin typeface="Droid Sans"/>
                <a:ea typeface="Droid Sans"/>
                <a:cs typeface="Droid Sans"/>
                <a:sym typeface="Droid Sans"/>
              </a:rPr>
              <a:t>Cindy Mooty-Hoffman</a:t>
            </a:r>
          </a:p>
          <a:p>
            <a:pPr lvl="0" rtl="0">
              <a:lnSpc>
                <a:spcPct val="115000"/>
              </a:lnSpc>
              <a:spcBef>
                <a:spcPts val="700"/>
              </a:spcBef>
              <a:buNone/>
            </a:pPr>
            <a:r>
              <a:rPr lang="en" sz="1200">
                <a:solidFill>
                  <a:schemeClr val="dk1"/>
                </a:solidFill>
                <a:latin typeface="Droid Sans"/>
                <a:ea typeface="Droid Sans"/>
                <a:cs typeface="Droid Sans"/>
                <a:sym typeface="Droid Sans"/>
              </a:rPr>
              <a:t>Class:  WRT 160</a:t>
            </a:r>
          </a:p>
        </p:txBody>
      </p:sp>
      <p:sp>
        <p:nvSpPr>
          <p:cNvPr id="289" name="Shape 289"/>
          <p:cNvSpPr txBox="1"/>
          <p:nvPr/>
        </p:nvSpPr>
        <p:spPr>
          <a:xfrm>
            <a:off x="2273575" y="2419325"/>
            <a:ext cx="6199499" cy="2156099"/>
          </a:xfrm>
          <a:prstGeom prst="rect">
            <a:avLst/>
          </a:prstGeom>
          <a:solidFill>
            <a:srgbClr val="FFFFFF"/>
          </a:solidFill>
          <a:ln w="28575" cap="flat">
            <a:solidFill>
              <a:srgbClr val="780637"/>
            </a:solidFill>
            <a:prstDash val="solid"/>
            <a:round/>
            <a:headEnd type="none" w="med" len="med"/>
            <a:tailEnd type="none" w="med" len="med"/>
          </a:ln>
        </p:spPr>
        <p:txBody>
          <a:bodyPr lIns="91425" tIns="91425" rIns="91425" bIns="91425" anchor="t" anchorCtr="0">
            <a:noAutofit/>
          </a:bodyPr>
          <a:lstStyle/>
          <a:p>
            <a:pPr lvl="0" rtl="0">
              <a:spcBef>
                <a:spcPts val="0"/>
              </a:spcBef>
              <a:buNone/>
            </a:pPr>
            <a:endParaRPr/>
          </a:p>
        </p:txBody>
      </p:sp>
      <p:sp>
        <p:nvSpPr>
          <p:cNvPr id="290" name="Shape 290"/>
          <p:cNvSpPr/>
          <p:nvPr/>
        </p:nvSpPr>
        <p:spPr>
          <a:xfrm>
            <a:off x="642125" y="1582625"/>
            <a:ext cx="1413900" cy="18549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291" name="Shape 291"/>
          <p:cNvPicPr preferRelativeResize="0"/>
          <p:nvPr/>
        </p:nvPicPr>
        <p:blipFill>
          <a:blip r:embed="rId3">
            <a:alphaModFix/>
          </a:blip>
          <a:stretch>
            <a:fillRect/>
          </a:stretch>
        </p:blipFill>
        <p:spPr>
          <a:xfrm>
            <a:off x="2273575" y="2419325"/>
            <a:ext cx="6199499" cy="2156100"/>
          </a:xfrm>
          <a:prstGeom prst="rect">
            <a:avLst/>
          </a:prstGeom>
          <a:noFill/>
          <a:ln>
            <a:noFill/>
          </a:ln>
        </p:spPr>
      </p:pic>
      <p:pic>
        <p:nvPicPr>
          <p:cNvPr id="292" name="Shape 292"/>
          <p:cNvPicPr preferRelativeResize="0"/>
          <p:nvPr/>
        </p:nvPicPr>
        <p:blipFill>
          <a:blip r:embed="rId4">
            <a:alphaModFix/>
          </a:blip>
          <a:stretch>
            <a:fillRect/>
          </a:stretch>
        </p:blipFill>
        <p:spPr>
          <a:xfrm>
            <a:off x="607312" y="1550387"/>
            <a:ext cx="1483524" cy="1919374"/>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p:nvPr/>
        </p:nvSpPr>
        <p:spPr>
          <a:xfrm>
            <a:off x="304700" y="1198475"/>
            <a:ext cx="8484000" cy="3728700"/>
          </a:xfrm>
          <a:prstGeom prst="rect">
            <a:avLst/>
          </a:prstGeom>
          <a:solidFill>
            <a:srgbClr val="780637"/>
          </a:solidFill>
          <a:ln w="19050" cap="flat">
            <a:solidFill>
              <a:srgbClr val="78063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98" name="Shape 298"/>
          <p:cNvSpPr txBox="1">
            <a:spLocks noGrp="1"/>
          </p:cNvSpPr>
          <p:nvPr>
            <p:ph type="title"/>
          </p:nvPr>
        </p:nvSpPr>
        <p:spPr>
          <a:xfrm>
            <a:off x="304800" y="258450"/>
            <a:ext cx="8484000" cy="857400"/>
          </a:xfrm>
          <a:prstGeom prst="rect">
            <a:avLst/>
          </a:prstGeom>
          <a:solidFill>
            <a:srgbClr val="FFFFFF"/>
          </a:solidFill>
          <a:ln w="76200" cap="flat">
            <a:solidFill>
              <a:srgbClr val="780637"/>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780637"/>
                </a:solidFill>
                <a:latin typeface="Droid Serif"/>
                <a:ea typeface="Droid Serif"/>
                <a:cs typeface="Droid Serif"/>
                <a:sym typeface="Droid Serif"/>
              </a:rPr>
              <a:t>  Multimedia Project: First Place </a:t>
            </a:r>
          </a:p>
        </p:txBody>
      </p:sp>
      <p:sp>
        <p:nvSpPr>
          <p:cNvPr id="299" name="Shape 299"/>
          <p:cNvSpPr txBox="1"/>
          <p:nvPr/>
        </p:nvSpPr>
        <p:spPr>
          <a:xfrm>
            <a:off x="443875" y="1363475"/>
            <a:ext cx="8211899" cy="3395699"/>
          </a:xfrm>
          <a:prstGeom prst="rect">
            <a:avLst/>
          </a:prstGeom>
          <a:solidFill>
            <a:srgbClr val="FFFFFF"/>
          </a:solidFill>
          <a:ln w="28575" cap="flat">
            <a:solidFill>
              <a:srgbClr val="780637"/>
            </a:solidFill>
            <a:prstDash val="solid"/>
            <a:round/>
            <a:headEnd type="none" w="med" len="med"/>
            <a:tailEnd type="none" w="med" len="med"/>
          </a:ln>
        </p:spPr>
        <p:txBody>
          <a:bodyPr lIns="91425" tIns="91425" rIns="91425" bIns="91425" anchor="t" anchorCtr="0">
            <a:noAutofit/>
          </a:bodyPr>
          <a:lstStyle/>
          <a:p>
            <a:pPr lvl="0" algn="ctr" rtl="0">
              <a:lnSpc>
                <a:spcPct val="115000"/>
              </a:lnSpc>
              <a:spcBef>
                <a:spcPts val="700"/>
              </a:spcBef>
              <a:buNone/>
            </a:pPr>
            <a:r>
              <a:rPr lang="en" sz="2000">
                <a:solidFill>
                  <a:schemeClr val="dk1"/>
                </a:solidFill>
                <a:latin typeface="Droid Sans"/>
                <a:ea typeface="Droid Sans"/>
                <a:cs typeface="Droid Sans"/>
                <a:sym typeface="Droid Sans"/>
              </a:rPr>
              <a:t>                        YouTube Video: “The Throwaway Kids”</a:t>
            </a:r>
          </a:p>
          <a:p>
            <a:pPr lvl="0" algn="ctr" rtl="0">
              <a:lnSpc>
                <a:spcPct val="115000"/>
              </a:lnSpc>
              <a:spcBef>
                <a:spcPts val="700"/>
              </a:spcBef>
              <a:buNone/>
            </a:pPr>
            <a:r>
              <a:rPr lang="en" sz="2000">
                <a:solidFill>
                  <a:schemeClr val="dk1"/>
                </a:solidFill>
                <a:latin typeface="Droid Sans"/>
                <a:ea typeface="Droid Sans"/>
                <a:cs typeface="Droid Sans"/>
                <a:sym typeface="Droid Sans"/>
              </a:rPr>
              <a:t>                     Eden Hartley</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rtl="0">
              <a:lnSpc>
                <a:spcPct val="115000"/>
              </a:lnSpc>
              <a:spcBef>
                <a:spcPts val="700"/>
              </a:spcBef>
              <a:buNone/>
            </a:pPr>
            <a:r>
              <a:rPr lang="en" sz="1200">
                <a:solidFill>
                  <a:schemeClr val="dk1"/>
                </a:solidFill>
                <a:latin typeface="Droid Sans"/>
                <a:ea typeface="Droid Sans"/>
                <a:cs typeface="Droid Sans"/>
                <a:sym typeface="Droid Sans"/>
              </a:rPr>
              <a:t>Instructor: </a:t>
            </a:r>
          </a:p>
          <a:p>
            <a:pPr lvl="0" rtl="0">
              <a:lnSpc>
                <a:spcPct val="115000"/>
              </a:lnSpc>
              <a:spcBef>
                <a:spcPts val="700"/>
              </a:spcBef>
              <a:buNone/>
            </a:pPr>
            <a:r>
              <a:rPr lang="en" sz="1200">
                <a:solidFill>
                  <a:schemeClr val="dk1"/>
                </a:solidFill>
                <a:latin typeface="Droid Sans"/>
                <a:ea typeface="Droid Sans"/>
                <a:cs typeface="Droid Sans"/>
                <a:sym typeface="Droid Sans"/>
              </a:rPr>
              <a:t>Timothy Briggs</a:t>
            </a:r>
          </a:p>
          <a:p>
            <a:pPr lvl="0" rtl="0">
              <a:lnSpc>
                <a:spcPct val="115000"/>
              </a:lnSpc>
              <a:spcBef>
                <a:spcPts val="700"/>
              </a:spcBef>
              <a:buNone/>
            </a:pPr>
            <a:r>
              <a:rPr lang="en" sz="1200">
                <a:solidFill>
                  <a:schemeClr val="dk1"/>
                </a:solidFill>
                <a:latin typeface="Droid Sans"/>
                <a:ea typeface="Droid Sans"/>
                <a:cs typeface="Droid Sans"/>
                <a:sym typeface="Droid Sans"/>
              </a:rPr>
              <a:t>Class: WRT 160</a:t>
            </a:r>
          </a:p>
        </p:txBody>
      </p:sp>
      <p:sp>
        <p:nvSpPr>
          <p:cNvPr id="300" name="Shape 300"/>
          <p:cNvSpPr txBox="1"/>
          <p:nvPr/>
        </p:nvSpPr>
        <p:spPr>
          <a:xfrm>
            <a:off x="2248725" y="2419325"/>
            <a:ext cx="6261599" cy="2202299"/>
          </a:xfrm>
          <a:prstGeom prst="rect">
            <a:avLst/>
          </a:prstGeom>
          <a:solidFill>
            <a:srgbClr val="FFFFFF"/>
          </a:solidFill>
          <a:ln w="28575" cap="flat">
            <a:solidFill>
              <a:srgbClr val="780637"/>
            </a:solidFill>
            <a:prstDash val="solid"/>
            <a:round/>
            <a:headEnd type="none" w="med" len="med"/>
            <a:tailEnd type="none" w="med" len="med"/>
          </a:ln>
        </p:spPr>
        <p:txBody>
          <a:bodyPr lIns="91425" tIns="91425" rIns="91425" bIns="91425" anchor="t" anchorCtr="0">
            <a:noAutofit/>
          </a:bodyPr>
          <a:lstStyle/>
          <a:p>
            <a:pPr lvl="0" rtl="0">
              <a:spcBef>
                <a:spcPts val="0"/>
              </a:spcBef>
              <a:buNone/>
            </a:pPr>
            <a:endParaRPr/>
          </a:p>
        </p:txBody>
      </p:sp>
      <p:sp>
        <p:nvSpPr>
          <p:cNvPr id="301" name="Shape 301"/>
          <p:cNvSpPr/>
          <p:nvPr/>
        </p:nvSpPr>
        <p:spPr>
          <a:xfrm>
            <a:off x="642125" y="1582625"/>
            <a:ext cx="1413900" cy="18549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02" name="Shape 302"/>
          <p:cNvPicPr preferRelativeResize="0"/>
          <p:nvPr/>
        </p:nvPicPr>
        <p:blipFill>
          <a:blip r:embed="rId3">
            <a:alphaModFix/>
          </a:blip>
          <a:stretch>
            <a:fillRect/>
          </a:stretch>
        </p:blipFill>
        <p:spPr>
          <a:xfrm>
            <a:off x="2248725" y="2419325"/>
            <a:ext cx="6261599" cy="2202300"/>
          </a:xfrm>
          <a:prstGeom prst="rect">
            <a:avLst/>
          </a:prstGeom>
          <a:noFill/>
          <a:ln>
            <a:noFill/>
          </a:ln>
        </p:spPr>
      </p:pic>
      <p:pic>
        <p:nvPicPr>
          <p:cNvPr id="303" name="Shape 303"/>
          <p:cNvPicPr preferRelativeResize="0"/>
          <p:nvPr/>
        </p:nvPicPr>
        <p:blipFill>
          <a:blip r:embed="rId4">
            <a:alphaModFix/>
          </a:blip>
          <a:stretch>
            <a:fillRect/>
          </a:stretch>
        </p:blipFill>
        <p:spPr>
          <a:xfrm>
            <a:off x="574225" y="1532150"/>
            <a:ext cx="1551425" cy="1955850"/>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307"/>
        <p:cNvGrpSpPr/>
        <p:nvPr/>
      </p:nvGrpSpPr>
      <p:grpSpPr>
        <a:xfrm>
          <a:off x="0" y="0"/>
          <a:ext cx="0" cy="0"/>
          <a:chOff x="0" y="0"/>
          <a:chExt cx="0" cy="0"/>
        </a:xfrm>
      </p:grpSpPr>
      <p:sp>
        <p:nvSpPr>
          <p:cNvPr id="308" name="Shape 308"/>
          <p:cNvSpPr/>
          <p:nvPr/>
        </p:nvSpPr>
        <p:spPr>
          <a:xfrm>
            <a:off x="4904950" y="2602875"/>
            <a:ext cx="3171000" cy="2246100"/>
          </a:xfrm>
          <a:prstGeom prst="rect">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9" name="Shape 309"/>
          <p:cNvSpPr txBox="1">
            <a:spLocks noGrp="1"/>
          </p:cNvSpPr>
          <p:nvPr>
            <p:ph type="ctrTitle"/>
          </p:nvPr>
        </p:nvSpPr>
        <p:spPr>
          <a:xfrm>
            <a:off x="146250" y="-10800"/>
            <a:ext cx="8773200" cy="524999"/>
          </a:xfrm>
          <a:prstGeom prst="rect">
            <a:avLst/>
          </a:prstGeom>
        </p:spPr>
        <p:txBody>
          <a:bodyPr lIns="91425" tIns="91425" rIns="91425" bIns="91425" anchor="b" anchorCtr="0">
            <a:noAutofit/>
          </a:bodyPr>
          <a:lstStyle/>
          <a:p>
            <a:pPr lvl="0" rtl="0">
              <a:spcBef>
                <a:spcPts val="0"/>
              </a:spcBef>
              <a:buNone/>
            </a:pPr>
            <a:r>
              <a:rPr lang="en" sz="2800">
                <a:solidFill>
                  <a:schemeClr val="accent4"/>
                </a:solidFill>
                <a:latin typeface="Corsiva"/>
                <a:ea typeface="Corsiva"/>
                <a:cs typeface="Corsiva"/>
                <a:sym typeface="Corsiva"/>
              </a:rPr>
              <a:t>Department of Writing and Rhetoric</a:t>
            </a:r>
          </a:p>
        </p:txBody>
      </p:sp>
      <p:sp>
        <p:nvSpPr>
          <p:cNvPr id="310" name="Shape 310"/>
          <p:cNvSpPr txBox="1">
            <a:spLocks noGrp="1"/>
          </p:cNvSpPr>
          <p:nvPr>
            <p:ph type="subTitle" idx="1"/>
          </p:nvPr>
        </p:nvSpPr>
        <p:spPr>
          <a:xfrm>
            <a:off x="85325" y="383125"/>
            <a:ext cx="8982899" cy="1423799"/>
          </a:xfrm>
          <a:prstGeom prst="rect">
            <a:avLst/>
          </a:prstGeom>
          <a:noFill/>
        </p:spPr>
        <p:txBody>
          <a:bodyPr lIns="91425" tIns="91425" rIns="91425" bIns="91425" anchor="t" anchorCtr="0">
            <a:noAutofit/>
          </a:bodyPr>
          <a:lstStyle/>
          <a:p>
            <a:pPr lvl="0" rtl="0">
              <a:spcBef>
                <a:spcPts val="0"/>
              </a:spcBef>
              <a:buNone/>
            </a:pPr>
            <a:r>
              <a:rPr lang="en" sz="4200" dirty="0">
                <a:solidFill>
                  <a:srgbClr val="FFFFFF"/>
                </a:solidFill>
                <a:latin typeface="Corsiva"/>
                <a:ea typeface="Corsiva"/>
                <a:cs typeface="Corsiva"/>
                <a:sym typeface="Corsiva"/>
              </a:rPr>
              <a:t>Writing Excellence Awards </a:t>
            </a:r>
          </a:p>
          <a:p>
            <a:pPr lvl="0" rtl="0">
              <a:spcBef>
                <a:spcPts val="0"/>
              </a:spcBef>
              <a:buNone/>
            </a:pPr>
            <a:r>
              <a:rPr lang="en" sz="4200" dirty="0" smtClean="0">
                <a:solidFill>
                  <a:srgbClr val="FFFFFF"/>
                </a:solidFill>
                <a:latin typeface="Corsiva"/>
                <a:ea typeface="Corsiva"/>
                <a:cs typeface="Corsiva"/>
                <a:sym typeface="Corsiva"/>
              </a:rPr>
              <a:t>201</a:t>
            </a:r>
            <a:r>
              <a:rPr lang="en-US" sz="4200" dirty="0" smtClean="0">
                <a:solidFill>
                  <a:srgbClr val="FFFFFF"/>
                </a:solidFill>
                <a:latin typeface="Corsiva"/>
                <a:ea typeface="Corsiva"/>
                <a:cs typeface="Corsiva"/>
                <a:sym typeface="Corsiva"/>
              </a:rPr>
              <a:t>5</a:t>
            </a:r>
            <a:endParaRPr lang="en" sz="4200" dirty="0">
              <a:solidFill>
                <a:srgbClr val="FFFFFF"/>
              </a:solidFill>
              <a:latin typeface="Corsiva"/>
              <a:ea typeface="Corsiva"/>
              <a:cs typeface="Corsiva"/>
              <a:sym typeface="Corsiva"/>
            </a:endParaRPr>
          </a:p>
        </p:txBody>
      </p:sp>
      <p:pic>
        <p:nvPicPr>
          <p:cNvPr id="311" name="Shape 311"/>
          <p:cNvPicPr preferRelativeResize="0"/>
          <p:nvPr/>
        </p:nvPicPr>
        <p:blipFill>
          <a:blip r:embed="rId3">
            <a:alphaModFix/>
          </a:blip>
          <a:stretch>
            <a:fillRect/>
          </a:stretch>
        </p:blipFill>
        <p:spPr>
          <a:xfrm>
            <a:off x="5061012" y="2793924"/>
            <a:ext cx="2858876" cy="1905925"/>
          </a:xfrm>
          <a:prstGeom prst="rect">
            <a:avLst/>
          </a:prstGeom>
          <a:noFill/>
          <a:ln>
            <a:noFill/>
          </a:ln>
        </p:spPr>
      </p:pic>
      <p:sp>
        <p:nvSpPr>
          <p:cNvPr id="312" name="Shape 312"/>
          <p:cNvSpPr/>
          <p:nvPr/>
        </p:nvSpPr>
        <p:spPr>
          <a:xfrm>
            <a:off x="481625" y="1804375"/>
            <a:ext cx="3695399" cy="2630099"/>
          </a:xfrm>
          <a:prstGeom prst="rect">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3" name="Shape 313"/>
          <p:cNvSpPr txBox="1"/>
          <p:nvPr/>
        </p:nvSpPr>
        <p:spPr>
          <a:xfrm>
            <a:off x="4901950" y="1622575"/>
            <a:ext cx="4017300" cy="1021499"/>
          </a:xfrm>
          <a:prstGeom prst="rect">
            <a:avLst/>
          </a:prstGeom>
          <a:noFill/>
          <a:ln>
            <a:noFill/>
          </a:ln>
        </p:spPr>
        <p:txBody>
          <a:bodyPr lIns="91425" tIns="91425" rIns="91425" bIns="91425" anchor="t" anchorCtr="0">
            <a:noAutofit/>
          </a:bodyPr>
          <a:lstStyle/>
          <a:p>
            <a:pPr lvl="0" rtl="0">
              <a:spcBef>
                <a:spcPts val="0"/>
              </a:spcBef>
              <a:buNone/>
            </a:pPr>
            <a:r>
              <a:rPr lang="en" sz="1600">
                <a:solidFill>
                  <a:srgbClr val="EFEFEF"/>
                </a:solidFill>
                <a:latin typeface="Droid Serif"/>
                <a:ea typeface="Droid Serif"/>
                <a:cs typeface="Droid Serif"/>
                <a:sym typeface="Droid Serif"/>
              </a:rPr>
              <a:t>Tuesday, March 10, 2015</a:t>
            </a:r>
          </a:p>
          <a:p>
            <a:pPr lvl="0" rtl="0">
              <a:spcBef>
                <a:spcPts val="0"/>
              </a:spcBef>
              <a:buNone/>
            </a:pPr>
            <a:r>
              <a:rPr lang="en" sz="1600">
                <a:solidFill>
                  <a:srgbClr val="EFEFEF"/>
                </a:solidFill>
                <a:latin typeface="Droid Serif"/>
                <a:ea typeface="Droid Serif"/>
                <a:cs typeface="Droid Serif"/>
                <a:sym typeface="Droid Serif"/>
              </a:rPr>
              <a:t>12:00 p.m.-1:00 p.m.</a:t>
            </a:r>
          </a:p>
          <a:p>
            <a:pPr lvl="0" rtl="0">
              <a:spcBef>
                <a:spcPts val="0"/>
              </a:spcBef>
              <a:buNone/>
            </a:pPr>
            <a:r>
              <a:rPr lang="en" sz="1600">
                <a:solidFill>
                  <a:srgbClr val="EFEFEF"/>
                </a:solidFill>
                <a:latin typeface="Droid Serif"/>
                <a:ea typeface="Droid Serif"/>
                <a:cs typeface="Droid Serif"/>
                <a:sym typeface="Droid Serif"/>
              </a:rPr>
              <a:t>Oakland Room, Oakland Center</a:t>
            </a:r>
          </a:p>
        </p:txBody>
      </p:sp>
      <p:sp>
        <p:nvSpPr>
          <p:cNvPr id="314" name="Shape 314"/>
          <p:cNvSpPr txBox="1"/>
          <p:nvPr/>
        </p:nvSpPr>
        <p:spPr>
          <a:xfrm>
            <a:off x="457200" y="4537525"/>
            <a:ext cx="4017300" cy="390900"/>
          </a:xfrm>
          <a:prstGeom prst="rect">
            <a:avLst/>
          </a:prstGeom>
          <a:noFill/>
          <a:ln>
            <a:noFill/>
          </a:ln>
        </p:spPr>
        <p:txBody>
          <a:bodyPr lIns="91425" tIns="91425" rIns="91425" bIns="91425" anchor="t" anchorCtr="0">
            <a:noAutofit/>
          </a:bodyPr>
          <a:lstStyle/>
          <a:p>
            <a:pPr lvl="0" algn="ctr" rtl="0">
              <a:spcBef>
                <a:spcPts val="0"/>
              </a:spcBef>
              <a:buNone/>
            </a:pPr>
            <a:r>
              <a:rPr lang="en" sz="1600" dirty="0" smtClean="0">
                <a:solidFill>
                  <a:schemeClr val="accent4"/>
                </a:solidFill>
                <a:latin typeface="Droid Serif"/>
                <a:ea typeface="Droid Serif"/>
                <a:cs typeface="Droid Serif"/>
                <a:sym typeface="Droid Serif"/>
              </a:rPr>
              <a:t>201</a:t>
            </a:r>
            <a:r>
              <a:rPr lang="en-US" sz="1600" dirty="0" smtClean="0">
                <a:solidFill>
                  <a:schemeClr val="accent4"/>
                </a:solidFill>
                <a:latin typeface="Droid Serif"/>
                <a:ea typeface="Droid Serif"/>
                <a:cs typeface="Droid Serif"/>
                <a:sym typeface="Droid Serif"/>
              </a:rPr>
              <a:t>4</a:t>
            </a:r>
            <a:r>
              <a:rPr lang="en" sz="1600" dirty="0" smtClean="0">
                <a:solidFill>
                  <a:schemeClr val="accent4"/>
                </a:solidFill>
                <a:latin typeface="Droid Serif"/>
                <a:ea typeface="Droid Serif"/>
                <a:cs typeface="Droid Serif"/>
                <a:sym typeface="Droid Serif"/>
              </a:rPr>
              <a:t> </a:t>
            </a:r>
            <a:r>
              <a:rPr lang="en" sz="1600" dirty="0">
                <a:solidFill>
                  <a:schemeClr val="accent4"/>
                </a:solidFill>
                <a:latin typeface="Droid Serif"/>
                <a:ea typeface="Droid Serif"/>
                <a:cs typeface="Droid Serif"/>
                <a:sym typeface="Droid Serif"/>
              </a:rPr>
              <a:t>WEA Winners</a:t>
            </a:r>
          </a:p>
        </p:txBody>
      </p:sp>
      <p:pic>
        <p:nvPicPr>
          <p:cNvPr id="315" name="Shape 315"/>
          <p:cNvPicPr preferRelativeResize="0"/>
          <p:nvPr/>
        </p:nvPicPr>
        <p:blipFill>
          <a:blip r:embed="rId4">
            <a:alphaModFix/>
          </a:blip>
          <a:stretch>
            <a:fillRect/>
          </a:stretch>
        </p:blipFill>
        <p:spPr>
          <a:xfrm>
            <a:off x="481625" y="1804375"/>
            <a:ext cx="4017299" cy="2608245"/>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Shape 53"/>
          <p:cNvPicPr preferRelativeResize="0"/>
          <p:nvPr/>
        </p:nvPicPr>
        <p:blipFill>
          <a:blip r:embed="rId3">
            <a:alphaModFix/>
          </a:blip>
          <a:stretch>
            <a:fillRect/>
          </a:stretch>
        </p:blipFill>
        <p:spPr>
          <a:xfrm>
            <a:off x="1960800" y="245625"/>
            <a:ext cx="6726374" cy="4056124"/>
          </a:xfrm>
          <a:prstGeom prst="rect">
            <a:avLst/>
          </a:prstGeom>
          <a:noFill/>
          <a:ln>
            <a:noFill/>
          </a:ln>
        </p:spPr>
      </p:pic>
      <p:sp>
        <p:nvSpPr>
          <p:cNvPr id="54" name="Shape 54"/>
          <p:cNvSpPr txBox="1">
            <a:spLocks noGrp="1"/>
          </p:cNvSpPr>
          <p:nvPr>
            <p:ph type="body" idx="1"/>
          </p:nvPr>
        </p:nvSpPr>
        <p:spPr>
          <a:xfrm>
            <a:off x="457200" y="245625"/>
            <a:ext cx="1581599" cy="4604100"/>
          </a:xfrm>
          <a:prstGeom prst="rect">
            <a:avLst/>
          </a:prstGeom>
          <a:solidFill>
            <a:schemeClr val="dk2"/>
          </a:solidFill>
          <a:ln w="9525" cap="flat">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1400" u="sng">
                <a:solidFill>
                  <a:srgbClr val="EFEFEF"/>
                </a:solidFill>
                <a:latin typeface="Droid Sans"/>
                <a:ea typeface="Droid Sans"/>
                <a:cs typeface="Droid Sans"/>
                <a:sym typeface="Droid Sans"/>
              </a:rPr>
              <a:t>Category Chair</a:t>
            </a:r>
          </a:p>
          <a:p>
            <a:pPr lvl="0" rtl="0">
              <a:lnSpc>
                <a:spcPct val="115000"/>
              </a:lnSpc>
              <a:spcBef>
                <a:spcPts val="600"/>
              </a:spcBef>
              <a:buNone/>
            </a:pPr>
            <a:r>
              <a:rPr lang="en" sz="1200">
                <a:solidFill>
                  <a:srgbClr val="EFEFEF"/>
                </a:solidFill>
                <a:latin typeface="Droid Sans"/>
                <a:ea typeface="Droid Sans"/>
                <a:cs typeface="Droid Sans"/>
                <a:sym typeface="Droid Sans"/>
              </a:rPr>
              <a:t>Benjamin Bennett-Carpenter</a:t>
            </a:r>
          </a:p>
          <a:p>
            <a:pPr lvl="0" rtl="0">
              <a:spcBef>
                <a:spcPts val="0"/>
              </a:spcBef>
              <a:buNone/>
            </a:pPr>
            <a:endParaRPr sz="600" u="sng">
              <a:solidFill>
                <a:srgbClr val="EFEFEF"/>
              </a:solidFill>
              <a:latin typeface="Droid Sans"/>
              <a:ea typeface="Droid Sans"/>
              <a:cs typeface="Droid Sans"/>
              <a:sym typeface="Droid Sans"/>
            </a:endParaRPr>
          </a:p>
          <a:p>
            <a:pPr lvl="0" rtl="0">
              <a:spcBef>
                <a:spcPts val="0"/>
              </a:spcBef>
              <a:buNone/>
            </a:pPr>
            <a:r>
              <a:rPr lang="en" sz="1400" u="sng">
                <a:solidFill>
                  <a:srgbClr val="EFEFEF"/>
                </a:solidFill>
                <a:latin typeface="Droid Sans"/>
                <a:ea typeface="Droid Sans"/>
                <a:cs typeface="Droid Sans"/>
                <a:sym typeface="Droid Sans"/>
              </a:rPr>
              <a:t>Judges</a:t>
            </a:r>
          </a:p>
          <a:p>
            <a:pPr rtl="0">
              <a:lnSpc>
                <a:spcPct val="100000"/>
              </a:lnSpc>
              <a:spcBef>
                <a:spcPts val="600"/>
              </a:spcBef>
              <a:buNone/>
            </a:pPr>
            <a:r>
              <a:rPr lang="en" sz="1200">
                <a:solidFill>
                  <a:srgbClr val="EFEFEF"/>
                </a:solidFill>
                <a:latin typeface="Droid Sans"/>
                <a:ea typeface="Droid Sans"/>
                <a:cs typeface="Droid Sans"/>
                <a:sym typeface="Droid Sans"/>
              </a:rPr>
              <a:t>Elizabeth Allan</a:t>
            </a:r>
          </a:p>
          <a:p>
            <a:pPr rtl="0">
              <a:lnSpc>
                <a:spcPct val="100000"/>
              </a:lnSpc>
              <a:spcBef>
                <a:spcPts val="600"/>
              </a:spcBef>
              <a:buNone/>
            </a:pPr>
            <a:r>
              <a:rPr lang="en" sz="1200">
                <a:solidFill>
                  <a:srgbClr val="EFEFEF"/>
                </a:solidFill>
                <a:latin typeface="Droid Sans"/>
                <a:ea typeface="Droid Sans"/>
                <a:cs typeface="Droid Sans"/>
                <a:sym typeface="Droid Sans"/>
              </a:rPr>
              <a:t>Amanda Laudig</a:t>
            </a:r>
          </a:p>
          <a:p>
            <a:pPr rtl="0">
              <a:lnSpc>
                <a:spcPct val="100000"/>
              </a:lnSpc>
              <a:spcBef>
                <a:spcPts val="600"/>
              </a:spcBef>
              <a:buNone/>
            </a:pPr>
            <a:r>
              <a:rPr lang="en" sz="1200">
                <a:solidFill>
                  <a:srgbClr val="EFEFEF"/>
                </a:solidFill>
                <a:latin typeface="Droid Sans"/>
                <a:ea typeface="Droid Sans"/>
                <a:cs typeface="Droid Sans"/>
                <a:sym typeface="Droid Sans"/>
              </a:rPr>
              <a:t>Pamela Todoroff</a:t>
            </a:r>
          </a:p>
          <a:p>
            <a:pPr lvl="0" rtl="0">
              <a:lnSpc>
                <a:spcPct val="100000"/>
              </a:lnSpc>
              <a:spcBef>
                <a:spcPts val="600"/>
              </a:spcBef>
              <a:buNone/>
            </a:pPr>
            <a:r>
              <a:rPr lang="en" sz="1200">
                <a:solidFill>
                  <a:srgbClr val="EFEFEF"/>
                </a:solidFill>
                <a:latin typeface="Droid Sans"/>
                <a:ea typeface="Droid Sans"/>
                <a:cs typeface="Droid Sans"/>
                <a:sym typeface="Droid Sans"/>
              </a:rPr>
              <a:t>Jason Torrente</a:t>
            </a:r>
          </a:p>
        </p:txBody>
      </p:sp>
      <p:sp>
        <p:nvSpPr>
          <p:cNvPr id="55" name="Shape 55"/>
          <p:cNvSpPr txBox="1">
            <a:spLocks noGrp="1"/>
          </p:cNvSpPr>
          <p:nvPr>
            <p:ph type="title"/>
          </p:nvPr>
        </p:nvSpPr>
        <p:spPr>
          <a:xfrm>
            <a:off x="457200" y="3284500"/>
            <a:ext cx="8229600" cy="650700"/>
          </a:xfrm>
          <a:prstGeom prst="rect">
            <a:avLst/>
          </a:prstGeom>
          <a:solidFill>
            <a:srgbClr val="990000"/>
          </a:solidFill>
        </p:spPr>
        <p:txBody>
          <a:bodyPr lIns="91425" tIns="91425" rIns="91425" bIns="91425" anchor="b" anchorCtr="0">
            <a:noAutofit/>
          </a:bodyPr>
          <a:lstStyle/>
          <a:p>
            <a:pPr algn="r">
              <a:spcBef>
                <a:spcPts val="0"/>
              </a:spcBef>
              <a:buNone/>
            </a:pPr>
            <a:r>
              <a:rPr lang="en" sz="3200" dirty="0">
                <a:solidFill>
                  <a:srgbClr val="FFFFFF"/>
                </a:solidFill>
                <a:latin typeface="Droid Serif"/>
                <a:ea typeface="Droid Serif"/>
                <a:cs typeface="Droid Serif"/>
                <a:sym typeface="Droid Serif"/>
              </a:rPr>
              <a:t>1. Narrative Essay </a:t>
            </a:r>
          </a:p>
        </p:txBody>
      </p:sp>
      <p:sp>
        <p:nvSpPr>
          <p:cNvPr id="56" name="Shape 56"/>
          <p:cNvSpPr txBox="1"/>
          <p:nvPr/>
        </p:nvSpPr>
        <p:spPr>
          <a:xfrm>
            <a:off x="452025" y="3934650"/>
            <a:ext cx="8229600" cy="1019100"/>
          </a:xfrm>
          <a:prstGeom prst="rect">
            <a:avLst/>
          </a:prstGeom>
          <a:solidFill>
            <a:srgbClr val="FFFFFF"/>
          </a:solidFill>
          <a:ln w="28575" cap="flat">
            <a:solidFill>
              <a:srgbClr val="990000"/>
            </a:solidFill>
            <a:prstDash val="solid"/>
            <a:round/>
            <a:headEnd type="none" w="med" len="med"/>
            <a:tailEnd type="none" w="med" len="med"/>
          </a:ln>
        </p:spPr>
        <p:txBody>
          <a:bodyPr lIns="91425" tIns="91425" rIns="91425" bIns="91425" anchor="t" anchorCtr="0">
            <a:noAutofit/>
          </a:bodyPr>
          <a:lstStyle/>
          <a:p>
            <a:pPr lvl="0" algn="r" rtl="0">
              <a:lnSpc>
                <a:spcPct val="115000"/>
              </a:lnSpc>
              <a:spcBef>
                <a:spcPts val="700"/>
              </a:spcBef>
              <a:buClr>
                <a:schemeClr val="dk1"/>
              </a:buClr>
              <a:buSzPct val="84615"/>
              <a:buFont typeface="Arial"/>
              <a:buNone/>
            </a:pPr>
            <a:r>
              <a:rPr lang="en" sz="1300">
                <a:solidFill>
                  <a:schemeClr val="dk1"/>
                </a:solidFill>
                <a:latin typeface="Droid Serif"/>
                <a:ea typeface="Droid Serif"/>
                <a:cs typeface="Droid Serif"/>
                <a:sym typeface="Droid Serif"/>
              </a:rPr>
              <a:t>Outstanding experiential or expressive essays written for WRT 102, 150, or 160. Essays may include some source use and some multi-media content but the focus is on personal expression.</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p:nvPr/>
        </p:nvSpPr>
        <p:spPr>
          <a:xfrm>
            <a:off x="739425" y="1757750"/>
            <a:ext cx="1829100" cy="18615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2" name="Shape 62"/>
          <p:cNvSpPr/>
          <p:nvPr/>
        </p:nvSpPr>
        <p:spPr>
          <a:xfrm>
            <a:off x="304700" y="1198475"/>
            <a:ext cx="8484000" cy="3728700"/>
          </a:xfrm>
          <a:prstGeom prst="rect">
            <a:avLst/>
          </a:prstGeom>
          <a:solidFill>
            <a:srgbClr val="99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3" name="Shape 63"/>
          <p:cNvSpPr txBox="1">
            <a:spLocks noGrp="1"/>
          </p:cNvSpPr>
          <p:nvPr>
            <p:ph type="title"/>
          </p:nvPr>
        </p:nvSpPr>
        <p:spPr>
          <a:xfrm>
            <a:off x="304800" y="258450"/>
            <a:ext cx="8484000" cy="857400"/>
          </a:xfrm>
          <a:prstGeom prst="rect">
            <a:avLst/>
          </a:prstGeom>
          <a:solidFill>
            <a:srgbClr val="FFFFFF"/>
          </a:solidFill>
          <a:ln w="76200" cap="flat">
            <a:solidFill>
              <a:srgbClr val="99000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990000"/>
                </a:solidFill>
                <a:latin typeface="Droid Serif"/>
                <a:ea typeface="Droid Serif"/>
                <a:cs typeface="Droid Serif"/>
                <a:sym typeface="Droid Serif"/>
              </a:rPr>
              <a:t>  Narrative Essay: Third Place </a:t>
            </a:r>
          </a:p>
        </p:txBody>
      </p:sp>
      <p:sp>
        <p:nvSpPr>
          <p:cNvPr id="64" name="Shape 64"/>
          <p:cNvSpPr txBox="1"/>
          <p:nvPr/>
        </p:nvSpPr>
        <p:spPr>
          <a:xfrm>
            <a:off x="443875" y="1363475"/>
            <a:ext cx="8211899" cy="3395699"/>
          </a:xfrm>
          <a:prstGeom prst="rect">
            <a:avLst/>
          </a:prstGeom>
          <a:solidFill>
            <a:srgbClr val="FFFFFF"/>
          </a:solidFill>
          <a:ln w="28575" cap="flat">
            <a:solidFill>
              <a:srgbClr val="990000"/>
            </a:solidFill>
            <a:prstDash val="solid"/>
            <a:round/>
            <a:headEnd type="none" w="med" len="med"/>
            <a:tailEnd type="none" w="med" len="med"/>
          </a:ln>
        </p:spPr>
        <p:txBody>
          <a:bodyPr lIns="91425" tIns="91425" rIns="91425" bIns="91425" anchor="t" anchorCtr="0">
            <a:noAutofit/>
          </a:bodyPr>
          <a:lstStyle/>
          <a:p>
            <a:pPr lvl="0" algn="ctr" rtl="0">
              <a:lnSpc>
                <a:spcPct val="115000"/>
              </a:lnSpc>
              <a:spcBef>
                <a:spcPts val="700"/>
              </a:spcBef>
              <a:buNone/>
            </a:pPr>
            <a:r>
              <a:rPr lang="en" sz="2000">
                <a:solidFill>
                  <a:schemeClr val="dk1"/>
                </a:solidFill>
                <a:latin typeface="Droid Sans"/>
                <a:ea typeface="Droid Sans"/>
                <a:cs typeface="Droid Sans"/>
                <a:sym typeface="Droid Sans"/>
              </a:rPr>
              <a:t>“Day to Day”</a:t>
            </a:r>
          </a:p>
          <a:p>
            <a:pPr lvl="0" algn="ctr" rtl="0">
              <a:lnSpc>
                <a:spcPct val="115000"/>
              </a:lnSpc>
              <a:spcBef>
                <a:spcPts val="700"/>
              </a:spcBef>
              <a:buNone/>
            </a:pPr>
            <a:r>
              <a:rPr lang="en" sz="2000">
                <a:solidFill>
                  <a:schemeClr val="dk1"/>
                </a:solidFill>
                <a:latin typeface="Droid Sans"/>
                <a:ea typeface="Droid Sans"/>
                <a:cs typeface="Droid Sans"/>
                <a:sym typeface="Droid Sans"/>
              </a:rPr>
              <a:t>Amber Mazzie</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rtl="0">
              <a:lnSpc>
                <a:spcPct val="115000"/>
              </a:lnSpc>
              <a:spcBef>
                <a:spcPts val="700"/>
              </a:spcBef>
              <a:buNone/>
            </a:pPr>
            <a:endParaRPr sz="1600">
              <a:solidFill>
                <a:schemeClr val="dk1"/>
              </a:solidFill>
              <a:latin typeface="Droid Sans"/>
              <a:ea typeface="Droid Sans"/>
              <a:cs typeface="Droid Sans"/>
              <a:sym typeface="Droid Sans"/>
            </a:endParaRPr>
          </a:p>
          <a:p>
            <a:pPr lvl="0" rtl="0">
              <a:lnSpc>
                <a:spcPct val="115000"/>
              </a:lnSpc>
              <a:spcBef>
                <a:spcPts val="700"/>
              </a:spcBef>
              <a:buNone/>
            </a:pPr>
            <a:r>
              <a:rPr lang="en" sz="1200">
                <a:solidFill>
                  <a:schemeClr val="dk1"/>
                </a:solidFill>
                <a:latin typeface="Droid Sans"/>
                <a:ea typeface="Droid Sans"/>
                <a:cs typeface="Droid Sans"/>
                <a:sym typeface="Droid Sans"/>
              </a:rPr>
              <a:t>Instructor: </a:t>
            </a:r>
          </a:p>
          <a:p>
            <a:pPr lvl="0" rtl="0">
              <a:lnSpc>
                <a:spcPct val="115000"/>
              </a:lnSpc>
              <a:spcBef>
                <a:spcPts val="700"/>
              </a:spcBef>
              <a:buNone/>
            </a:pPr>
            <a:r>
              <a:rPr lang="en" sz="1200">
                <a:solidFill>
                  <a:schemeClr val="dk1"/>
                </a:solidFill>
                <a:latin typeface="Droid Sans"/>
                <a:ea typeface="Droid Sans"/>
                <a:cs typeface="Droid Sans"/>
                <a:sym typeface="Droid Sans"/>
              </a:rPr>
              <a:t>Shaun Moore</a:t>
            </a:r>
          </a:p>
          <a:p>
            <a:pPr lvl="0" rtl="0">
              <a:lnSpc>
                <a:spcPct val="115000"/>
              </a:lnSpc>
              <a:spcBef>
                <a:spcPts val="700"/>
              </a:spcBef>
              <a:buNone/>
            </a:pPr>
            <a:r>
              <a:rPr lang="en" sz="1200">
                <a:solidFill>
                  <a:schemeClr val="dk1"/>
                </a:solidFill>
                <a:latin typeface="Droid Sans"/>
                <a:ea typeface="Droid Sans"/>
                <a:cs typeface="Droid Sans"/>
                <a:sym typeface="Droid Sans"/>
              </a:rPr>
              <a:t>Class: WRT 150</a:t>
            </a:r>
          </a:p>
        </p:txBody>
      </p:sp>
      <p:sp>
        <p:nvSpPr>
          <p:cNvPr id="65" name="Shape 65"/>
          <p:cNvSpPr/>
          <p:nvPr/>
        </p:nvSpPr>
        <p:spPr>
          <a:xfrm>
            <a:off x="663225" y="1605350"/>
            <a:ext cx="1452899" cy="18615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solidFill>
                <a:srgbClr val="FFFFFF"/>
              </a:solidFill>
            </a:endParaRPr>
          </a:p>
        </p:txBody>
      </p:sp>
      <p:sp>
        <p:nvSpPr>
          <p:cNvPr id="66" name="Shape 66"/>
          <p:cNvSpPr txBox="1"/>
          <p:nvPr/>
        </p:nvSpPr>
        <p:spPr>
          <a:xfrm>
            <a:off x="2357725" y="2347975"/>
            <a:ext cx="6051599" cy="2160000"/>
          </a:xfrm>
          <a:prstGeom prst="rect">
            <a:avLst/>
          </a:prstGeom>
          <a:solidFill>
            <a:srgbClr val="FFFFFF"/>
          </a:solidFill>
          <a:ln w="28575" cap="flat">
            <a:solidFill>
              <a:srgbClr val="990000"/>
            </a:solidFill>
            <a:prstDash val="solid"/>
            <a:round/>
            <a:headEnd type="none" w="med" len="med"/>
            <a:tailEnd type="none" w="med" len="med"/>
          </a:ln>
        </p:spPr>
        <p:txBody>
          <a:bodyPr lIns="91425" tIns="91425" rIns="91425" bIns="91425" anchor="t" anchorCtr="0">
            <a:noAutofit/>
          </a:bodyPr>
          <a:lstStyle/>
          <a:p>
            <a:pPr algn="just" rtl="0">
              <a:spcBef>
                <a:spcPts val="0"/>
              </a:spcBef>
              <a:buNone/>
            </a:pPr>
            <a:r>
              <a:rPr lang="en" sz="1300">
                <a:latin typeface="Droid Sans"/>
                <a:ea typeface="Droid Sans"/>
                <a:cs typeface="Droid Sans"/>
                <a:sym typeface="Droid Sans"/>
              </a:rPr>
              <a:t>“I come home to an empty house. Everyone works opposites shifts. You would think there are only two ends of opposite, but it turns out there's at least four. I change out of my uniform immediately. I sit for what feels like the first time all day to reply to the text messages I got 4 hours ago. </a:t>
            </a:r>
          </a:p>
          <a:p>
            <a:pPr algn="just" rtl="0">
              <a:spcBef>
                <a:spcPts val="0"/>
              </a:spcBef>
              <a:buNone/>
            </a:pPr>
            <a:endParaRPr sz="1300">
              <a:latin typeface="Droid Sans"/>
              <a:ea typeface="Droid Sans"/>
              <a:cs typeface="Droid Sans"/>
              <a:sym typeface="Droid Sans"/>
            </a:endParaRPr>
          </a:p>
          <a:p>
            <a:pPr algn="just" rtl="0">
              <a:spcBef>
                <a:spcPts val="0"/>
              </a:spcBef>
              <a:buNone/>
            </a:pPr>
            <a:r>
              <a:rPr lang="en" sz="1300">
                <a:latin typeface="Droid Sans"/>
                <a:ea typeface="Droid Sans"/>
                <a:cs typeface="Droid Sans"/>
                <a:sym typeface="Droid Sans"/>
              </a:rPr>
              <a:t>‘Guess what happened at school today!!’ My best friend, Kristen, lives two and half hours away from me. </a:t>
            </a:r>
          </a:p>
          <a:p>
            <a:pPr algn="just" rtl="0">
              <a:spcBef>
                <a:spcPts val="0"/>
              </a:spcBef>
              <a:buNone/>
            </a:pPr>
            <a:endParaRPr sz="1300">
              <a:latin typeface="Droid Sans"/>
              <a:ea typeface="Droid Sans"/>
              <a:cs typeface="Droid Sans"/>
              <a:sym typeface="Droid Sans"/>
            </a:endParaRPr>
          </a:p>
          <a:p>
            <a:pPr lvl="0" algn="just" rtl="0">
              <a:spcBef>
                <a:spcPts val="0"/>
              </a:spcBef>
              <a:buNone/>
            </a:pPr>
            <a:r>
              <a:rPr lang="en" sz="1300">
                <a:latin typeface="Droid Sans"/>
                <a:ea typeface="Droid Sans"/>
                <a:cs typeface="Droid Sans"/>
                <a:sym typeface="Droid Sans"/>
              </a:rPr>
              <a:t>‘Hey sorry I missed this. If you're still up I can text. If not, get me back tomorrow. I wanna know what happened.’” </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p:nvPr/>
        </p:nvSpPr>
        <p:spPr>
          <a:xfrm>
            <a:off x="739425" y="1757750"/>
            <a:ext cx="1829100" cy="18615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2" name="Shape 72"/>
          <p:cNvSpPr/>
          <p:nvPr/>
        </p:nvSpPr>
        <p:spPr>
          <a:xfrm>
            <a:off x="304700" y="1198475"/>
            <a:ext cx="8484000" cy="3728700"/>
          </a:xfrm>
          <a:prstGeom prst="rect">
            <a:avLst/>
          </a:prstGeom>
          <a:solidFill>
            <a:srgbClr val="99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3" name="Shape 73"/>
          <p:cNvSpPr txBox="1">
            <a:spLocks noGrp="1"/>
          </p:cNvSpPr>
          <p:nvPr>
            <p:ph type="title"/>
          </p:nvPr>
        </p:nvSpPr>
        <p:spPr>
          <a:xfrm>
            <a:off x="304800" y="258450"/>
            <a:ext cx="8484000" cy="857400"/>
          </a:xfrm>
          <a:prstGeom prst="rect">
            <a:avLst/>
          </a:prstGeom>
          <a:solidFill>
            <a:srgbClr val="FFFFFF"/>
          </a:solidFill>
          <a:ln w="76200" cap="flat">
            <a:solidFill>
              <a:srgbClr val="99000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990000"/>
                </a:solidFill>
                <a:latin typeface="Droid Serif"/>
                <a:ea typeface="Droid Serif"/>
                <a:cs typeface="Droid Serif"/>
                <a:sym typeface="Droid Serif"/>
              </a:rPr>
              <a:t>  Narrative Essay: Second Place </a:t>
            </a:r>
          </a:p>
        </p:txBody>
      </p:sp>
      <p:sp>
        <p:nvSpPr>
          <p:cNvPr id="74" name="Shape 74"/>
          <p:cNvSpPr txBox="1"/>
          <p:nvPr/>
        </p:nvSpPr>
        <p:spPr>
          <a:xfrm>
            <a:off x="443875" y="1363475"/>
            <a:ext cx="8211899" cy="3395699"/>
          </a:xfrm>
          <a:prstGeom prst="rect">
            <a:avLst/>
          </a:prstGeom>
          <a:solidFill>
            <a:srgbClr val="FFFFFF"/>
          </a:solidFill>
          <a:ln w="28575" cap="flat">
            <a:solidFill>
              <a:srgbClr val="990000"/>
            </a:solidFill>
            <a:prstDash val="solid"/>
            <a:round/>
            <a:headEnd type="none" w="med" len="med"/>
            <a:tailEnd type="none" w="med" len="med"/>
          </a:ln>
        </p:spPr>
        <p:txBody>
          <a:bodyPr lIns="91425" tIns="91425" rIns="91425" bIns="91425" anchor="t" anchorCtr="0">
            <a:noAutofit/>
          </a:bodyPr>
          <a:lstStyle/>
          <a:p>
            <a:pPr marL="457200" lvl="0" indent="457200" algn="ctr" rtl="0">
              <a:lnSpc>
                <a:spcPct val="115000"/>
              </a:lnSpc>
              <a:spcBef>
                <a:spcPts val="700"/>
              </a:spcBef>
              <a:buNone/>
            </a:pPr>
            <a:r>
              <a:rPr lang="en" sz="2000">
                <a:solidFill>
                  <a:schemeClr val="dk1"/>
                </a:solidFill>
                <a:latin typeface="Droid Sans"/>
                <a:ea typeface="Droid Sans"/>
                <a:cs typeface="Droid Sans"/>
                <a:sym typeface="Droid Sans"/>
              </a:rPr>
              <a:t>“Collaborate”</a:t>
            </a:r>
          </a:p>
          <a:p>
            <a:pPr marL="457200" lvl="0" indent="457200" algn="ctr" rtl="0">
              <a:lnSpc>
                <a:spcPct val="115000"/>
              </a:lnSpc>
              <a:spcBef>
                <a:spcPts val="700"/>
              </a:spcBef>
              <a:buNone/>
            </a:pPr>
            <a:r>
              <a:rPr lang="en" sz="2000">
                <a:solidFill>
                  <a:schemeClr val="dk1"/>
                </a:solidFill>
                <a:latin typeface="Droid Sans"/>
                <a:ea typeface="Droid Sans"/>
                <a:cs typeface="Droid Sans"/>
                <a:sym typeface="Droid Sans"/>
              </a:rPr>
              <a:t>Shawn Ryan Howe</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rtl="0">
              <a:lnSpc>
                <a:spcPct val="115000"/>
              </a:lnSpc>
              <a:spcBef>
                <a:spcPts val="700"/>
              </a:spcBef>
              <a:buNone/>
            </a:pPr>
            <a:endParaRPr sz="1600">
              <a:solidFill>
                <a:schemeClr val="dk1"/>
              </a:solidFill>
              <a:latin typeface="Droid Sans"/>
              <a:ea typeface="Droid Sans"/>
              <a:cs typeface="Droid Sans"/>
              <a:sym typeface="Droid Sans"/>
            </a:endParaRPr>
          </a:p>
          <a:p>
            <a:pPr lvl="0" rtl="0">
              <a:lnSpc>
                <a:spcPct val="115000"/>
              </a:lnSpc>
              <a:spcBef>
                <a:spcPts val="700"/>
              </a:spcBef>
              <a:buNone/>
            </a:pPr>
            <a:r>
              <a:rPr lang="en" sz="1200">
                <a:solidFill>
                  <a:schemeClr val="dk1"/>
                </a:solidFill>
                <a:latin typeface="Droid Sans"/>
                <a:ea typeface="Droid Sans"/>
                <a:cs typeface="Droid Sans"/>
                <a:sym typeface="Droid Sans"/>
              </a:rPr>
              <a:t>Instructor: </a:t>
            </a:r>
          </a:p>
          <a:p>
            <a:pPr lvl="0" rtl="0">
              <a:lnSpc>
                <a:spcPct val="115000"/>
              </a:lnSpc>
              <a:spcBef>
                <a:spcPts val="700"/>
              </a:spcBef>
              <a:buNone/>
            </a:pPr>
            <a:r>
              <a:rPr lang="en" sz="1200">
                <a:solidFill>
                  <a:schemeClr val="dk1"/>
                </a:solidFill>
                <a:latin typeface="Droid Sans"/>
                <a:ea typeface="Droid Sans"/>
                <a:cs typeface="Droid Sans"/>
                <a:sym typeface="Droid Sans"/>
              </a:rPr>
              <a:t>Marshall Kitchens</a:t>
            </a:r>
          </a:p>
          <a:p>
            <a:pPr lvl="0" rtl="0">
              <a:lnSpc>
                <a:spcPct val="115000"/>
              </a:lnSpc>
              <a:spcBef>
                <a:spcPts val="700"/>
              </a:spcBef>
              <a:buNone/>
            </a:pPr>
            <a:r>
              <a:rPr lang="en" sz="1200">
                <a:solidFill>
                  <a:schemeClr val="dk1"/>
                </a:solidFill>
                <a:latin typeface="Droid Sans"/>
                <a:ea typeface="Droid Sans"/>
                <a:cs typeface="Droid Sans"/>
                <a:sym typeface="Droid Sans"/>
              </a:rPr>
              <a:t>Class: WRT 150</a:t>
            </a:r>
          </a:p>
        </p:txBody>
      </p:sp>
      <p:sp>
        <p:nvSpPr>
          <p:cNvPr id="75" name="Shape 75"/>
          <p:cNvSpPr/>
          <p:nvPr/>
        </p:nvSpPr>
        <p:spPr>
          <a:xfrm>
            <a:off x="663225" y="1605350"/>
            <a:ext cx="1452899" cy="18615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6" name="Shape 76"/>
          <p:cNvSpPr txBox="1"/>
          <p:nvPr/>
        </p:nvSpPr>
        <p:spPr>
          <a:xfrm>
            <a:off x="2367425" y="2406350"/>
            <a:ext cx="6051599" cy="2101500"/>
          </a:xfrm>
          <a:prstGeom prst="rect">
            <a:avLst/>
          </a:prstGeom>
          <a:solidFill>
            <a:srgbClr val="FFFFFF"/>
          </a:solidFill>
          <a:ln w="28575" cap="flat">
            <a:solidFill>
              <a:srgbClr val="990000"/>
            </a:solidFill>
            <a:prstDash val="solid"/>
            <a:round/>
            <a:headEnd type="none" w="med" len="med"/>
            <a:tailEnd type="none" w="med" len="med"/>
          </a:ln>
        </p:spPr>
        <p:txBody>
          <a:bodyPr lIns="91425" tIns="91425" rIns="91425" bIns="91425" anchor="t" anchorCtr="0">
            <a:noAutofit/>
          </a:bodyPr>
          <a:lstStyle/>
          <a:p>
            <a:pPr algn="just" rtl="0">
              <a:spcBef>
                <a:spcPts val="0"/>
              </a:spcBef>
              <a:buNone/>
            </a:pPr>
            <a:endParaRPr sz="1300">
              <a:latin typeface="Droid Sans"/>
              <a:ea typeface="Droid Sans"/>
              <a:cs typeface="Droid Sans"/>
              <a:sym typeface="Droid Sans"/>
            </a:endParaRPr>
          </a:p>
          <a:p>
            <a:pPr algn="just" rtl="0">
              <a:spcBef>
                <a:spcPts val="0"/>
              </a:spcBef>
              <a:buNone/>
            </a:pPr>
            <a:r>
              <a:rPr lang="en" sz="1300">
                <a:latin typeface="Droid Sans"/>
                <a:ea typeface="Droid Sans"/>
                <a:cs typeface="Droid Sans"/>
                <a:sym typeface="Droid Sans"/>
              </a:rPr>
              <a:t>“Pre-millennial and young millennial generations need to start looking to us 80’s babies as interpreters to serve the digital immigrants in helping them become fluent in what the digital natives were born into. </a:t>
            </a:r>
          </a:p>
          <a:p>
            <a:pPr algn="just" rtl="0">
              <a:spcBef>
                <a:spcPts val="0"/>
              </a:spcBef>
              <a:buNone/>
            </a:pPr>
            <a:endParaRPr sz="1300">
              <a:latin typeface="Droid Sans"/>
              <a:ea typeface="Droid Sans"/>
              <a:cs typeface="Droid Sans"/>
              <a:sym typeface="Droid Sans"/>
            </a:endParaRPr>
          </a:p>
          <a:p>
            <a:pPr lvl="0" algn="just" rtl="0">
              <a:spcBef>
                <a:spcPts val="0"/>
              </a:spcBef>
              <a:buNone/>
            </a:pPr>
            <a:r>
              <a:rPr lang="en" sz="1300">
                <a:latin typeface="Droid Sans"/>
                <a:ea typeface="Droid Sans"/>
                <a:cs typeface="Droid Sans"/>
                <a:sym typeface="Droid Sans"/>
              </a:rPr>
              <a:t>We were there when life was still simple and innocent, we grew up around all of the advancing technologies, and we’ve changed with technology to incorporate it into our personal and professional lives.”</a:t>
            </a:r>
          </a:p>
        </p:txBody>
      </p:sp>
      <p:pic>
        <p:nvPicPr>
          <p:cNvPr id="77" name="Shape 77"/>
          <p:cNvPicPr preferRelativeResize="0"/>
          <p:nvPr/>
        </p:nvPicPr>
        <p:blipFill>
          <a:blip r:embed="rId3">
            <a:alphaModFix/>
          </a:blip>
          <a:stretch>
            <a:fillRect/>
          </a:stretch>
        </p:blipFill>
        <p:spPr>
          <a:xfrm>
            <a:off x="663250" y="1605350"/>
            <a:ext cx="1452900" cy="1861500"/>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p:nvPr/>
        </p:nvSpPr>
        <p:spPr>
          <a:xfrm>
            <a:off x="739425" y="1757750"/>
            <a:ext cx="1829100" cy="18615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3" name="Shape 83"/>
          <p:cNvSpPr/>
          <p:nvPr/>
        </p:nvSpPr>
        <p:spPr>
          <a:xfrm>
            <a:off x="304700" y="1198475"/>
            <a:ext cx="8484000" cy="3728700"/>
          </a:xfrm>
          <a:prstGeom prst="rect">
            <a:avLst/>
          </a:prstGeom>
          <a:solidFill>
            <a:srgbClr val="99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4" name="Shape 84"/>
          <p:cNvSpPr txBox="1">
            <a:spLocks noGrp="1"/>
          </p:cNvSpPr>
          <p:nvPr>
            <p:ph type="title"/>
          </p:nvPr>
        </p:nvSpPr>
        <p:spPr>
          <a:xfrm>
            <a:off x="304800" y="258450"/>
            <a:ext cx="8484000" cy="857400"/>
          </a:xfrm>
          <a:prstGeom prst="rect">
            <a:avLst/>
          </a:prstGeom>
          <a:solidFill>
            <a:srgbClr val="FFFFFF"/>
          </a:solidFill>
          <a:ln w="76200" cap="flat">
            <a:solidFill>
              <a:srgbClr val="990000"/>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990000"/>
                </a:solidFill>
                <a:latin typeface="Droid Serif"/>
                <a:ea typeface="Droid Serif"/>
                <a:cs typeface="Droid Serif"/>
                <a:sym typeface="Droid Serif"/>
              </a:rPr>
              <a:t> Narrative Essay: First Place </a:t>
            </a:r>
          </a:p>
        </p:txBody>
      </p:sp>
      <p:sp>
        <p:nvSpPr>
          <p:cNvPr id="85" name="Shape 85"/>
          <p:cNvSpPr txBox="1"/>
          <p:nvPr/>
        </p:nvSpPr>
        <p:spPr>
          <a:xfrm>
            <a:off x="443875" y="1363475"/>
            <a:ext cx="8211899" cy="3395699"/>
          </a:xfrm>
          <a:prstGeom prst="rect">
            <a:avLst/>
          </a:prstGeom>
          <a:solidFill>
            <a:srgbClr val="FFFFFF"/>
          </a:solidFill>
          <a:ln w="28575" cap="flat">
            <a:solidFill>
              <a:srgbClr val="990000"/>
            </a:solidFill>
            <a:prstDash val="solid"/>
            <a:round/>
            <a:headEnd type="none" w="med" len="med"/>
            <a:tailEnd type="none" w="med" len="med"/>
          </a:ln>
        </p:spPr>
        <p:txBody>
          <a:bodyPr lIns="91425" tIns="91425" rIns="91425" bIns="91425" anchor="t" anchorCtr="0">
            <a:noAutofit/>
          </a:bodyPr>
          <a:lstStyle/>
          <a:p>
            <a:pPr marL="914400" lvl="0" indent="457200" algn="ctr" rtl="0">
              <a:lnSpc>
                <a:spcPct val="115000"/>
              </a:lnSpc>
              <a:spcBef>
                <a:spcPts val="700"/>
              </a:spcBef>
              <a:buNone/>
            </a:pPr>
            <a:r>
              <a:rPr lang="en" sz="2000">
                <a:solidFill>
                  <a:schemeClr val="dk1"/>
                </a:solidFill>
                <a:latin typeface="Droid Sans"/>
                <a:ea typeface="Droid Sans"/>
                <a:cs typeface="Droid Sans"/>
                <a:sym typeface="Droid Sans"/>
              </a:rPr>
              <a:t>“The Value of Money According to Me”</a:t>
            </a:r>
          </a:p>
          <a:p>
            <a:pPr marL="914400" lvl="0" indent="457200" algn="ctr" rtl="0">
              <a:lnSpc>
                <a:spcPct val="115000"/>
              </a:lnSpc>
              <a:spcBef>
                <a:spcPts val="700"/>
              </a:spcBef>
              <a:buNone/>
            </a:pPr>
            <a:r>
              <a:rPr lang="en" sz="2000">
                <a:solidFill>
                  <a:schemeClr val="dk1"/>
                </a:solidFill>
                <a:latin typeface="Droid Sans"/>
                <a:ea typeface="Droid Sans"/>
                <a:cs typeface="Droid Sans"/>
                <a:sym typeface="Droid Sans"/>
              </a:rPr>
              <a:t>Karalyn Suzanne Smith</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rtl="0">
              <a:lnSpc>
                <a:spcPct val="115000"/>
              </a:lnSpc>
              <a:spcBef>
                <a:spcPts val="700"/>
              </a:spcBef>
              <a:buNone/>
            </a:pPr>
            <a:endParaRPr sz="1600">
              <a:solidFill>
                <a:schemeClr val="dk1"/>
              </a:solidFill>
              <a:latin typeface="Droid Sans"/>
              <a:ea typeface="Droid Sans"/>
              <a:cs typeface="Droid Sans"/>
              <a:sym typeface="Droid Sans"/>
            </a:endParaRPr>
          </a:p>
          <a:p>
            <a:pPr lvl="0" rtl="0">
              <a:lnSpc>
                <a:spcPct val="115000"/>
              </a:lnSpc>
              <a:spcBef>
                <a:spcPts val="700"/>
              </a:spcBef>
              <a:buNone/>
            </a:pPr>
            <a:r>
              <a:rPr lang="en" sz="1200">
                <a:solidFill>
                  <a:schemeClr val="dk1"/>
                </a:solidFill>
                <a:latin typeface="Droid Sans"/>
                <a:ea typeface="Droid Sans"/>
                <a:cs typeface="Droid Sans"/>
                <a:sym typeface="Droid Sans"/>
              </a:rPr>
              <a:t>Instructor: </a:t>
            </a:r>
          </a:p>
          <a:p>
            <a:pPr lvl="0" rtl="0">
              <a:lnSpc>
                <a:spcPct val="115000"/>
              </a:lnSpc>
              <a:spcBef>
                <a:spcPts val="700"/>
              </a:spcBef>
              <a:buNone/>
            </a:pPr>
            <a:r>
              <a:rPr lang="en" sz="1200">
                <a:solidFill>
                  <a:schemeClr val="dk1"/>
                </a:solidFill>
                <a:latin typeface="Droid Sans"/>
                <a:ea typeface="Droid Sans"/>
                <a:cs typeface="Droid Sans"/>
                <a:sym typeface="Droid Sans"/>
              </a:rPr>
              <a:t>Jennifer Coon</a:t>
            </a:r>
          </a:p>
          <a:p>
            <a:pPr lvl="0" rtl="0">
              <a:lnSpc>
                <a:spcPct val="115000"/>
              </a:lnSpc>
              <a:spcBef>
                <a:spcPts val="700"/>
              </a:spcBef>
              <a:buNone/>
            </a:pPr>
            <a:r>
              <a:rPr lang="en" sz="1200">
                <a:solidFill>
                  <a:schemeClr val="dk1"/>
                </a:solidFill>
                <a:latin typeface="Droid Sans"/>
                <a:ea typeface="Droid Sans"/>
                <a:cs typeface="Droid Sans"/>
                <a:sym typeface="Droid Sans"/>
              </a:rPr>
              <a:t>Class: WRT 150</a:t>
            </a:r>
          </a:p>
        </p:txBody>
      </p:sp>
      <p:sp>
        <p:nvSpPr>
          <p:cNvPr id="86" name="Shape 86"/>
          <p:cNvSpPr/>
          <p:nvPr/>
        </p:nvSpPr>
        <p:spPr>
          <a:xfrm>
            <a:off x="663225" y="1605350"/>
            <a:ext cx="1452899" cy="18615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FFFF"/>
              </a:solidFill>
            </a:endParaRPr>
          </a:p>
        </p:txBody>
      </p:sp>
      <p:sp>
        <p:nvSpPr>
          <p:cNvPr id="87" name="Shape 87"/>
          <p:cNvSpPr txBox="1"/>
          <p:nvPr/>
        </p:nvSpPr>
        <p:spPr>
          <a:xfrm>
            <a:off x="2367425" y="2396650"/>
            <a:ext cx="6051599" cy="2101500"/>
          </a:xfrm>
          <a:prstGeom prst="rect">
            <a:avLst/>
          </a:prstGeom>
          <a:solidFill>
            <a:srgbClr val="FFFFFF"/>
          </a:solidFill>
          <a:ln w="28575" cap="flat">
            <a:solidFill>
              <a:srgbClr val="990000"/>
            </a:solidFill>
            <a:prstDash val="solid"/>
            <a:round/>
            <a:headEnd type="none" w="med" len="med"/>
            <a:tailEnd type="none" w="med" len="med"/>
          </a:ln>
        </p:spPr>
        <p:txBody>
          <a:bodyPr lIns="91425" tIns="91425" rIns="91425" bIns="91425" anchor="t" anchorCtr="0">
            <a:noAutofit/>
          </a:bodyPr>
          <a:lstStyle/>
          <a:p>
            <a:pPr lvl="0" algn="just" rtl="0">
              <a:spcBef>
                <a:spcPts val="0"/>
              </a:spcBef>
              <a:buNone/>
            </a:pPr>
            <a:r>
              <a:rPr lang="en">
                <a:latin typeface="Droid Sans"/>
                <a:ea typeface="Droid Sans"/>
                <a:cs typeface="Droid Sans"/>
                <a:sym typeface="Droid Sans"/>
              </a:rPr>
              <a:t>“The first time that I realized that my family was poor, I was eight years old and my twin sister and I had asked my mother if we could have a Playstation 2 for our birthday. When we were greeted with Gameboys instead, we were distraught. A Gameboy is a smaller handheld device that pales in comparison to the beautiful, gleaming, black Playstation 2, a home gaming console. The Gameboys cost my mother $60 for two of them, but the Playstation 2, at the time, was around $300. That is not to say I was completely oblivious to our financial situation before. This was just the first time that I was really struck by the importance of money.”</a:t>
            </a:r>
          </a:p>
        </p:txBody>
      </p:sp>
      <p:pic>
        <p:nvPicPr>
          <p:cNvPr id="88" name="Shape 88"/>
          <p:cNvPicPr preferRelativeResize="0"/>
          <p:nvPr/>
        </p:nvPicPr>
        <p:blipFill>
          <a:blip r:embed="rId3">
            <a:alphaModFix/>
          </a:blip>
          <a:stretch>
            <a:fillRect/>
          </a:stretch>
        </p:blipFill>
        <p:spPr>
          <a:xfrm>
            <a:off x="663225" y="1605350"/>
            <a:ext cx="1452899" cy="1861500"/>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Shape 93"/>
          <p:cNvPicPr preferRelativeResize="0"/>
          <p:nvPr/>
        </p:nvPicPr>
        <p:blipFill>
          <a:blip r:embed="rId3">
            <a:alphaModFix/>
          </a:blip>
          <a:stretch>
            <a:fillRect/>
          </a:stretch>
        </p:blipFill>
        <p:spPr>
          <a:xfrm>
            <a:off x="1295400" y="245625"/>
            <a:ext cx="7427277" cy="4478774"/>
          </a:xfrm>
          <a:prstGeom prst="rect">
            <a:avLst/>
          </a:prstGeom>
          <a:noFill/>
          <a:ln>
            <a:noFill/>
          </a:ln>
        </p:spPr>
      </p:pic>
      <p:sp>
        <p:nvSpPr>
          <p:cNvPr id="94" name="Shape 94"/>
          <p:cNvSpPr txBox="1">
            <a:spLocks noGrp="1"/>
          </p:cNvSpPr>
          <p:nvPr>
            <p:ph type="body" idx="1"/>
          </p:nvPr>
        </p:nvSpPr>
        <p:spPr>
          <a:xfrm>
            <a:off x="381000" y="245625"/>
            <a:ext cx="1581599" cy="3060900"/>
          </a:xfrm>
          <a:prstGeom prst="rect">
            <a:avLst/>
          </a:prstGeom>
          <a:solidFill>
            <a:schemeClr val="dk2"/>
          </a:solidFill>
          <a:ln w="9525" cap="flat">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1400" u="sng">
                <a:solidFill>
                  <a:srgbClr val="EFEFEF"/>
                </a:solidFill>
                <a:latin typeface="Droid Sans"/>
                <a:ea typeface="Droid Sans"/>
                <a:cs typeface="Droid Sans"/>
                <a:sym typeface="Droid Sans"/>
              </a:rPr>
              <a:t>Category Chairs</a:t>
            </a:r>
          </a:p>
          <a:p>
            <a:pPr lvl="0" rtl="0">
              <a:spcBef>
                <a:spcPts val="0"/>
              </a:spcBef>
              <a:buNone/>
            </a:pPr>
            <a:r>
              <a:rPr lang="en" sz="1200">
                <a:solidFill>
                  <a:srgbClr val="EFEFEF"/>
                </a:solidFill>
                <a:latin typeface="Droid Sans"/>
                <a:ea typeface="Droid Sans"/>
                <a:cs typeface="Droid Sans"/>
                <a:sym typeface="Droid Sans"/>
              </a:rPr>
              <a:t>Glen Armstrong</a:t>
            </a:r>
          </a:p>
          <a:p>
            <a:pPr lvl="0" rtl="0">
              <a:spcBef>
                <a:spcPts val="0"/>
              </a:spcBef>
              <a:buNone/>
            </a:pPr>
            <a:r>
              <a:rPr lang="en" sz="1200">
                <a:solidFill>
                  <a:srgbClr val="EFEFEF"/>
                </a:solidFill>
                <a:latin typeface="Droid Sans"/>
                <a:ea typeface="Droid Sans"/>
                <a:cs typeface="Droid Sans"/>
                <a:sym typeface="Droid Sans"/>
              </a:rPr>
              <a:t>Colleen Doyle</a:t>
            </a:r>
          </a:p>
          <a:p>
            <a:pPr rtl="0">
              <a:spcBef>
                <a:spcPts val="0"/>
              </a:spcBef>
              <a:buNone/>
            </a:pPr>
            <a:r>
              <a:rPr lang="en" sz="1400" u="sng">
                <a:solidFill>
                  <a:srgbClr val="EFEFEF"/>
                </a:solidFill>
                <a:latin typeface="Droid Sans"/>
                <a:ea typeface="Droid Sans"/>
                <a:cs typeface="Droid Sans"/>
                <a:sym typeface="Droid Sans"/>
              </a:rPr>
              <a:t>Judges</a:t>
            </a:r>
          </a:p>
          <a:p>
            <a:pPr lvl="0" rtl="0">
              <a:spcBef>
                <a:spcPts val="0"/>
              </a:spcBef>
              <a:buNone/>
            </a:pPr>
            <a:r>
              <a:rPr lang="en" sz="1200">
                <a:solidFill>
                  <a:srgbClr val="EFEFEF"/>
                </a:solidFill>
                <a:latin typeface="Droid Sans"/>
                <a:ea typeface="Droid Sans"/>
                <a:cs typeface="Droid Sans"/>
                <a:sym typeface="Droid Sans"/>
              </a:rPr>
              <a:t>Timothy Briggs</a:t>
            </a:r>
          </a:p>
          <a:p>
            <a:pPr lvl="0" rtl="0">
              <a:spcBef>
                <a:spcPts val="0"/>
              </a:spcBef>
              <a:buNone/>
            </a:pPr>
            <a:r>
              <a:rPr lang="en" sz="1200">
                <a:solidFill>
                  <a:srgbClr val="EFEFEF"/>
                </a:solidFill>
                <a:latin typeface="Droid Sans"/>
                <a:ea typeface="Droid Sans"/>
                <a:cs typeface="Droid Sans"/>
                <a:sym typeface="Droid Sans"/>
              </a:rPr>
              <a:t>Tara Hendin</a:t>
            </a:r>
          </a:p>
          <a:p>
            <a:pPr lvl="0" rtl="0">
              <a:spcBef>
                <a:spcPts val="0"/>
              </a:spcBef>
              <a:buNone/>
            </a:pPr>
            <a:r>
              <a:rPr lang="en" sz="1200">
                <a:solidFill>
                  <a:srgbClr val="EFEFEF"/>
                </a:solidFill>
                <a:latin typeface="Droid Sans"/>
                <a:ea typeface="Droid Sans"/>
                <a:cs typeface="Droid Sans"/>
                <a:sym typeface="Droid Sans"/>
              </a:rPr>
              <a:t>Lisa Hine </a:t>
            </a:r>
          </a:p>
          <a:p>
            <a:pPr lvl="0" rtl="0">
              <a:spcBef>
                <a:spcPts val="0"/>
              </a:spcBef>
              <a:buNone/>
            </a:pPr>
            <a:r>
              <a:rPr lang="en" sz="1200">
                <a:solidFill>
                  <a:srgbClr val="EFEFEF"/>
                </a:solidFill>
                <a:latin typeface="Droid Sans"/>
                <a:ea typeface="Droid Sans"/>
                <a:cs typeface="Droid Sans"/>
                <a:sym typeface="Droid Sans"/>
              </a:rPr>
              <a:t>Marshall Kitchens</a:t>
            </a:r>
          </a:p>
          <a:p>
            <a:pPr lvl="0" rtl="0">
              <a:spcBef>
                <a:spcPts val="0"/>
              </a:spcBef>
              <a:buNone/>
            </a:pPr>
            <a:r>
              <a:rPr lang="en" sz="1200">
                <a:solidFill>
                  <a:srgbClr val="EFEFEF"/>
                </a:solidFill>
                <a:latin typeface="Droid Sans"/>
                <a:ea typeface="Droid Sans"/>
                <a:cs typeface="Droid Sans"/>
                <a:sym typeface="Droid Sans"/>
              </a:rPr>
              <a:t>Laura Klein </a:t>
            </a:r>
          </a:p>
          <a:p>
            <a:pPr lvl="0" rtl="0">
              <a:spcBef>
                <a:spcPts val="0"/>
              </a:spcBef>
              <a:buNone/>
            </a:pPr>
            <a:r>
              <a:rPr lang="en" sz="1200">
                <a:solidFill>
                  <a:srgbClr val="EFEFEF"/>
                </a:solidFill>
                <a:latin typeface="Droid Sans"/>
                <a:ea typeface="Droid Sans"/>
                <a:cs typeface="Droid Sans"/>
                <a:sym typeface="Droid Sans"/>
              </a:rPr>
              <a:t>Josephine Walema</a:t>
            </a:r>
          </a:p>
          <a:p>
            <a:pPr lvl="0" rtl="0">
              <a:spcBef>
                <a:spcPts val="0"/>
              </a:spcBef>
              <a:buNone/>
            </a:pPr>
            <a:endParaRPr sz="1400" u="sng">
              <a:solidFill>
                <a:srgbClr val="EFEFEF"/>
              </a:solidFill>
              <a:latin typeface="Droid Sans"/>
              <a:ea typeface="Droid Sans"/>
              <a:cs typeface="Droid Sans"/>
              <a:sym typeface="Droid Sans"/>
            </a:endParaRPr>
          </a:p>
        </p:txBody>
      </p:sp>
      <p:sp>
        <p:nvSpPr>
          <p:cNvPr id="95" name="Shape 95"/>
          <p:cNvSpPr txBox="1">
            <a:spLocks noGrp="1"/>
          </p:cNvSpPr>
          <p:nvPr>
            <p:ph type="title"/>
          </p:nvPr>
        </p:nvSpPr>
        <p:spPr>
          <a:xfrm>
            <a:off x="381000" y="3306450"/>
            <a:ext cx="8373599" cy="697500"/>
          </a:xfrm>
          <a:prstGeom prst="rect">
            <a:avLst/>
          </a:prstGeom>
          <a:solidFill>
            <a:srgbClr val="274E13"/>
          </a:solidFill>
        </p:spPr>
        <p:txBody>
          <a:bodyPr lIns="91425" tIns="91425" rIns="91425" bIns="91425" anchor="b" anchorCtr="0">
            <a:noAutofit/>
          </a:bodyPr>
          <a:lstStyle/>
          <a:p>
            <a:pPr lvl="0" algn="r" rtl="0">
              <a:spcBef>
                <a:spcPts val="0"/>
              </a:spcBef>
              <a:buNone/>
            </a:pPr>
            <a:r>
              <a:rPr lang="en" sz="3200" dirty="0">
                <a:solidFill>
                  <a:srgbClr val="FFFFFF"/>
                </a:solidFill>
                <a:latin typeface="Droid Serif"/>
                <a:ea typeface="Droid Serif"/>
                <a:cs typeface="Droid Serif"/>
                <a:sym typeface="Droid Serif"/>
              </a:rPr>
              <a:t>2. Analytical Essay </a:t>
            </a:r>
          </a:p>
        </p:txBody>
      </p:sp>
      <p:sp>
        <p:nvSpPr>
          <p:cNvPr id="96" name="Shape 96"/>
          <p:cNvSpPr txBox="1"/>
          <p:nvPr/>
        </p:nvSpPr>
        <p:spPr>
          <a:xfrm>
            <a:off x="375825" y="3927750"/>
            <a:ext cx="8373599" cy="1009200"/>
          </a:xfrm>
          <a:prstGeom prst="rect">
            <a:avLst/>
          </a:prstGeom>
          <a:solidFill>
            <a:srgbClr val="FFFFFF"/>
          </a:solidFill>
          <a:ln w="28575" cap="flat">
            <a:solidFill>
              <a:srgbClr val="274E13"/>
            </a:solidFill>
            <a:prstDash val="solid"/>
            <a:round/>
            <a:headEnd type="none" w="med" len="med"/>
            <a:tailEnd type="none" w="med" len="med"/>
          </a:ln>
        </p:spPr>
        <p:txBody>
          <a:bodyPr lIns="91425" tIns="91425" rIns="91425" bIns="91425" anchor="t" anchorCtr="0">
            <a:noAutofit/>
          </a:bodyPr>
          <a:lstStyle/>
          <a:p>
            <a:pPr lvl="0" algn="r" rtl="0">
              <a:lnSpc>
                <a:spcPct val="115000"/>
              </a:lnSpc>
              <a:spcBef>
                <a:spcPts val="1000"/>
              </a:spcBef>
              <a:buClr>
                <a:schemeClr val="dk1"/>
              </a:buClr>
              <a:buSzPct val="78571"/>
              <a:buFont typeface="Arial"/>
              <a:buNone/>
            </a:pPr>
            <a:r>
              <a:rPr lang="en">
                <a:solidFill>
                  <a:schemeClr val="dk1"/>
                </a:solidFill>
                <a:latin typeface="Droid Serif"/>
                <a:ea typeface="Droid Serif"/>
                <a:cs typeface="Droid Serif"/>
                <a:sym typeface="Droid Serif"/>
              </a:rPr>
              <a:t>Outstanding analytical essays written for WRT 102, 150, or 160. Projects may use some secondary sources and multi-media content but the focus is on primary research, such as case study, ethnography, or textual analysis.</a:t>
            </a:r>
          </a:p>
          <a:p>
            <a:pPr lvl="0" algn="r" rtl="0">
              <a:lnSpc>
                <a:spcPct val="115000"/>
              </a:lnSpc>
              <a:spcBef>
                <a:spcPts val="700"/>
              </a:spcBef>
              <a:buClr>
                <a:schemeClr val="dk1"/>
              </a:buClr>
              <a:buFont typeface="Arial"/>
              <a:buNone/>
            </a:pPr>
            <a:endParaRPr>
              <a:solidFill>
                <a:schemeClr val="dk1"/>
              </a:solidFill>
              <a:latin typeface="Droid Serif"/>
              <a:ea typeface="Droid Serif"/>
              <a:cs typeface="Droid Serif"/>
              <a:sym typeface="Droid Serif"/>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p:nvPr/>
        </p:nvSpPr>
        <p:spPr>
          <a:xfrm>
            <a:off x="304700" y="1198475"/>
            <a:ext cx="8484000" cy="3728700"/>
          </a:xfrm>
          <a:prstGeom prst="rect">
            <a:avLst/>
          </a:prstGeom>
          <a:solidFill>
            <a:srgbClr val="274E13"/>
          </a:solidFill>
          <a:ln w="19050" cap="flat">
            <a:solidFill>
              <a:srgbClr val="274E1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2" name="Shape 102"/>
          <p:cNvSpPr txBox="1">
            <a:spLocks noGrp="1"/>
          </p:cNvSpPr>
          <p:nvPr>
            <p:ph type="title"/>
          </p:nvPr>
        </p:nvSpPr>
        <p:spPr>
          <a:xfrm>
            <a:off x="304800" y="258450"/>
            <a:ext cx="8484000" cy="857400"/>
          </a:xfrm>
          <a:prstGeom prst="rect">
            <a:avLst/>
          </a:prstGeom>
          <a:solidFill>
            <a:srgbClr val="FFFFFF"/>
          </a:solidFill>
          <a:ln w="76200" cap="flat">
            <a:solidFill>
              <a:srgbClr val="274E13"/>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274E13"/>
                </a:solidFill>
                <a:latin typeface="Droid Serif"/>
                <a:ea typeface="Droid Serif"/>
                <a:cs typeface="Droid Serif"/>
                <a:sym typeface="Droid Serif"/>
              </a:rPr>
              <a:t>  Analytical Essay: Third Place </a:t>
            </a:r>
          </a:p>
        </p:txBody>
      </p:sp>
      <p:sp>
        <p:nvSpPr>
          <p:cNvPr id="103" name="Shape 103"/>
          <p:cNvSpPr txBox="1"/>
          <p:nvPr/>
        </p:nvSpPr>
        <p:spPr>
          <a:xfrm>
            <a:off x="443875" y="1363475"/>
            <a:ext cx="8211899" cy="3395699"/>
          </a:xfrm>
          <a:prstGeom prst="rect">
            <a:avLst/>
          </a:prstGeom>
          <a:solidFill>
            <a:srgbClr val="FFFFFF"/>
          </a:solidFill>
          <a:ln w="28575" cap="flat">
            <a:solidFill>
              <a:srgbClr val="274E13"/>
            </a:solidFill>
            <a:prstDash val="solid"/>
            <a:round/>
            <a:headEnd type="none" w="med" len="med"/>
            <a:tailEnd type="none" w="med" len="med"/>
          </a:ln>
        </p:spPr>
        <p:txBody>
          <a:bodyPr lIns="91425" tIns="91425" rIns="91425" bIns="91425" anchor="t" anchorCtr="0">
            <a:noAutofit/>
          </a:bodyPr>
          <a:lstStyle/>
          <a:p>
            <a:pPr marL="914400" indent="457200" algn="ctr" rtl="0">
              <a:lnSpc>
                <a:spcPct val="115000"/>
              </a:lnSpc>
              <a:spcBef>
                <a:spcPts val="700"/>
              </a:spcBef>
              <a:buNone/>
            </a:pPr>
            <a:r>
              <a:rPr lang="en" sz="2000">
                <a:solidFill>
                  <a:schemeClr val="dk1"/>
                </a:solidFill>
                <a:latin typeface="Droid Sans"/>
                <a:ea typeface="Droid Sans"/>
                <a:cs typeface="Droid Sans"/>
                <a:sym typeface="Droid Sans"/>
              </a:rPr>
              <a:t>“</a:t>
            </a:r>
            <a:r>
              <a:rPr lang="en" sz="1800">
                <a:solidFill>
                  <a:schemeClr val="dk1"/>
                </a:solidFill>
                <a:latin typeface="Droid Sans"/>
                <a:ea typeface="Droid Sans"/>
                <a:cs typeface="Droid Sans"/>
                <a:sym typeface="Droid Sans"/>
              </a:rPr>
              <a:t>Veganism: A Rhetorical Argument on the Principles </a:t>
            </a:r>
          </a:p>
          <a:p>
            <a:pPr marL="914400" indent="457200" algn="ctr" rtl="0">
              <a:lnSpc>
                <a:spcPct val="115000"/>
              </a:lnSpc>
              <a:spcBef>
                <a:spcPts val="700"/>
              </a:spcBef>
              <a:buNone/>
            </a:pPr>
            <a:r>
              <a:rPr lang="en" sz="1800">
                <a:solidFill>
                  <a:schemeClr val="dk1"/>
                </a:solidFill>
                <a:latin typeface="Droid Sans"/>
                <a:ea typeface="Droid Sans"/>
                <a:cs typeface="Droid Sans"/>
                <a:sym typeface="Droid Sans"/>
              </a:rPr>
              <a:t>of Health, Environmental Restoration, and </a:t>
            </a:r>
          </a:p>
          <a:p>
            <a:pPr marL="914400" lvl="0" indent="457200" algn="ctr" rtl="0">
              <a:lnSpc>
                <a:spcPct val="115000"/>
              </a:lnSpc>
              <a:spcBef>
                <a:spcPts val="700"/>
              </a:spcBef>
              <a:buNone/>
            </a:pPr>
            <a:r>
              <a:rPr lang="en" sz="1800">
                <a:solidFill>
                  <a:schemeClr val="dk1"/>
                </a:solidFill>
                <a:latin typeface="Droid Sans"/>
                <a:ea typeface="Droid Sans"/>
                <a:cs typeface="Droid Sans"/>
                <a:sym typeface="Droid Sans"/>
              </a:rPr>
              <a:t>Animal Rights.” </a:t>
            </a:r>
          </a:p>
          <a:p>
            <a:pPr marL="914400" lvl="0" indent="457200" algn="ctr" rtl="0">
              <a:lnSpc>
                <a:spcPct val="115000"/>
              </a:lnSpc>
              <a:spcBef>
                <a:spcPts val="700"/>
              </a:spcBef>
              <a:buNone/>
            </a:pPr>
            <a:r>
              <a:rPr lang="en" sz="1800">
                <a:solidFill>
                  <a:schemeClr val="dk1"/>
                </a:solidFill>
                <a:latin typeface="Droid Sans"/>
                <a:ea typeface="Droid Sans"/>
                <a:cs typeface="Droid Sans"/>
                <a:sym typeface="Droid Sans"/>
              </a:rPr>
              <a:t>Alexander Joseph Boundy</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rtl="0">
              <a:lnSpc>
                <a:spcPct val="115000"/>
              </a:lnSpc>
              <a:spcBef>
                <a:spcPts val="700"/>
              </a:spcBef>
              <a:buNone/>
            </a:pPr>
            <a:r>
              <a:rPr lang="en" sz="1200">
                <a:solidFill>
                  <a:schemeClr val="dk1"/>
                </a:solidFill>
                <a:latin typeface="Droid Sans"/>
                <a:ea typeface="Droid Sans"/>
                <a:cs typeface="Droid Sans"/>
                <a:sym typeface="Droid Sans"/>
              </a:rPr>
              <a:t>Instructor: Jason Torrente</a:t>
            </a:r>
          </a:p>
          <a:p>
            <a:pPr lvl="0" rtl="0">
              <a:lnSpc>
                <a:spcPct val="115000"/>
              </a:lnSpc>
              <a:spcBef>
                <a:spcPts val="700"/>
              </a:spcBef>
              <a:buNone/>
            </a:pPr>
            <a:r>
              <a:rPr lang="en" sz="1200">
                <a:solidFill>
                  <a:schemeClr val="dk1"/>
                </a:solidFill>
                <a:latin typeface="Droid Sans"/>
                <a:ea typeface="Droid Sans"/>
                <a:cs typeface="Droid Sans"/>
                <a:sym typeface="Droid Sans"/>
              </a:rPr>
              <a:t>WRT 160</a:t>
            </a:r>
          </a:p>
        </p:txBody>
      </p:sp>
      <p:sp>
        <p:nvSpPr>
          <p:cNvPr id="104" name="Shape 104"/>
          <p:cNvSpPr txBox="1"/>
          <p:nvPr/>
        </p:nvSpPr>
        <p:spPr>
          <a:xfrm>
            <a:off x="2449075" y="3214700"/>
            <a:ext cx="6006299" cy="1230599"/>
          </a:xfrm>
          <a:prstGeom prst="rect">
            <a:avLst/>
          </a:prstGeom>
          <a:solidFill>
            <a:srgbClr val="FFFFFF"/>
          </a:solidFill>
          <a:ln w="28575" cap="flat">
            <a:solidFill>
              <a:srgbClr val="274E13"/>
            </a:solidFill>
            <a:prstDash val="solid"/>
            <a:round/>
            <a:headEnd type="none" w="med" len="med"/>
            <a:tailEnd type="none" w="med" len="med"/>
          </a:ln>
        </p:spPr>
        <p:txBody>
          <a:bodyPr lIns="91425" tIns="91425" rIns="91425" bIns="91425" anchor="t" anchorCtr="0">
            <a:noAutofit/>
          </a:bodyPr>
          <a:lstStyle/>
          <a:p>
            <a:pPr lvl="0" rtl="0">
              <a:lnSpc>
                <a:spcPct val="100000"/>
              </a:lnSpc>
              <a:spcBef>
                <a:spcPts val="0"/>
              </a:spcBef>
              <a:buClr>
                <a:schemeClr val="dk1"/>
              </a:buClr>
              <a:buSzPct val="100000"/>
              <a:buFont typeface="Arial"/>
              <a:buNone/>
            </a:pPr>
            <a:r>
              <a:rPr lang="en" sz="1100">
                <a:solidFill>
                  <a:schemeClr val="dk1"/>
                </a:solidFill>
                <a:latin typeface="Times New Roman"/>
                <a:ea typeface="Times New Roman"/>
                <a:cs typeface="Times New Roman"/>
                <a:sym typeface="Times New Roman"/>
              </a:rPr>
              <a:t>In his analytical essay, “Veganism: A Rhetorical Argument on the Principles of Health, Environmental Restoration, and Animal Rights,” Alexander Boundy concludes that much of what PETA claims in their literature is true. He goes on, however, to deftly argue that “celebrity vegans and testimonials” hinder PETA’s overall credibility. He finds a more evenhanded rhetorical approach in Nicole Oca’s </a:t>
            </a:r>
            <a:r>
              <a:rPr lang="en" sz="1100" i="1">
                <a:solidFill>
                  <a:schemeClr val="dk1"/>
                </a:solidFill>
                <a:latin typeface="Times New Roman"/>
                <a:ea typeface="Times New Roman"/>
                <a:cs typeface="Times New Roman"/>
                <a:sym typeface="Times New Roman"/>
              </a:rPr>
              <a:t>Veganism: The Silent Healer</a:t>
            </a:r>
            <a:r>
              <a:rPr lang="en" sz="1100">
                <a:solidFill>
                  <a:schemeClr val="dk1"/>
                </a:solidFill>
                <a:latin typeface="Times New Roman"/>
                <a:ea typeface="Times New Roman"/>
                <a:cs typeface="Times New Roman"/>
                <a:sym typeface="Times New Roman"/>
              </a:rPr>
              <a:t>, “a fact-based documentary that [provides] the viewer with a logical and credible argument on the health effects of a vegan diet.”</a:t>
            </a:r>
          </a:p>
          <a:p>
            <a:pPr>
              <a:lnSpc>
                <a:spcPct val="100000"/>
              </a:lnSpc>
              <a:spcBef>
                <a:spcPts val="0"/>
              </a:spcBef>
              <a:buNone/>
            </a:pPr>
            <a:endParaRPr sz="1200">
              <a:latin typeface="Droid Sans"/>
              <a:ea typeface="Droid Sans"/>
              <a:cs typeface="Droid Sans"/>
              <a:sym typeface="Droid Sans"/>
            </a:endParaRPr>
          </a:p>
        </p:txBody>
      </p:sp>
      <p:sp>
        <p:nvSpPr>
          <p:cNvPr id="105" name="Shape 105"/>
          <p:cNvSpPr/>
          <p:nvPr/>
        </p:nvSpPr>
        <p:spPr>
          <a:xfrm>
            <a:off x="663225" y="1605350"/>
            <a:ext cx="1547399" cy="1532400"/>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FFFF"/>
              </a:solidFill>
            </a:endParaRPr>
          </a:p>
        </p:txBody>
      </p:sp>
      <p:pic>
        <p:nvPicPr>
          <p:cNvPr id="106" name="Shape 106"/>
          <p:cNvPicPr preferRelativeResize="0"/>
          <p:nvPr/>
        </p:nvPicPr>
        <p:blipFill>
          <a:blip r:embed="rId3">
            <a:alphaModFix/>
          </a:blip>
          <a:stretch>
            <a:fillRect/>
          </a:stretch>
        </p:blipFill>
        <p:spPr>
          <a:xfrm>
            <a:off x="663225" y="1605350"/>
            <a:ext cx="1465550" cy="160934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p:nvPr/>
        </p:nvSpPr>
        <p:spPr>
          <a:xfrm>
            <a:off x="304700" y="1198475"/>
            <a:ext cx="8484000" cy="3728700"/>
          </a:xfrm>
          <a:prstGeom prst="rect">
            <a:avLst/>
          </a:prstGeom>
          <a:solidFill>
            <a:srgbClr val="274E13"/>
          </a:solidFill>
          <a:ln w="19050" cap="flat">
            <a:solidFill>
              <a:srgbClr val="274E1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2" name="Shape 112"/>
          <p:cNvSpPr txBox="1">
            <a:spLocks noGrp="1"/>
          </p:cNvSpPr>
          <p:nvPr>
            <p:ph type="title"/>
          </p:nvPr>
        </p:nvSpPr>
        <p:spPr>
          <a:xfrm>
            <a:off x="304800" y="258450"/>
            <a:ext cx="8484000" cy="857400"/>
          </a:xfrm>
          <a:prstGeom prst="rect">
            <a:avLst/>
          </a:prstGeom>
          <a:solidFill>
            <a:srgbClr val="FFFFFF"/>
          </a:solidFill>
          <a:ln w="76200" cap="flat">
            <a:solidFill>
              <a:srgbClr val="274E13"/>
            </a:solidFill>
            <a:prstDash val="solid"/>
            <a:round/>
            <a:headEnd type="none" w="med" len="med"/>
            <a:tailEnd type="none" w="med" len="med"/>
          </a:ln>
        </p:spPr>
        <p:txBody>
          <a:bodyPr lIns="91425" tIns="91425" rIns="91425" bIns="91425" anchor="b" anchorCtr="0">
            <a:noAutofit/>
          </a:bodyPr>
          <a:lstStyle/>
          <a:p>
            <a:pPr lvl="0" rtl="0">
              <a:spcBef>
                <a:spcPts val="0"/>
              </a:spcBef>
              <a:buNone/>
            </a:pPr>
            <a:r>
              <a:rPr lang="en" sz="3200">
                <a:solidFill>
                  <a:srgbClr val="274E13"/>
                </a:solidFill>
                <a:latin typeface="Droid Serif"/>
                <a:ea typeface="Droid Serif"/>
                <a:cs typeface="Droid Serif"/>
                <a:sym typeface="Droid Serif"/>
              </a:rPr>
              <a:t>  Analytical Essay: Second Place </a:t>
            </a:r>
          </a:p>
        </p:txBody>
      </p:sp>
      <p:sp>
        <p:nvSpPr>
          <p:cNvPr id="113" name="Shape 113"/>
          <p:cNvSpPr/>
          <p:nvPr/>
        </p:nvSpPr>
        <p:spPr>
          <a:xfrm>
            <a:off x="663225" y="1605350"/>
            <a:ext cx="1452899" cy="1959899"/>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FFFF"/>
              </a:solidFill>
            </a:endParaRPr>
          </a:p>
        </p:txBody>
      </p:sp>
      <p:sp>
        <p:nvSpPr>
          <p:cNvPr id="114" name="Shape 114"/>
          <p:cNvSpPr txBox="1"/>
          <p:nvPr/>
        </p:nvSpPr>
        <p:spPr>
          <a:xfrm>
            <a:off x="443875" y="1363475"/>
            <a:ext cx="8211899" cy="3395699"/>
          </a:xfrm>
          <a:prstGeom prst="rect">
            <a:avLst/>
          </a:prstGeom>
          <a:solidFill>
            <a:srgbClr val="FFFFFF"/>
          </a:solidFill>
          <a:ln w="28575" cap="flat">
            <a:solidFill>
              <a:srgbClr val="274E13"/>
            </a:solidFill>
            <a:prstDash val="solid"/>
            <a:round/>
            <a:headEnd type="none" w="med" len="med"/>
            <a:tailEnd type="none" w="med" len="med"/>
          </a:ln>
        </p:spPr>
        <p:txBody>
          <a:bodyPr lIns="91425" tIns="91425" rIns="91425" bIns="91425" anchor="t" anchorCtr="0">
            <a:noAutofit/>
          </a:bodyPr>
          <a:lstStyle/>
          <a:p>
            <a:pPr marL="914400" lvl="0" indent="457200" algn="ctr" rtl="0">
              <a:lnSpc>
                <a:spcPct val="115000"/>
              </a:lnSpc>
              <a:spcBef>
                <a:spcPts val="700"/>
              </a:spcBef>
              <a:buNone/>
            </a:pPr>
            <a:r>
              <a:rPr lang="en" sz="2000">
                <a:solidFill>
                  <a:schemeClr val="dk1"/>
                </a:solidFill>
                <a:latin typeface="Droid Sans"/>
                <a:ea typeface="Droid Sans"/>
                <a:cs typeface="Droid Sans"/>
                <a:sym typeface="Droid Sans"/>
              </a:rPr>
              <a:t>“Use of the Term ‘Friend’ Among Oakland University Undergraduate Students.”  </a:t>
            </a:r>
          </a:p>
          <a:p>
            <a:pPr marL="914400" lvl="0" indent="457200" algn="ctr" rtl="0">
              <a:lnSpc>
                <a:spcPct val="115000"/>
              </a:lnSpc>
              <a:spcBef>
                <a:spcPts val="700"/>
              </a:spcBef>
              <a:buNone/>
            </a:pPr>
            <a:r>
              <a:rPr lang="en" sz="2000">
                <a:solidFill>
                  <a:schemeClr val="dk1"/>
                </a:solidFill>
                <a:latin typeface="Droid Sans"/>
                <a:ea typeface="Droid Sans"/>
                <a:cs typeface="Droid Sans"/>
                <a:sym typeface="Droid Sans"/>
              </a:rPr>
              <a:t>Madison N. Tilley</a:t>
            </a: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lvl="0" algn="ctr" rtl="0">
              <a:lnSpc>
                <a:spcPct val="115000"/>
              </a:lnSpc>
              <a:spcBef>
                <a:spcPts val="700"/>
              </a:spcBef>
              <a:buNone/>
            </a:pPr>
            <a:endParaRPr sz="1600">
              <a:solidFill>
                <a:schemeClr val="dk1"/>
              </a:solidFill>
              <a:latin typeface="Droid Sans"/>
              <a:ea typeface="Droid Sans"/>
              <a:cs typeface="Droid Sans"/>
              <a:sym typeface="Droid Sans"/>
            </a:endParaRPr>
          </a:p>
          <a:p>
            <a:pPr lvl="0" algn="ctr" rtl="0">
              <a:lnSpc>
                <a:spcPct val="115000"/>
              </a:lnSpc>
              <a:spcBef>
                <a:spcPts val="700"/>
              </a:spcBef>
              <a:buNone/>
            </a:pPr>
            <a:endParaRPr sz="2000">
              <a:solidFill>
                <a:schemeClr val="dk1"/>
              </a:solidFill>
              <a:latin typeface="Droid Sans"/>
              <a:ea typeface="Droid Sans"/>
              <a:cs typeface="Droid Sans"/>
              <a:sym typeface="Droid Sans"/>
            </a:endParaRPr>
          </a:p>
          <a:p>
            <a:pPr rtl="0">
              <a:lnSpc>
                <a:spcPct val="115000"/>
              </a:lnSpc>
              <a:spcBef>
                <a:spcPts val="700"/>
              </a:spcBef>
              <a:buNone/>
            </a:pPr>
            <a:r>
              <a:rPr lang="en" sz="1200">
                <a:solidFill>
                  <a:schemeClr val="dk1"/>
                </a:solidFill>
                <a:latin typeface="Droid Sans"/>
                <a:ea typeface="Droid Sans"/>
                <a:cs typeface="Droid Sans"/>
                <a:sym typeface="Droid Sans"/>
              </a:rPr>
              <a:t>Instructor: Amanda Laudig</a:t>
            </a:r>
          </a:p>
          <a:p>
            <a:pPr lvl="0" rtl="0">
              <a:lnSpc>
                <a:spcPct val="115000"/>
              </a:lnSpc>
              <a:spcBef>
                <a:spcPts val="700"/>
              </a:spcBef>
              <a:buNone/>
            </a:pPr>
            <a:r>
              <a:rPr lang="en" sz="1200">
                <a:solidFill>
                  <a:schemeClr val="dk1"/>
                </a:solidFill>
                <a:latin typeface="Droid Sans"/>
                <a:ea typeface="Droid Sans"/>
                <a:cs typeface="Droid Sans"/>
                <a:sym typeface="Droid Sans"/>
              </a:rPr>
              <a:t>Class: WRT 160</a:t>
            </a:r>
          </a:p>
        </p:txBody>
      </p:sp>
      <p:sp>
        <p:nvSpPr>
          <p:cNvPr id="115" name="Shape 115"/>
          <p:cNvSpPr txBox="1"/>
          <p:nvPr/>
        </p:nvSpPr>
        <p:spPr>
          <a:xfrm>
            <a:off x="2535875" y="2903125"/>
            <a:ext cx="6006299" cy="1453800"/>
          </a:xfrm>
          <a:prstGeom prst="rect">
            <a:avLst/>
          </a:prstGeom>
          <a:solidFill>
            <a:srgbClr val="FFFFFF"/>
          </a:solidFill>
          <a:ln w="28575" cap="flat">
            <a:solidFill>
              <a:srgbClr val="274E13"/>
            </a:solidFill>
            <a:prstDash val="solid"/>
            <a:round/>
            <a:headEnd type="none" w="med" len="med"/>
            <a:tailEnd type="none" w="med" len="med"/>
          </a:ln>
        </p:spPr>
        <p:txBody>
          <a:bodyPr lIns="91425" tIns="91425" rIns="91425" bIns="91425" anchor="t" anchorCtr="0">
            <a:noAutofit/>
          </a:bodyPr>
          <a:lstStyle/>
          <a:p>
            <a:pPr lvl="0" rtl="0">
              <a:lnSpc>
                <a:spcPct val="100000"/>
              </a:lnSpc>
              <a:spcBef>
                <a:spcPts val="0"/>
              </a:spcBef>
              <a:buNone/>
            </a:pPr>
            <a:r>
              <a:rPr lang="en" sz="1100">
                <a:solidFill>
                  <a:schemeClr val="dk1"/>
                </a:solidFill>
                <a:latin typeface="Times New Roman"/>
                <a:ea typeface="Times New Roman"/>
                <a:cs typeface="Times New Roman"/>
                <a:sym typeface="Times New Roman"/>
              </a:rPr>
              <a:t>Madison N. Tilley delves not only into the meaning of the word “friend” in her original research, but just how we use the word on Oakland University’s campus. “Use of the Term ‘Friend’ Among Oakland University Students” explores the word’s complexities through clearly delineated primary research. She concludes that though campus males describe a friend with “basic or even sarcastic answers,” all of the student subjects here suggest that “the term ‘friend’ is only given to people who ‘earn it,’” a conclusion with rich implications when applied to our interactions on social media sites such as Facebook.</a:t>
            </a:r>
          </a:p>
        </p:txBody>
      </p:sp>
      <p:sp>
        <p:nvSpPr>
          <p:cNvPr id="116" name="Shape 116"/>
          <p:cNvSpPr/>
          <p:nvPr/>
        </p:nvSpPr>
        <p:spPr>
          <a:xfrm>
            <a:off x="606474" y="1521475"/>
            <a:ext cx="1403100" cy="2021099"/>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FFFF"/>
              </a:solidFill>
            </a:endParaRPr>
          </a:p>
        </p:txBody>
      </p:sp>
      <p:pic>
        <p:nvPicPr>
          <p:cNvPr id="117" name="Shape 117"/>
          <p:cNvPicPr preferRelativeResize="0"/>
          <p:nvPr/>
        </p:nvPicPr>
        <p:blipFill>
          <a:blip r:embed="rId3">
            <a:alphaModFix/>
          </a:blip>
          <a:stretch>
            <a:fillRect/>
          </a:stretch>
        </p:blipFill>
        <p:spPr>
          <a:xfrm>
            <a:off x="537575" y="1521475"/>
            <a:ext cx="1704199" cy="2043775"/>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3142</Words>
  <Application>Microsoft Office PowerPoint</Application>
  <PresentationFormat>On-screen Show (16:9)</PresentationFormat>
  <Paragraphs>332</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Corsiva</vt:lpstr>
      <vt:lpstr>Droid Sans</vt:lpstr>
      <vt:lpstr>Droid Serif</vt:lpstr>
      <vt:lpstr>Times New Roman</vt:lpstr>
      <vt:lpstr>simple-light</vt:lpstr>
      <vt:lpstr>Department of Writing and Rhetoric</vt:lpstr>
      <vt:lpstr>The Categories</vt:lpstr>
      <vt:lpstr>1. Narrative Essay </vt:lpstr>
      <vt:lpstr>  Narrative Essay: Third Place </vt:lpstr>
      <vt:lpstr>  Narrative Essay: Second Place </vt:lpstr>
      <vt:lpstr> Narrative Essay: First Place </vt:lpstr>
      <vt:lpstr>2. Analytical Essay </vt:lpstr>
      <vt:lpstr>  Analytical Essay: Third Place </vt:lpstr>
      <vt:lpstr>  Analytical Essay: Second Place </vt:lpstr>
      <vt:lpstr>  Analytical Essay: First Place </vt:lpstr>
      <vt:lpstr>3. Research Essay </vt:lpstr>
      <vt:lpstr>  Research Essay: Honorable Mention</vt:lpstr>
      <vt:lpstr>  Research Essay: Honorable Mention</vt:lpstr>
      <vt:lpstr>  Research Essay: Third Place </vt:lpstr>
      <vt:lpstr>  Research Essay: Second Place </vt:lpstr>
      <vt:lpstr>  Research Essay: First Place </vt:lpstr>
      <vt:lpstr>4. Research Project </vt:lpstr>
      <vt:lpstr>  Research Project: Third Place </vt:lpstr>
      <vt:lpstr>  Research Project: Second Place </vt:lpstr>
      <vt:lpstr>  Research Project: First Place </vt:lpstr>
      <vt:lpstr>5. Creative Nonfiction </vt:lpstr>
      <vt:lpstr>  Creative Nonfiction: Third Place </vt:lpstr>
      <vt:lpstr>  Creative Nonfiction: Second Place </vt:lpstr>
      <vt:lpstr>  Creative Nonfiction: First Place </vt:lpstr>
      <vt:lpstr>6. Multimedia Project </vt:lpstr>
      <vt:lpstr>  Multimedia Project: Third Place </vt:lpstr>
      <vt:lpstr>  Multimedia Project: Second Place </vt:lpstr>
      <vt:lpstr>  Multimedia Project: First Place </vt:lpstr>
      <vt:lpstr>Department of Writing and Rhetoric</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Writing and Rhetoric</dc:title>
  <dc:creator>Student</dc:creator>
  <cp:lastModifiedBy>Student</cp:lastModifiedBy>
  <cp:revision>5</cp:revision>
  <cp:lastPrinted>2015-03-09T15:45:39Z</cp:lastPrinted>
  <dcterms:modified xsi:type="dcterms:W3CDTF">2015-03-26T15:17:23Z</dcterms:modified>
</cp:coreProperties>
</file>