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5"/>
  </p:handoutMasterIdLst>
  <p:sldIdLst>
    <p:sldId id="256" r:id="rId2"/>
    <p:sldId id="257" r:id="rId3"/>
    <p:sldId id="258" r:id="rId4"/>
    <p:sldId id="259" r:id="rId5"/>
    <p:sldId id="260" r:id="rId6"/>
    <p:sldId id="270" r:id="rId7"/>
    <p:sldId id="276" r:id="rId8"/>
    <p:sldId id="261" r:id="rId9"/>
    <p:sldId id="262" r:id="rId10"/>
    <p:sldId id="263" r:id="rId11"/>
    <p:sldId id="275" r:id="rId12"/>
    <p:sldId id="264" r:id="rId13"/>
    <p:sldId id="265" r:id="rId14"/>
    <p:sldId id="266" r:id="rId15"/>
    <p:sldId id="272" r:id="rId16"/>
    <p:sldId id="273" r:id="rId17"/>
    <p:sldId id="267" r:id="rId18"/>
    <p:sldId id="277" r:id="rId19"/>
    <p:sldId id="268" r:id="rId20"/>
    <p:sldId id="269" r:id="rId21"/>
    <p:sldId id="271" r:id="rId22"/>
    <p:sldId id="278" r:id="rId23"/>
    <p:sldId id="274" r:id="rId2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002"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74041A65-8D73-49E3-B35B-18E9B3B52A99}" type="datetimeFigureOut">
              <a:rPr lang="en-US" smtClean="0"/>
              <a:t>3/6/2014</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5D27F27F-C77B-45E0-A1FC-2C6F443598D3}" type="slidenum">
              <a:rPr lang="en-US" smtClean="0"/>
              <a:t>‹#›</a:t>
            </a:fld>
            <a:endParaRPr lang="en-US" dirty="0"/>
          </a:p>
        </p:txBody>
      </p:sp>
    </p:spTree>
    <p:extLst>
      <p:ext uri="{BB962C8B-B14F-4D97-AF65-F5344CB8AC3E}">
        <p14:creationId xmlns:p14="http://schemas.microsoft.com/office/powerpoint/2010/main" val="412312206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DBB500B-C3AA-4F9D-8367-51A4BC86B879}" type="datetimeFigureOut">
              <a:rPr lang="en-US" smtClean="0"/>
              <a:t>3/6/2014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D83E45-3661-45FA-9216-482BED826C71}"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BB500B-C3AA-4F9D-8367-51A4BC86B879}" type="datetimeFigureOut">
              <a:rPr lang="en-US" smtClean="0"/>
              <a:t>3/6/2014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D83E45-3661-45FA-9216-482BED826C71}"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2DBB500B-C3AA-4F9D-8367-51A4BC86B879}" type="datetimeFigureOut">
              <a:rPr lang="en-US" smtClean="0"/>
              <a:t>3/6/2014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D83E45-3661-45FA-9216-482BED826C71}" type="slidenum">
              <a:rPr lang="en-US" smtClean="0"/>
              <a:t>‹#›</a:t>
            </a:fld>
            <a:endParaRPr lang="en-US" dirty="0"/>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BB500B-C3AA-4F9D-8367-51A4BC86B879}" type="datetimeFigureOut">
              <a:rPr lang="en-US" smtClean="0"/>
              <a:t>3/6/2014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D83E45-3661-45FA-9216-482BED826C71}" type="slidenum">
              <a:rPr lang="en-US" smtClean="0"/>
              <a:t>‹#›</a:t>
            </a:fld>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BB500B-C3AA-4F9D-8367-51A4BC86B879}" type="datetimeFigureOut">
              <a:rPr lang="en-US" smtClean="0"/>
              <a:t>3/6/2014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D83E45-3661-45FA-9216-482BED826C71}"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2DBB500B-C3AA-4F9D-8367-51A4BC86B879}" type="datetimeFigureOut">
              <a:rPr lang="en-US" smtClean="0"/>
              <a:t>3/6/2014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CD83E45-3661-45FA-9216-482BED826C71}" type="slidenum">
              <a:rPr lang="en-US" smtClean="0"/>
              <a:t>‹#›</a:t>
            </a:fld>
            <a:endParaRPr lang="en-US" dirty="0"/>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DBB500B-C3AA-4F9D-8367-51A4BC86B879}" type="datetimeFigureOut">
              <a:rPr lang="en-US" smtClean="0"/>
              <a:t>3/6/2014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CD83E45-3661-45FA-9216-482BED826C71}"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DBB500B-C3AA-4F9D-8367-51A4BC86B879}" type="datetimeFigureOut">
              <a:rPr lang="en-US" smtClean="0"/>
              <a:t>3/6/2014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CD83E45-3661-45FA-9216-482BED826C71}"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Date Placeholder 1"/>
          <p:cNvSpPr>
            <a:spLocks noGrp="1"/>
          </p:cNvSpPr>
          <p:nvPr>
            <p:ph type="dt" sz="half" idx="10"/>
          </p:nvPr>
        </p:nvSpPr>
        <p:spPr/>
        <p:txBody>
          <a:bodyPr/>
          <a:lstStyle/>
          <a:p>
            <a:fld id="{2DBB500B-C3AA-4F9D-8367-51A4BC86B879}" type="datetimeFigureOut">
              <a:rPr lang="en-US" smtClean="0"/>
              <a:t>3/6/2014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CD83E45-3661-45FA-9216-482BED826C71}"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2DBB500B-C3AA-4F9D-8367-51A4BC86B879}" type="datetimeFigureOut">
              <a:rPr lang="en-US" smtClean="0"/>
              <a:t>3/6/2014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CD83E45-3661-45FA-9216-482BED826C71}" type="slidenum">
              <a:rPr lang="en-US" smtClean="0"/>
              <a:t>‹#›</a:t>
            </a:fld>
            <a:endParaRPr lang="en-US" dirty="0"/>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BB500B-C3AA-4F9D-8367-51A4BC86B879}" type="datetimeFigureOut">
              <a:rPr lang="en-US" smtClean="0"/>
              <a:t>3/6/2014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CD83E45-3661-45FA-9216-482BED826C71}" type="slidenum">
              <a:rPr lang="en-US" smtClean="0"/>
              <a:t>‹#›</a:t>
            </a:fld>
            <a:endParaRPr lang="en-US" dirty="0"/>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2DBB500B-C3AA-4F9D-8367-51A4BC86B879}" type="datetimeFigureOut">
              <a:rPr lang="en-US" smtClean="0"/>
              <a:t>3/6/2014</a:t>
            </a:fld>
            <a:endParaRPr lang="en-US" dirty="0"/>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7CD83E45-3661-45FA-9216-482BED826C71}" type="slidenum">
              <a:rPr lang="en-US" smtClean="0"/>
              <a:t>‹#›</a:t>
            </a:fld>
            <a:endParaRPr lang="en-US" dirty="0"/>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mailto:ableser@oakland.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cetl@oakland.edu"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0"/>
            <a:ext cx="7772400" cy="1295400"/>
          </a:xfrm>
        </p:spPr>
        <p:txBody>
          <a:bodyPr>
            <a:noAutofit/>
          </a:bodyPr>
          <a:lstStyle/>
          <a:p>
            <a:r>
              <a:rPr lang="en-US" sz="2800" dirty="0">
                <a:latin typeface="Arial Rounded MT Bold" pitchFamily="34" charset="0"/>
              </a:rPr>
              <a:t>Writing an </a:t>
            </a:r>
            <a:r>
              <a:rPr lang="en-US" sz="2800" dirty="0" smtClean="0">
                <a:latin typeface="Arial Rounded MT Bold" pitchFamily="34" charset="0"/>
              </a:rPr>
              <a:t>Effective </a:t>
            </a:r>
            <a:r>
              <a:rPr lang="en-US" sz="2800" b="1" dirty="0" smtClean="0">
                <a:latin typeface="Arial Rounded MT Bold" pitchFamily="34" charset="0"/>
              </a:rPr>
              <a:t>Proposal </a:t>
            </a:r>
            <a:r>
              <a:rPr lang="en-US" sz="2800" b="1" dirty="0">
                <a:latin typeface="Arial Rounded MT Bold" pitchFamily="34" charset="0"/>
              </a:rPr>
              <a:t>for </a:t>
            </a:r>
            <a:r>
              <a:rPr lang="en-US" sz="2800" dirty="0">
                <a:latin typeface="Arial Rounded MT Bold" pitchFamily="34" charset="0"/>
              </a:rPr>
              <a:t/>
            </a:r>
            <a:br>
              <a:rPr lang="en-US" sz="2800" dirty="0">
                <a:latin typeface="Arial Rounded MT Bold" pitchFamily="34" charset="0"/>
              </a:rPr>
            </a:br>
            <a:r>
              <a:rPr lang="en-US" sz="2800" b="1" dirty="0">
                <a:latin typeface="Arial Rounded MT Bold" pitchFamily="34" charset="0"/>
              </a:rPr>
              <a:t>Innovations in Teaching Grant</a:t>
            </a:r>
            <a:r>
              <a:rPr lang="en-US" sz="2800" dirty="0">
                <a:latin typeface="Arial Rounded MT Bold" pitchFamily="34" charset="0"/>
              </a:rPr>
              <a:t/>
            </a:r>
            <a:br>
              <a:rPr lang="en-US" sz="2800" dirty="0">
                <a:latin typeface="Arial Rounded MT Bold" pitchFamily="34" charset="0"/>
              </a:rPr>
            </a:br>
            <a:endParaRPr lang="en-US" sz="2800" dirty="0">
              <a:latin typeface="Arial Rounded MT Bold" pitchFamily="34" charset="0"/>
            </a:endParaRPr>
          </a:p>
        </p:txBody>
      </p:sp>
      <p:sp>
        <p:nvSpPr>
          <p:cNvPr id="3" name="Subtitle 2"/>
          <p:cNvSpPr>
            <a:spLocks noGrp="1"/>
          </p:cNvSpPr>
          <p:nvPr>
            <p:ph type="subTitle" idx="1"/>
          </p:nvPr>
        </p:nvSpPr>
        <p:spPr/>
        <p:txBody>
          <a:bodyPr/>
          <a:lstStyle/>
          <a:p>
            <a:r>
              <a:rPr lang="en-US" dirty="0" smtClean="0"/>
              <a:t>CETL- Center for Excellence in Teaching and Learning</a:t>
            </a:r>
          </a:p>
          <a:p>
            <a:r>
              <a:rPr lang="en-US" dirty="0" smtClean="0"/>
              <a:t>Oakland University</a:t>
            </a:r>
          </a:p>
        </p:txBody>
      </p:sp>
    </p:spTree>
    <p:extLst>
      <p:ext uri="{BB962C8B-B14F-4D97-AF65-F5344CB8AC3E}">
        <p14:creationId xmlns:p14="http://schemas.microsoft.com/office/powerpoint/2010/main" val="38125516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524000"/>
            <a:ext cx="7408333" cy="5029200"/>
          </a:xfrm>
        </p:spPr>
        <p:txBody>
          <a:bodyPr>
            <a:normAutofit fontScale="62500" lnSpcReduction="20000"/>
          </a:bodyPr>
          <a:lstStyle/>
          <a:p>
            <a:endParaRPr lang="en-US" b="1" dirty="0" smtClean="0"/>
          </a:p>
          <a:p>
            <a:endParaRPr lang="en-US" b="1" dirty="0"/>
          </a:p>
          <a:p>
            <a:r>
              <a:rPr lang="en-US" b="1" dirty="0" smtClean="0"/>
              <a:t>(</a:t>
            </a:r>
            <a:r>
              <a:rPr lang="en-US" b="1" dirty="0"/>
              <a:t>20) Problem/need</a:t>
            </a:r>
            <a:r>
              <a:rPr lang="en-US" dirty="0"/>
              <a:t>:  the degree to which the project or course design/redesign addresses a significant pedagogical need and its likelihood of success in addressing the need specified</a:t>
            </a:r>
            <a:r>
              <a:rPr lang="en-US" dirty="0" smtClean="0"/>
              <a:t>.</a:t>
            </a:r>
          </a:p>
          <a:p>
            <a:pPr marL="0" indent="0">
              <a:buNone/>
            </a:pPr>
            <a:endParaRPr lang="en-US" dirty="0"/>
          </a:p>
          <a:p>
            <a:r>
              <a:rPr lang="en-US" b="1" dirty="0"/>
              <a:t>(30) Teaching innovation and use of active learning strategies:</a:t>
            </a:r>
            <a:r>
              <a:rPr lang="en-US" dirty="0"/>
              <a:t>  the degree to which the approaches are innovative for the individual, the department, or the field, and pedagogically sound; and the degree in which active learning strategies are planned to be </a:t>
            </a:r>
            <a:r>
              <a:rPr lang="en-US" dirty="0" smtClean="0"/>
              <a:t>implemented</a:t>
            </a:r>
          </a:p>
          <a:p>
            <a:pPr marL="0" indent="0">
              <a:buNone/>
            </a:pPr>
            <a:endParaRPr lang="en-US" dirty="0"/>
          </a:p>
          <a:p>
            <a:r>
              <a:rPr lang="en-US" b="1" dirty="0"/>
              <a:t>(20) Potential impact:</a:t>
            </a:r>
            <a:r>
              <a:rPr lang="en-US" dirty="0"/>
              <a:t>  potential for enhancing student engagement, active learning, meeting learning outcomes and increasing student success</a:t>
            </a:r>
            <a:r>
              <a:rPr lang="en-US" dirty="0" smtClean="0"/>
              <a:t>.</a:t>
            </a:r>
          </a:p>
          <a:p>
            <a:pPr marL="0" indent="0">
              <a:buNone/>
            </a:pPr>
            <a:endParaRPr lang="en-US" dirty="0"/>
          </a:p>
          <a:p>
            <a:r>
              <a:rPr lang="en-US" b="1" dirty="0"/>
              <a:t>(20) Evaluation:</a:t>
            </a:r>
            <a:r>
              <a:rPr lang="en-US" dirty="0"/>
              <a:t>  appropriateness and effectiveness of the proposed evaluation process in </a:t>
            </a:r>
            <a:r>
              <a:rPr lang="en-US" dirty="0" smtClean="0"/>
              <a:t>assessing </a:t>
            </a:r>
            <a:r>
              <a:rPr lang="en-US" dirty="0"/>
              <a:t>the impact of the project on student learning. </a:t>
            </a:r>
            <a:endParaRPr lang="en-US" dirty="0" smtClean="0"/>
          </a:p>
          <a:p>
            <a:pPr marL="0" indent="0">
              <a:buNone/>
            </a:pPr>
            <a:endParaRPr lang="en-US" dirty="0"/>
          </a:p>
          <a:p>
            <a:r>
              <a:rPr lang="en-US" b="1" dirty="0"/>
              <a:t>(10) Time Commitment:</a:t>
            </a:r>
            <a:r>
              <a:rPr lang="en-US" dirty="0"/>
              <a:t> Clear evidence that significant time (beyond the normal course preparation time) will be devoted to planning, implanting and assessing this course.</a:t>
            </a:r>
          </a:p>
          <a:p>
            <a:pPr marL="0" indent="0">
              <a:buNone/>
            </a:pPr>
            <a:r>
              <a:rPr lang="en-US" dirty="0"/>
              <a:t> </a:t>
            </a:r>
          </a:p>
          <a:p>
            <a:pPr marL="0" indent="0">
              <a:buNone/>
            </a:pPr>
            <a:r>
              <a:rPr lang="en-US" dirty="0"/>
              <a:t> </a:t>
            </a:r>
          </a:p>
          <a:p>
            <a:pPr marL="0" indent="0">
              <a:buNone/>
            </a:pPr>
            <a:r>
              <a:rPr lang="en-US" dirty="0"/>
              <a:t> </a:t>
            </a:r>
          </a:p>
          <a:p>
            <a:endParaRPr lang="en-US" dirty="0"/>
          </a:p>
        </p:txBody>
      </p:sp>
      <p:sp>
        <p:nvSpPr>
          <p:cNvPr id="3" name="Title 2"/>
          <p:cNvSpPr>
            <a:spLocks noGrp="1"/>
          </p:cNvSpPr>
          <p:nvPr>
            <p:ph type="title"/>
          </p:nvPr>
        </p:nvSpPr>
        <p:spPr>
          <a:xfrm>
            <a:off x="457200" y="338328"/>
            <a:ext cx="8229600" cy="880872"/>
          </a:xfrm>
        </p:spPr>
        <p:txBody>
          <a:bodyPr/>
          <a:lstStyle/>
          <a:p>
            <a:r>
              <a:rPr lang="en-US" dirty="0" smtClean="0"/>
              <a:t>Selection Criteria</a:t>
            </a:r>
            <a:endParaRPr lang="en-US" dirty="0"/>
          </a:p>
        </p:txBody>
      </p:sp>
    </p:spTree>
    <p:extLst>
      <p:ext uri="{BB962C8B-B14F-4D97-AF65-F5344CB8AC3E}">
        <p14:creationId xmlns:p14="http://schemas.microsoft.com/office/powerpoint/2010/main" val="28243145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304800"/>
            <a:ext cx="5105400" cy="63699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084532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dirty="0" smtClean="0"/>
              <a:t>Why </a:t>
            </a:r>
            <a:r>
              <a:rPr lang="en-US" dirty="0"/>
              <a:t>is it necessary to develop new instructional approaches? </a:t>
            </a:r>
            <a:endParaRPr lang="en-US" dirty="0" smtClean="0"/>
          </a:p>
          <a:p>
            <a:pPr lvl="0"/>
            <a:r>
              <a:rPr lang="en-US" dirty="0" smtClean="0"/>
              <a:t> </a:t>
            </a:r>
            <a:r>
              <a:rPr lang="en-US" dirty="0"/>
              <a:t>In what ways does this project go beyond normal teaching preparation?  </a:t>
            </a:r>
          </a:p>
          <a:p>
            <a:pPr marL="0" indent="0">
              <a:buNone/>
            </a:pPr>
            <a:r>
              <a:rPr lang="en-US" dirty="0"/>
              <a:t> </a:t>
            </a:r>
          </a:p>
          <a:p>
            <a:endParaRPr lang="en-US" dirty="0"/>
          </a:p>
        </p:txBody>
      </p:sp>
      <p:sp>
        <p:nvSpPr>
          <p:cNvPr id="3" name="Title 2"/>
          <p:cNvSpPr>
            <a:spLocks noGrp="1"/>
          </p:cNvSpPr>
          <p:nvPr>
            <p:ph type="title"/>
          </p:nvPr>
        </p:nvSpPr>
        <p:spPr/>
        <p:txBody>
          <a:bodyPr>
            <a:normAutofit/>
          </a:bodyPr>
          <a:lstStyle/>
          <a:p>
            <a:r>
              <a:rPr lang="en-US" sz="3200" b="1" dirty="0"/>
              <a:t>Description of the need for the design or redesign of the course</a:t>
            </a:r>
            <a:endParaRPr lang="en-US" sz="3200" dirty="0"/>
          </a:p>
        </p:txBody>
      </p:sp>
    </p:spTree>
    <p:extLst>
      <p:ext uri="{BB962C8B-B14F-4D97-AF65-F5344CB8AC3E}">
        <p14:creationId xmlns:p14="http://schemas.microsoft.com/office/powerpoint/2010/main" val="29581845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How </a:t>
            </a:r>
            <a:r>
              <a:rPr lang="en-US" dirty="0"/>
              <a:t>will this course design or redesign address the need described in item one?  </a:t>
            </a:r>
            <a:endParaRPr lang="en-US" dirty="0" smtClean="0"/>
          </a:p>
          <a:p>
            <a:r>
              <a:rPr lang="en-US" dirty="0" smtClean="0"/>
              <a:t>Describe</a:t>
            </a:r>
            <a:r>
              <a:rPr lang="en-US" dirty="0"/>
              <a:t>, in particular, the innovative and creative aspects of the project. </a:t>
            </a:r>
          </a:p>
          <a:p>
            <a:endParaRPr lang="en-US" dirty="0"/>
          </a:p>
        </p:txBody>
      </p:sp>
      <p:sp>
        <p:nvSpPr>
          <p:cNvPr id="3" name="Title 2"/>
          <p:cNvSpPr>
            <a:spLocks noGrp="1"/>
          </p:cNvSpPr>
          <p:nvPr>
            <p:ph type="title"/>
          </p:nvPr>
        </p:nvSpPr>
        <p:spPr/>
        <p:txBody>
          <a:bodyPr/>
          <a:lstStyle/>
          <a:p>
            <a:r>
              <a:rPr lang="en-US" b="1" dirty="0"/>
              <a:t>Description of the project.</a:t>
            </a:r>
            <a:endParaRPr lang="en-US" dirty="0"/>
          </a:p>
        </p:txBody>
      </p:sp>
    </p:spTree>
    <p:extLst>
      <p:ext uri="{BB962C8B-B14F-4D97-AF65-F5344CB8AC3E}">
        <p14:creationId xmlns:p14="http://schemas.microsoft.com/office/powerpoint/2010/main" val="6414432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Wingdings" pitchFamily="2" charset="2"/>
              <a:buChar char="v"/>
            </a:pPr>
            <a:r>
              <a:rPr lang="en-US" dirty="0" smtClean="0"/>
              <a:t>In </a:t>
            </a:r>
            <a:r>
              <a:rPr lang="en-US" dirty="0"/>
              <a:t>what ways are these innovative approaches to teaching and learning for you, your department, or your field</a:t>
            </a:r>
            <a:r>
              <a:rPr lang="en-US" dirty="0" smtClean="0"/>
              <a:t>?</a:t>
            </a:r>
          </a:p>
          <a:p>
            <a:pPr marL="0" indent="0">
              <a:buNone/>
            </a:pPr>
            <a:r>
              <a:rPr lang="en-US" dirty="0" smtClean="0"/>
              <a:t> </a:t>
            </a:r>
          </a:p>
          <a:p>
            <a:pPr>
              <a:buFont typeface="Wingdings" pitchFamily="2" charset="2"/>
              <a:buChar char="v"/>
            </a:pPr>
            <a:r>
              <a:rPr lang="en-US" dirty="0" smtClean="0"/>
              <a:t>Explain </a:t>
            </a:r>
            <a:r>
              <a:rPr lang="en-US" dirty="0"/>
              <a:t>how new approaches will be incorporated. Provide pedagogical support</a:t>
            </a:r>
            <a:endParaRPr lang="en-US" dirty="0" smtClean="0"/>
          </a:p>
        </p:txBody>
      </p:sp>
      <p:sp>
        <p:nvSpPr>
          <p:cNvPr id="3" name="Title 2"/>
          <p:cNvSpPr>
            <a:spLocks noGrp="1"/>
          </p:cNvSpPr>
          <p:nvPr>
            <p:ph type="title"/>
          </p:nvPr>
        </p:nvSpPr>
        <p:spPr/>
        <p:txBody>
          <a:bodyPr>
            <a:normAutofit fontScale="90000"/>
          </a:bodyPr>
          <a:lstStyle/>
          <a:p>
            <a:r>
              <a:rPr lang="en-US" b="1" dirty="0"/>
              <a:t>Teaching innovation, active learning</a:t>
            </a:r>
            <a:endParaRPr lang="en-US" dirty="0"/>
          </a:p>
        </p:txBody>
      </p:sp>
    </p:spTree>
    <p:extLst>
      <p:ext uri="{BB962C8B-B14F-4D97-AF65-F5344CB8AC3E}">
        <p14:creationId xmlns:p14="http://schemas.microsoft.com/office/powerpoint/2010/main" val="32601342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057400"/>
            <a:ext cx="7408333" cy="4648200"/>
          </a:xfrm>
        </p:spPr>
        <p:txBody>
          <a:bodyPr>
            <a:normAutofit lnSpcReduction="10000"/>
          </a:bodyPr>
          <a:lstStyle/>
          <a:p>
            <a:r>
              <a:rPr lang="en-US" dirty="0" smtClean="0"/>
              <a:t> Flipped classrooms</a:t>
            </a:r>
          </a:p>
          <a:p>
            <a:r>
              <a:rPr lang="en-US" dirty="0"/>
              <a:t> </a:t>
            </a:r>
            <a:r>
              <a:rPr lang="en-US" dirty="0" smtClean="0"/>
              <a:t>Problem based learning</a:t>
            </a:r>
          </a:p>
          <a:p>
            <a:r>
              <a:rPr lang="en-US" dirty="0"/>
              <a:t> </a:t>
            </a:r>
            <a:r>
              <a:rPr lang="en-US" dirty="0" smtClean="0"/>
              <a:t>Team based learning</a:t>
            </a:r>
          </a:p>
          <a:p>
            <a:r>
              <a:rPr lang="en-US" dirty="0"/>
              <a:t> </a:t>
            </a:r>
            <a:r>
              <a:rPr lang="en-US" dirty="0" smtClean="0"/>
              <a:t>Peer learning</a:t>
            </a:r>
          </a:p>
          <a:p>
            <a:r>
              <a:rPr lang="en-US" dirty="0"/>
              <a:t> </a:t>
            </a:r>
            <a:r>
              <a:rPr lang="en-US" dirty="0" smtClean="0"/>
              <a:t>Implementing authentic assessments and constructive alignment</a:t>
            </a:r>
          </a:p>
          <a:p>
            <a:r>
              <a:rPr lang="en-US" dirty="0"/>
              <a:t> </a:t>
            </a:r>
            <a:r>
              <a:rPr lang="en-US" dirty="0" smtClean="0"/>
              <a:t>Differentiated Instruction</a:t>
            </a:r>
          </a:p>
          <a:p>
            <a:r>
              <a:rPr lang="en-US" dirty="0"/>
              <a:t> </a:t>
            </a:r>
            <a:r>
              <a:rPr lang="en-US" dirty="0" smtClean="0"/>
              <a:t>Universal Design of Learning</a:t>
            </a:r>
          </a:p>
          <a:p>
            <a:r>
              <a:rPr lang="en-US" dirty="0"/>
              <a:t> </a:t>
            </a:r>
            <a:r>
              <a:rPr lang="en-US" dirty="0" smtClean="0"/>
              <a:t>On-line learning</a:t>
            </a:r>
          </a:p>
          <a:p>
            <a:r>
              <a:rPr lang="en-US" dirty="0"/>
              <a:t> </a:t>
            </a:r>
            <a:r>
              <a:rPr lang="en-US" dirty="0" smtClean="0"/>
              <a:t>Service learning</a:t>
            </a:r>
          </a:p>
          <a:p>
            <a:r>
              <a:rPr lang="en-US" dirty="0"/>
              <a:t> </a:t>
            </a:r>
            <a:r>
              <a:rPr lang="en-US" dirty="0" smtClean="0"/>
              <a:t>Team teaching approach</a:t>
            </a:r>
          </a:p>
          <a:p>
            <a:endParaRPr lang="en-US" dirty="0"/>
          </a:p>
        </p:txBody>
      </p:sp>
      <p:sp>
        <p:nvSpPr>
          <p:cNvPr id="3" name="Title 2"/>
          <p:cNvSpPr>
            <a:spLocks noGrp="1"/>
          </p:cNvSpPr>
          <p:nvPr>
            <p:ph type="title"/>
          </p:nvPr>
        </p:nvSpPr>
        <p:spPr>
          <a:xfrm>
            <a:off x="457200" y="338328"/>
            <a:ext cx="8229600" cy="728472"/>
          </a:xfrm>
        </p:spPr>
        <p:txBody>
          <a:bodyPr>
            <a:normAutofit fontScale="90000"/>
          </a:bodyPr>
          <a:lstStyle/>
          <a:p>
            <a:r>
              <a:rPr lang="en-US" dirty="0" smtClean="0"/>
              <a:t>Appropriate Examples</a:t>
            </a:r>
            <a:endParaRPr lang="en-US" dirty="0"/>
          </a:p>
        </p:txBody>
      </p:sp>
    </p:spTree>
    <p:extLst>
      <p:ext uri="{BB962C8B-B14F-4D97-AF65-F5344CB8AC3E}">
        <p14:creationId xmlns:p14="http://schemas.microsoft.com/office/powerpoint/2010/main" val="28624212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 Adding or revising content</a:t>
            </a:r>
          </a:p>
          <a:p>
            <a:r>
              <a:rPr lang="en-US" dirty="0"/>
              <a:t> </a:t>
            </a:r>
            <a:r>
              <a:rPr lang="en-US" dirty="0" smtClean="0"/>
              <a:t>Revising simple assignments</a:t>
            </a:r>
          </a:p>
          <a:p>
            <a:r>
              <a:rPr lang="en-US" dirty="0"/>
              <a:t> </a:t>
            </a:r>
            <a:r>
              <a:rPr lang="en-US" dirty="0" smtClean="0"/>
              <a:t>Updating syllabus</a:t>
            </a:r>
          </a:p>
          <a:p>
            <a:endParaRPr lang="en-US" dirty="0"/>
          </a:p>
        </p:txBody>
      </p:sp>
      <p:sp>
        <p:nvSpPr>
          <p:cNvPr id="3" name="Title 2"/>
          <p:cNvSpPr>
            <a:spLocks noGrp="1"/>
          </p:cNvSpPr>
          <p:nvPr>
            <p:ph type="title"/>
          </p:nvPr>
        </p:nvSpPr>
        <p:spPr>
          <a:xfrm>
            <a:off x="457200" y="338328"/>
            <a:ext cx="8229600" cy="957072"/>
          </a:xfrm>
        </p:spPr>
        <p:txBody>
          <a:bodyPr>
            <a:normAutofit fontScale="90000"/>
          </a:bodyPr>
          <a:lstStyle/>
          <a:p>
            <a:r>
              <a:rPr lang="en-US" dirty="0" smtClean="0"/>
              <a:t>Expected, normal Course Prep that would not lead to a grant award</a:t>
            </a:r>
            <a:endParaRPr lang="en-US" dirty="0"/>
          </a:p>
        </p:txBody>
      </p:sp>
    </p:spTree>
    <p:extLst>
      <p:ext uri="{BB962C8B-B14F-4D97-AF65-F5344CB8AC3E}">
        <p14:creationId xmlns:p14="http://schemas.microsoft.com/office/powerpoint/2010/main" val="21529439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Describe </a:t>
            </a:r>
            <a:r>
              <a:rPr lang="en-US" dirty="0"/>
              <a:t>how you expect this project to improve student engagement, student learning outcomes, and student success. </a:t>
            </a:r>
            <a:endParaRPr lang="en-US" dirty="0" smtClean="0"/>
          </a:p>
          <a:p>
            <a:pPr marL="0" indent="0">
              <a:buNone/>
            </a:pPr>
            <a:endParaRPr lang="en-US" dirty="0" smtClean="0"/>
          </a:p>
          <a:p>
            <a:r>
              <a:rPr lang="en-US" dirty="0" smtClean="0"/>
              <a:t>Clearly </a:t>
            </a:r>
            <a:r>
              <a:rPr lang="en-US" dirty="0"/>
              <a:t>describe the relationship between the proposed activities and the anticipated student learning outcomes.</a:t>
            </a:r>
          </a:p>
          <a:p>
            <a:endParaRPr lang="en-US" dirty="0"/>
          </a:p>
        </p:txBody>
      </p:sp>
      <p:sp>
        <p:nvSpPr>
          <p:cNvPr id="3" name="Title 2"/>
          <p:cNvSpPr>
            <a:spLocks noGrp="1"/>
          </p:cNvSpPr>
          <p:nvPr>
            <p:ph type="title"/>
          </p:nvPr>
        </p:nvSpPr>
        <p:spPr/>
        <p:txBody>
          <a:bodyPr/>
          <a:lstStyle/>
          <a:p>
            <a:r>
              <a:rPr lang="en-US" b="1" dirty="0"/>
              <a:t>Impact on learning</a:t>
            </a:r>
            <a:endParaRPr lang="en-US" dirty="0"/>
          </a:p>
        </p:txBody>
      </p:sp>
    </p:spTree>
    <p:extLst>
      <p:ext uri="{BB962C8B-B14F-4D97-AF65-F5344CB8AC3E}">
        <p14:creationId xmlns:p14="http://schemas.microsoft.com/office/powerpoint/2010/main" val="922664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 Scholarship of Teaching and Learning (SoTL) recognizes teaching as scholarly work and encourages faculty to use research to </a:t>
            </a:r>
            <a:r>
              <a:rPr lang="en-US" dirty="0" smtClean="0"/>
              <a:t>better </a:t>
            </a:r>
            <a:r>
              <a:rPr lang="en-US" dirty="0"/>
              <a:t>understand and improve their own teaching practices</a:t>
            </a:r>
            <a:r>
              <a:rPr lang="en-US" dirty="0" smtClean="0"/>
              <a:t>.</a:t>
            </a:r>
          </a:p>
          <a:p>
            <a:r>
              <a:rPr lang="en-US" dirty="0"/>
              <a:t> </a:t>
            </a:r>
            <a:r>
              <a:rPr lang="en-US" dirty="0" smtClean="0"/>
              <a:t>Systematic study of own teaching practices</a:t>
            </a:r>
          </a:p>
          <a:p>
            <a:r>
              <a:rPr lang="en-US" dirty="0"/>
              <a:t> </a:t>
            </a:r>
            <a:r>
              <a:rPr lang="en-US" dirty="0" smtClean="0"/>
              <a:t>Dissemination of results</a:t>
            </a:r>
            <a:endParaRPr lang="en-US" dirty="0"/>
          </a:p>
        </p:txBody>
      </p:sp>
      <p:sp>
        <p:nvSpPr>
          <p:cNvPr id="3" name="Title 2"/>
          <p:cNvSpPr>
            <a:spLocks noGrp="1"/>
          </p:cNvSpPr>
          <p:nvPr>
            <p:ph type="title"/>
          </p:nvPr>
        </p:nvSpPr>
        <p:spPr/>
        <p:txBody>
          <a:bodyPr>
            <a:normAutofit fontScale="90000"/>
          </a:bodyPr>
          <a:lstStyle/>
          <a:p>
            <a:r>
              <a:rPr lang="en-US" dirty="0" smtClean="0"/>
              <a:t>Scholarship of Teaching and Learning</a:t>
            </a:r>
            <a:endParaRPr lang="en-US" dirty="0"/>
          </a:p>
        </p:txBody>
      </p:sp>
    </p:spTree>
    <p:extLst>
      <p:ext uri="{BB962C8B-B14F-4D97-AF65-F5344CB8AC3E}">
        <p14:creationId xmlns:p14="http://schemas.microsoft.com/office/powerpoint/2010/main" val="12339762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828800"/>
            <a:ext cx="7408333" cy="4297363"/>
          </a:xfrm>
        </p:spPr>
        <p:txBody>
          <a:bodyPr>
            <a:normAutofit/>
          </a:bodyPr>
          <a:lstStyle/>
          <a:p>
            <a:r>
              <a:rPr lang="en-US" dirty="0"/>
              <a:t>Include a proposed assessment plan that will evaluate the effectiveness of the course or project on the quality of student learning resulting from the new approach to teaching developed with this fellowship. </a:t>
            </a:r>
            <a:endParaRPr lang="en-US" dirty="0" smtClean="0"/>
          </a:p>
          <a:p>
            <a:r>
              <a:rPr lang="en-US" dirty="0" smtClean="0"/>
              <a:t> </a:t>
            </a:r>
            <a:r>
              <a:rPr lang="en-US" dirty="0"/>
              <a:t>Multiple methods of evaluation are encouraged.  </a:t>
            </a:r>
            <a:endParaRPr lang="en-US" dirty="0" smtClean="0"/>
          </a:p>
          <a:p>
            <a:r>
              <a:rPr lang="en-US" dirty="0" smtClean="0"/>
              <a:t>Evaluation </a:t>
            </a:r>
            <a:r>
              <a:rPr lang="en-US" dirty="0"/>
              <a:t>measures might include midterm assessments, peer reviews, student focus groups, pre-and post-tests, questionnaires, end of term student ratings, interviews, samples of student work, reflective student writing, etc.  </a:t>
            </a:r>
          </a:p>
          <a:p>
            <a:endParaRPr lang="en-US" dirty="0"/>
          </a:p>
          <a:p>
            <a:endParaRPr lang="en-US" dirty="0"/>
          </a:p>
        </p:txBody>
      </p:sp>
      <p:sp>
        <p:nvSpPr>
          <p:cNvPr id="3" name="Title 2"/>
          <p:cNvSpPr>
            <a:spLocks noGrp="1"/>
          </p:cNvSpPr>
          <p:nvPr>
            <p:ph type="title"/>
          </p:nvPr>
        </p:nvSpPr>
        <p:spPr>
          <a:xfrm>
            <a:off x="457200" y="338328"/>
            <a:ext cx="8229600" cy="652272"/>
          </a:xfrm>
        </p:spPr>
        <p:txBody>
          <a:bodyPr>
            <a:normAutofit fontScale="90000"/>
          </a:bodyPr>
          <a:lstStyle/>
          <a:p>
            <a:r>
              <a:rPr lang="en-US" dirty="0" smtClean="0"/>
              <a:t>Evaluation</a:t>
            </a:r>
            <a:endParaRPr lang="en-US" dirty="0"/>
          </a:p>
        </p:txBody>
      </p:sp>
    </p:spTree>
    <p:extLst>
      <p:ext uri="{BB962C8B-B14F-4D97-AF65-F5344CB8AC3E}">
        <p14:creationId xmlns:p14="http://schemas.microsoft.com/office/powerpoint/2010/main" val="27761293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dirty="0" smtClean="0"/>
              <a:t>Participants will be able to:</a:t>
            </a:r>
          </a:p>
          <a:p>
            <a:pPr>
              <a:buFontTx/>
              <a:buChar char="-"/>
            </a:pPr>
            <a:r>
              <a:rPr lang="en-US" dirty="0" smtClean="0"/>
              <a:t>Review the Grant application and process</a:t>
            </a:r>
          </a:p>
          <a:p>
            <a:pPr>
              <a:buFontTx/>
              <a:buChar char="-"/>
            </a:pPr>
            <a:r>
              <a:rPr lang="en-US" dirty="0" smtClean="0"/>
              <a:t>Review the eligibility of the grant</a:t>
            </a:r>
          </a:p>
          <a:p>
            <a:pPr>
              <a:buFontTx/>
              <a:buChar char="-"/>
            </a:pPr>
            <a:r>
              <a:rPr lang="en-US" dirty="0"/>
              <a:t>Review the criteria for </a:t>
            </a:r>
            <a:r>
              <a:rPr lang="en-US" dirty="0" smtClean="0"/>
              <a:t>evaluation</a:t>
            </a:r>
          </a:p>
          <a:p>
            <a:pPr>
              <a:buFontTx/>
              <a:buChar char="-"/>
            </a:pPr>
            <a:r>
              <a:rPr lang="en-US" dirty="0" smtClean="0"/>
              <a:t> Develop steps and strategies in writing an effective grant focusing on each component</a:t>
            </a:r>
          </a:p>
          <a:p>
            <a:pPr>
              <a:buFontTx/>
              <a:buChar char="-"/>
            </a:pPr>
            <a:r>
              <a:rPr lang="en-US" dirty="0"/>
              <a:t> </a:t>
            </a:r>
            <a:r>
              <a:rPr lang="en-US" dirty="0" smtClean="0"/>
              <a:t>Engage in questions and answers</a:t>
            </a:r>
          </a:p>
        </p:txBody>
      </p:sp>
      <p:sp>
        <p:nvSpPr>
          <p:cNvPr id="3" name="Title 2"/>
          <p:cNvSpPr>
            <a:spLocks noGrp="1"/>
          </p:cNvSpPr>
          <p:nvPr>
            <p:ph type="title"/>
          </p:nvPr>
        </p:nvSpPr>
        <p:spPr>
          <a:xfrm>
            <a:off x="457200" y="338328"/>
            <a:ext cx="8229600" cy="499872"/>
          </a:xfrm>
        </p:spPr>
        <p:txBody>
          <a:bodyPr>
            <a:normAutofit fontScale="90000"/>
          </a:bodyPr>
          <a:lstStyle/>
          <a:p>
            <a:r>
              <a:rPr lang="en-US" dirty="0" smtClean="0"/>
              <a:t>Learning Outcomes</a:t>
            </a:r>
            <a:endParaRPr lang="en-US" dirty="0"/>
          </a:p>
        </p:txBody>
      </p:sp>
    </p:spTree>
    <p:extLst>
      <p:ext uri="{BB962C8B-B14F-4D97-AF65-F5344CB8AC3E}">
        <p14:creationId xmlns:p14="http://schemas.microsoft.com/office/powerpoint/2010/main" val="4473987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828800"/>
            <a:ext cx="7408333" cy="4297363"/>
          </a:xfrm>
        </p:spPr>
        <p:txBody>
          <a:bodyPr/>
          <a:lstStyle/>
          <a:p>
            <a:r>
              <a:rPr lang="en-US" dirty="0"/>
              <a:t>Indicate the proposed timeline for the project from the preparation and planning during the summer period, through actual implementation with students when the course is taught, and the point at which final assessments and your final report will be completed.  </a:t>
            </a:r>
            <a:endParaRPr lang="en-US" dirty="0" smtClean="0"/>
          </a:p>
          <a:p>
            <a:pPr marL="0" indent="0">
              <a:buNone/>
            </a:pPr>
            <a:endParaRPr lang="en-US" dirty="0" smtClean="0"/>
          </a:p>
          <a:p>
            <a:r>
              <a:rPr lang="en-US" dirty="0" smtClean="0"/>
              <a:t>Please </a:t>
            </a:r>
            <a:r>
              <a:rPr lang="en-US" dirty="0"/>
              <a:t>include the percentage of a normal work week (40 hours), during the summer period that will be devoted to this project.</a:t>
            </a:r>
          </a:p>
          <a:p>
            <a:pPr marL="0" indent="0">
              <a:buNone/>
            </a:pPr>
            <a:endParaRPr lang="en-US" dirty="0"/>
          </a:p>
        </p:txBody>
      </p:sp>
      <p:sp>
        <p:nvSpPr>
          <p:cNvPr id="3" name="Title 2"/>
          <p:cNvSpPr>
            <a:spLocks noGrp="1"/>
          </p:cNvSpPr>
          <p:nvPr>
            <p:ph type="title"/>
          </p:nvPr>
        </p:nvSpPr>
        <p:spPr>
          <a:xfrm>
            <a:off x="533400" y="304800"/>
            <a:ext cx="8229600" cy="795528"/>
          </a:xfrm>
        </p:spPr>
        <p:txBody>
          <a:bodyPr/>
          <a:lstStyle/>
          <a:p>
            <a:r>
              <a:rPr lang="en-US" dirty="0" smtClean="0"/>
              <a:t>Time-Line</a:t>
            </a:r>
            <a:endParaRPr lang="en-US" dirty="0"/>
          </a:p>
        </p:txBody>
      </p:sp>
    </p:spTree>
    <p:extLst>
      <p:ext uri="{BB962C8B-B14F-4D97-AF65-F5344CB8AC3E}">
        <p14:creationId xmlns:p14="http://schemas.microsoft.com/office/powerpoint/2010/main" val="27839272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828800"/>
            <a:ext cx="7408333" cy="4297363"/>
          </a:xfrm>
        </p:spPr>
        <p:txBody>
          <a:bodyPr>
            <a:normAutofit fontScale="92500" lnSpcReduction="20000"/>
          </a:bodyPr>
          <a:lstStyle/>
          <a:p>
            <a:r>
              <a:rPr lang="en-US" dirty="0" smtClean="0"/>
              <a:t> Demonstrate the implementation of “innovations in teaching and learning” , “active learning”, “student engagement”, “learning outcomes”, “student success” and “student retention”</a:t>
            </a:r>
          </a:p>
          <a:p>
            <a:r>
              <a:rPr lang="en-US" dirty="0"/>
              <a:t> </a:t>
            </a:r>
            <a:r>
              <a:rPr lang="en-US" dirty="0" smtClean="0"/>
              <a:t>Include specific examples of what you plan to do</a:t>
            </a:r>
          </a:p>
          <a:p>
            <a:r>
              <a:rPr lang="en-US" dirty="0" smtClean="0"/>
              <a:t>Establish clear need and rationale </a:t>
            </a:r>
          </a:p>
          <a:p>
            <a:r>
              <a:rPr lang="en-US" dirty="0" smtClean="0"/>
              <a:t>Support with pedagogy (research on teaching practice)</a:t>
            </a:r>
          </a:p>
          <a:p>
            <a:r>
              <a:rPr lang="en-US" dirty="0"/>
              <a:t>Demonstrate how this goes “beyond normal planning</a:t>
            </a:r>
            <a:r>
              <a:rPr lang="en-US" dirty="0" smtClean="0"/>
              <a:t>”</a:t>
            </a:r>
          </a:p>
          <a:p>
            <a:r>
              <a:rPr lang="en-US" dirty="0"/>
              <a:t> </a:t>
            </a:r>
            <a:r>
              <a:rPr lang="en-US" dirty="0" smtClean="0"/>
              <a:t>Develop clear evaluation procedures that focuses on the Scholarship of Teaching and Learning</a:t>
            </a:r>
          </a:p>
          <a:p>
            <a:r>
              <a:rPr lang="en-US" dirty="0" smtClean="0"/>
              <a:t>Address each component in application with focus on the evaluation criteria</a:t>
            </a:r>
          </a:p>
          <a:p>
            <a:r>
              <a:rPr lang="en-US" dirty="0"/>
              <a:t> </a:t>
            </a:r>
            <a:r>
              <a:rPr lang="en-US" dirty="0" smtClean="0"/>
              <a:t>3-5 pages well written</a:t>
            </a:r>
            <a:endParaRPr lang="en-US" dirty="0"/>
          </a:p>
        </p:txBody>
      </p:sp>
      <p:sp>
        <p:nvSpPr>
          <p:cNvPr id="3" name="Title 2"/>
          <p:cNvSpPr>
            <a:spLocks noGrp="1"/>
          </p:cNvSpPr>
          <p:nvPr>
            <p:ph type="title"/>
          </p:nvPr>
        </p:nvSpPr>
        <p:spPr>
          <a:xfrm>
            <a:off x="457200" y="533400"/>
            <a:ext cx="8229600" cy="457200"/>
          </a:xfrm>
        </p:spPr>
        <p:txBody>
          <a:bodyPr>
            <a:normAutofit fontScale="90000"/>
          </a:bodyPr>
          <a:lstStyle/>
          <a:p>
            <a:r>
              <a:rPr lang="en-US" dirty="0" smtClean="0"/>
              <a:t>Tips to help write an </a:t>
            </a:r>
            <a:br>
              <a:rPr lang="en-US" dirty="0" smtClean="0"/>
            </a:br>
            <a:r>
              <a:rPr lang="en-US" dirty="0" smtClean="0"/>
              <a:t>effective proposal</a:t>
            </a:r>
            <a:endParaRPr lang="en-US" dirty="0"/>
          </a:p>
        </p:txBody>
      </p:sp>
    </p:spTree>
    <p:extLst>
      <p:ext uri="{BB962C8B-B14F-4D97-AF65-F5344CB8AC3E}">
        <p14:creationId xmlns:p14="http://schemas.microsoft.com/office/powerpoint/2010/main" val="5047942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 CETL has examples of strong proposals that have been awarded grants in the past.</a:t>
            </a:r>
          </a:p>
          <a:p>
            <a:r>
              <a:rPr lang="en-US" dirty="0"/>
              <a:t> </a:t>
            </a:r>
            <a:r>
              <a:rPr lang="en-US" dirty="0" smtClean="0"/>
              <a:t>Feel free to review them.</a:t>
            </a:r>
            <a:endParaRPr lang="en-US" dirty="0"/>
          </a:p>
        </p:txBody>
      </p:sp>
      <p:sp>
        <p:nvSpPr>
          <p:cNvPr id="3" name="Title 2"/>
          <p:cNvSpPr>
            <a:spLocks noGrp="1"/>
          </p:cNvSpPr>
          <p:nvPr>
            <p:ph type="title"/>
          </p:nvPr>
        </p:nvSpPr>
        <p:spPr/>
        <p:txBody>
          <a:bodyPr/>
          <a:lstStyle/>
          <a:p>
            <a:r>
              <a:rPr lang="en-US" dirty="0" smtClean="0"/>
              <a:t>Examples of Strong Proposals</a:t>
            </a:r>
            <a:endParaRPr lang="en-US" dirty="0"/>
          </a:p>
        </p:txBody>
      </p:sp>
    </p:spTree>
    <p:extLst>
      <p:ext uri="{BB962C8B-B14F-4D97-AF65-F5344CB8AC3E}">
        <p14:creationId xmlns:p14="http://schemas.microsoft.com/office/powerpoint/2010/main" val="203086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Please feel free to contact me at </a:t>
            </a:r>
            <a:r>
              <a:rPr lang="en-US" dirty="0" smtClean="0">
                <a:hlinkClick r:id="rId2"/>
              </a:rPr>
              <a:t>ableser@oakland.edu</a:t>
            </a:r>
            <a:r>
              <a:rPr lang="en-US" dirty="0" smtClean="0"/>
              <a:t> or at 248-370-2455 if you have any questions</a:t>
            </a:r>
          </a:p>
          <a:p>
            <a:r>
              <a:rPr lang="en-US" dirty="0"/>
              <a:t> </a:t>
            </a:r>
            <a:r>
              <a:rPr lang="en-US" dirty="0" smtClean="0"/>
              <a:t>Judy Ableser- Director</a:t>
            </a:r>
            <a:endParaRPr lang="en-US" dirty="0"/>
          </a:p>
        </p:txBody>
      </p:sp>
      <p:sp>
        <p:nvSpPr>
          <p:cNvPr id="3" name="Title 2"/>
          <p:cNvSpPr>
            <a:spLocks noGrp="1"/>
          </p:cNvSpPr>
          <p:nvPr>
            <p:ph type="title"/>
          </p:nvPr>
        </p:nvSpPr>
        <p:spPr>
          <a:xfrm>
            <a:off x="457200" y="338328"/>
            <a:ext cx="8229600" cy="728472"/>
          </a:xfrm>
        </p:spPr>
        <p:txBody>
          <a:bodyPr>
            <a:normAutofit fontScale="90000"/>
          </a:bodyPr>
          <a:lstStyle/>
          <a:p>
            <a:r>
              <a:rPr lang="en-US" dirty="0" smtClean="0"/>
              <a:t>Questions and Answers</a:t>
            </a:r>
            <a:endParaRPr lang="en-US" dirty="0"/>
          </a:p>
        </p:txBody>
      </p:sp>
    </p:spTree>
    <p:extLst>
      <p:ext uri="{BB962C8B-B14F-4D97-AF65-F5344CB8AC3E}">
        <p14:creationId xmlns:p14="http://schemas.microsoft.com/office/powerpoint/2010/main" val="26752852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$3,000.00 </a:t>
            </a:r>
            <a:r>
              <a:rPr lang="en-US" dirty="0"/>
              <a:t>grant to enhance innovative teaching that focuses on student engagement, active learning, meeting learning outcomes and student success.</a:t>
            </a:r>
          </a:p>
          <a:p>
            <a:r>
              <a:rPr lang="en-US" b="1" dirty="0"/>
              <a:t>Proposals must include innovative approaches to teaching and learning and detail how active teaching and learning strategies will be implemented and </a:t>
            </a:r>
            <a:r>
              <a:rPr lang="en-US" b="1" dirty="0" smtClean="0"/>
              <a:t>evaluated</a:t>
            </a:r>
            <a:r>
              <a:rPr lang="en-US" b="1" dirty="0"/>
              <a:t> </a:t>
            </a:r>
            <a:r>
              <a:rPr lang="en-US" b="1" dirty="0" smtClean="0"/>
              <a:t>(SoTL)</a:t>
            </a:r>
            <a:endParaRPr lang="en-US" dirty="0"/>
          </a:p>
          <a:p>
            <a:r>
              <a:rPr lang="en-US" dirty="0"/>
              <a:t>Up to five grants of $3,000 each will be awarded yearly.   The award will be distributed in </a:t>
            </a:r>
            <a:r>
              <a:rPr lang="en-US" dirty="0" smtClean="0"/>
              <a:t>two </a:t>
            </a:r>
            <a:r>
              <a:rPr lang="en-US" dirty="0"/>
              <a:t>installments; </a:t>
            </a:r>
            <a:r>
              <a:rPr lang="en-US" dirty="0" smtClean="0"/>
              <a:t>$</a:t>
            </a:r>
            <a:r>
              <a:rPr lang="en-US" dirty="0"/>
              <a:t>1</a:t>
            </a:r>
            <a:r>
              <a:rPr lang="en-US" dirty="0" smtClean="0"/>
              <a:t>,000 </a:t>
            </a:r>
            <a:r>
              <a:rPr lang="en-US" dirty="0"/>
              <a:t>will be provided at the beginning of the grant (summer) and the remaining </a:t>
            </a:r>
            <a:r>
              <a:rPr lang="en-US" dirty="0" smtClean="0"/>
              <a:t>$2,000 </a:t>
            </a:r>
            <a:r>
              <a:rPr lang="en-US" dirty="0"/>
              <a:t>will be given upon submission of the final report. </a:t>
            </a:r>
          </a:p>
          <a:p>
            <a:endParaRPr lang="en-US" dirty="0"/>
          </a:p>
        </p:txBody>
      </p:sp>
      <p:sp>
        <p:nvSpPr>
          <p:cNvPr id="3" name="Title 2"/>
          <p:cNvSpPr>
            <a:spLocks noGrp="1"/>
          </p:cNvSpPr>
          <p:nvPr>
            <p:ph type="title"/>
          </p:nvPr>
        </p:nvSpPr>
        <p:spPr/>
        <p:txBody>
          <a:bodyPr/>
          <a:lstStyle/>
          <a:p>
            <a:r>
              <a:rPr lang="en-US" dirty="0" smtClean="0"/>
              <a:t>Introduction</a:t>
            </a:r>
            <a:endParaRPr lang="en-US" dirty="0"/>
          </a:p>
        </p:txBody>
      </p:sp>
    </p:spTree>
    <p:extLst>
      <p:ext uri="{BB962C8B-B14F-4D97-AF65-F5344CB8AC3E}">
        <p14:creationId xmlns:p14="http://schemas.microsoft.com/office/powerpoint/2010/main" val="33195117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981200"/>
            <a:ext cx="7408333" cy="4419600"/>
          </a:xfrm>
        </p:spPr>
        <p:txBody>
          <a:bodyPr>
            <a:normAutofit fontScale="77500" lnSpcReduction="20000"/>
          </a:bodyPr>
          <a:lstStyle/>
          <a:p>
            <a:r>
              <a:rPr lang="en-US" dirty="0" smtClean="0"/>
              <a:t>To give </a:t>
            </a:r>
            <a:r>
              <a:rPr lang="en-US" dirty="0"/>
              <a:t>faculty time and funding to work on instructional improvement projects in their field that involve activities and time beyond the teaching preparation normally expected of faculty.  </a:t>
            </a:r>
            <a:endParaRPr lang="en-US" dirty="0" smtClean="0"/>
          </a:p>
          <a:p>
            <a:pPr marL="0" indent="0">
              <a:buNone/>
            </a:pPr>
            <a:endParaRPr lang="en-US" dirty="0" smtClean="0"/>
          </a:p>
          <a:p>
            <a:r>
              <a:rPr lang="en-US" dirty="0"/>
              <a:t> </a:t>
            </a:r>
            <a:r>
              <a:rPr lang="en-US" dirty="0" smtClean="0"/>
              <a:t>To promote and advance the Scholarship of Teaching and Learning (SoTL)</a:t>
            </a:r>
          </a:p>
          <a:p>
            <a:pPr marL="0" indent="0">
              <a:buNone/>
            </a:pPr>
            <a:endParaRPr lang="en-US" dirty="0" smtClean="0"/>
          </a:p>
          <a:p>
            <a:r>
              <a:rPr lang="en-US" dirty="0" smtClean="0"/>
              <a:t>It </a:t>
            </a:r>
            <a:r>
              <a:rPr lang="en-US" dirty="0"/>
              <a:t>is expected that the project will be implemented and assessed within the next academic year. During this period, applicants may not be working on any other funded project (through E-Lis or department) similar to the proposed project.  </a:t>
            </a:r>
            <a:endParaRPr lang="en-US" dirty="0" smtClean="0"/>
          </a:p>
          <a:p>
            <a:pPr marL="0" indent="0">
              <a:buNone/>
            </a:pPr>
            <a:endParaRPr lang="en-US" dirty="0"/>
          </a:p>
          <a:p>
            <a:r>
              <a:rPr lang="en-US" dirty="0"/>
              <a:t>Proposals for </a:t>
            </a:r>
            <a:r>
              <a:rPr lang="en-US" i="1" dirty="0"/>
              <a:t>new</a:t>
            </a:r>
            <a:r>
              <a:rPr lang="en-US" dirty="0"/>
              <a:t> courses or for significant course </a:t>
            </a:r>
            <a:r>
              <a:rPr lang="en-US" i="1" dirty="0"/>
              <a:t>redesign</a:t>
            </a:r>
            <a:r>
              <a:rPr lang="en-US" dirty="0"/>
              <a:t> should be based on innovative teaching methodologies, development of new teaching materials for active teaching and learning, and/or new technologies. </a:t>
            </a:r>
          </a:p>
          <a:p>
            <a:endParaRPr lang="en-US" dirty="0"/>
          </a:p>
        </p:txBody>
      </p:sp>
      <p:sp>
        <p:nvSpPr>
          <p:cNvPr id="3" name="Title 2"/>
          <p:cNvSpPr>
            <a:spLocks noGrp="1"/>
          </p:cNvSpPr>
          <p:nvPr>
            <p:ph type="title"/>
          </p:nvPr>
        </p:nvSpPr>
        <p:spPr/>
        <p:txBody>
          <a:bodyPr/>
          <a:lstStyle/>
          <a:p>
            <a:r>
              <a:rPr lang="en-US" dirty="0" smtClean="0"/>
              <a:t>Purpose</a:t>
            </a:r>
            <a:endParaRPr lang="en-US" dirty="0"/>
          </a:p>
        </p:txBody>
      </p:sp>
    </p:spTree>
    <p:extLst>
      <p:ext uri="{BB962C8B-B14F-4D97-AF65-F5344CB8AC3E}">
        <p14:creationId xmlns:p14="http://schemas.microsoft.com/office/powerpoint/2010/main" val="25891740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133600"/>
            <a:ext cx="7408333" cy="3992563"/>
          </a:xfrm>
        </p:spPr>
        <p:txBody>
          <a:bodyPr>
            <a:normAutofit fontScale="92500"/>
          </a:bodyPr>
          <a:lstStyle/>
          <a:p>
            <a:r>
              <a:rPr lang="en-US" dirty="0"/>
              <a:t>Tenure-track, tenured faculty, and full-time teaching instructors (i.e. special instructors, full-time adjunct and visiting professors) may apply for the grant.  </a:t>
            </a:r>
            <a:endParaRPr lang="en-US" dirty="0" smtClean="0"/>
          </a:p>
          <a:p>
            <a:r>
              <a:rPr lang="en-US" dirty="0"/>
              <a:t> </a:t>
            </a:r>
            <a:r>
              <a:rPr lang="en-US" dirty="0" smtClean="0"/>
              <a:t>Special Lecturers and Part-Time instructors who have taught a minimum of 24 credits at Oakland may also apply. </a:t>
            </a:r>
          </a:p>
          <a:p>
            <a:r>
              <a:rPr lang="en-US" dirty="0" smtClean="0"/>
              <a:t>Each </a:t>
            </a:r>
            <a:r>
              <a:rPr lang="en-US" dirty="0"/>
              <a:t>application must be supported (signature on cover sheet) by the applicant’s chair/program director.  </a:t>
            </a:r>
            <a:endParaRPr lang="en-US" dirty="0" smtClean="0"/>
          </a:p>
          <a:p>
            <a:r>
              <a:rPr lang="en-US" dirty="0" smtClean="0"/>
              <a:t>Two </a:t>
            </a:r>
            <a:r>
              <a:rPr lang="en-US" dirty="0"/>
              <a:t>or more faculty working collaboratively may submit a proposal for a single fellowship with division of payment for each participant indicated</a:t>
            </a:r>
            <a:r>
              <a:rPr lang="en-US" dirty="0" smtClean="0"/>
              <a:t>.</a:t>
            </a:r>
          </a:p>
          <a:p>
            <a:endParaRPr lang="en-US" dirty="0"/>
          </a:p>
        </p:txBody>
      </p:sp>
      <p:sp>
        <p:nvSpPr>
          <p:cNvPr id="3" name="Title 2"/>
          <p:cNvSpPr>
            <a:spLocks noGrp="1"/>
          </p:cNvSpPr>
          <p:nvPr>
            <p:ph type="title"/>
          </p:nvPr>
        </p:nvSpPr>
        <p:spPr/>
        <p:txBody>
          <a:bodyPr/>
          <a:lstStyle/>
          <a:p>
            <a:r>
              <a:rPr lang="en-US" dirty="0" smtClean="0"/>
              <a:t>Eligibility</a:t>
            </a:r>
            <a:endParaRPr lang="en-US" dirty="0"/>
          </a:p>
        </p:txBody>
      </p:sp>
    </p:spTree>
    <p:extLst>
      <p:ext uri="{BB962C8B-B14F-4D97-AF65-F5344CB8AC3E}">
        <p14:creationId xmlns:p14="http://schemas.microsoft.com/office/powerpoint/2010/main" val="41542204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676400"/>
            <a:ext cx="7408333" cy="4449763"/>
          </a:xfrm>
        </p:spPr>
        <p:txBody>
          <a:bodyPr/>
          <a:lstStyle/>
          <a:p>
            <a:r>
              <a:rPr lang="en-US" dirty="0"/>
              <a:t>The applicant </a:t>
            </a:r>
            <a:r>
              <a:rPr lang="en-US" dirty="0" smtClean="0"/>
              <a:t>should:</a:t>
            </a:r>
          </a:p>
          <a:p>
            <a:pPr lvl="1"/>
            <a:r>
              <a:rPr lang="en-US" dirty="0" smtClean="0"/>
              <a:t> </a:t>
            </a:r>
            <a:r>
              <a:rPr lang="en-US" dirty="0"/>
              <a:t>sign the proposal cover </a:t>
            </a:r>
            <a:r>
              <a:rPr lang="en-US" dirty="0" smtClean="0"/>
              <a:t>sheet </a:t>
            </a:r>
            <a:endParaRPr lang="en-US" dirty="0"/>
          </a:p>
          <a:p>
            <a:pPr lvl="1"/>
            <a:r>
              <a:rPr lang="en-US" dirty="0" smtClean="0"/>
              <a:t>obtain </a:t>
            </a:r>
            <a:r>
              <a:rPr lang="en-US" dirty="0"/>
              <a:t>signatures from the department head and appropriate dean/director (scan cover sheet</a:t>
            </a:r>
            <a:r>
              <a:rPr lang="en-US" dirty="0" smtClean="0"/>
              <a:t>)</a:t>
            </a:r>
          </a:p>
          <a:p>
            <a:pPr lvl="1"/>
            <a:r>
              <a:rPr lang="en-US" dirty="0" smtClean="0"/>
              <a:t> submit </a:t>
            </a:r>
            <a:r>
              <a:rPr lang="en-US" dirty="0"/>
              <a:t>one complete proposal (with scanned cover sheet) as attachments to CETL at </a:t>
            </a:r>
            <a:r>
              <a:rPr lang="en-US" dirty="0" smtClean="0">
                <a:hlinkClick r:id="rId2"/>
              </a:rPr>
              <a:t>cetl@oakland.edu</a:t>
            </a:r>
            <a:r>
              <a:rPr lang="en-US" dirty="0" smtClean="0"/>
              <a:t>.</a:t>
            </a:r>
          </a:p>
          <a:p>
            <a:pPr lvl="1"/>
            <a:r>
              <a:rPr lang="en-US" dirty="0" smtClean="0"/>
              <a:t>Applicant </a:t>
            </a:r>
            <a:r>
              <a:rPr lang="en-US" dirty="0"/>
              <a:t>names should </a:t>
            </a:r>
            <a:r>
              <a:rPr lang="en-US" u="sng" dirty="0"/>
              <a:t>not</a:t>
            </a:r>
            <a:r>
              <a:rPr lang="en-US" dirty="0"/>
              <a:t> appear on any page of the proposal other than the cover sheet</a:t>
            </a:r>
            <a:r>
              <a:rPr lang="en-US" dirty="0" smtClean="0"/>
              <a:t>.</a:t>
            </a:r>
          </a:p>
          <a:p>
            <a:pPr lvl="1"/>
            <a:r>
              <a:rPr lang="en-US" dirty="0" smtClean="0"/>
              <a:t>DEADLINE:  March 14</a:t>
            </a:r>
            <a:r>
              <a:rPr lang="en-US" baseline="30000" dirty="0" smtClean="0"/>
              <a:t>th</a:t>
            </a:r>
            <a:r>
              <a:rPr lang="en-US" dirty="0" smtClean="0"/>
              <a:t>  5:00 p.m.</a:t>
            </a:r>
            <a:endParaRPr lang="en-US" dirty="0"/>
          </a:p>
          <a:p>
            <a:endParaRPr lang="en-US" dirty="0"/>
          </a:p>
        </p:txBody>
      </p:sp>
      <p:sp>
        <p:nvSpPr>
          <p:cNvPr id="3" name="Title 2"/>
          <p:cNvSpPr>
            <a:spLocks noGrp="1"/>
          </p:cNvSpPr>
          <p:nvPr>
            <p:ph type="title"/>
          </p:nvPr>
        </p:nvSpPr>
        <p:spPr/>
        <p:txBody>
          <a:bodyPr/>
          <a:lstStyle/>
          <a:p>
            <a:r>
              <a:rPr lang="en-US" dirty="0" smtClean="0"/>
              <a:t>Application Procedure</a:t>
            </a:r>
            <a:endParaRPr lang="en-US" dirty="0"/>
          </a:p>
        </p:txBody>
      </p:sp>
    </p:spTree>
    <p:extLst>
      <p:ext uri="{BB962C8B-B14F-4D97-AF65-F5344CB8AC3E}">
        <p14:creationId xmlns:p14="http://schemas.microsoft.com/office/powerpoint/2010/main" val="26632105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2057400" y="961542"/>
            <a:ext cx="4800600" cy="5715941"/>
          </a:xfrm>
          <a:prstGeom prst="rect">
            <a:avLst/>
          </a:prstGeom>
        </p:spPr>
      </p:pic>
    </p:spTree>
    <p:extLst>
      <p:ext uri="{BB962C8B-B14F-4D97-AF65-F5344CB8AC3E}">
        <p14:creationId xmlns:p14="http://schemas.microsoft.com/office/powerpoint/2010/main" val="13927344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828800"/>
            <a:ext cx="7408333" cy="4724400"/>
          </a:xfrm>
        </p:spPr>
        <p:txBody>
          <a:bodyPr>
            <a:normAutofit fontScale="62500" lnSpcReduction="20000"/>
          </a:bodyPr>
          <a:lstStyle/>
          <a:p>
            <a:pPr marL="0" lvl="0" indent="0">
              <a:buNone/>
            </a:pPr>
            <a:r>
              <a:rPr lang="en-US" b="1" dirty="0" smtClean="0"/>
              <a:t>1.Proposal</a:t>
            </a:r>
            <a:r>
              <a:rPr lang="en-US" dirty="0" smtClean="0"/>
              <a:t>- </a:t>
            </a:r>
            <a:r>
              <a:rPr lang="en-US" dirty="0"/>
              <a:t>as outlined </a:t>
            </a:r>
            <a:endParaRPr lang="en-US" sz="1600" dirty="0"/>
          </a:p>
          <a:p>
            <a:pPr lvl="1"/>
            <a:r>
              <a:rPr lang="en-US" sz="2400" dirty="0"/>
              <a:t>Cover page- with signature of  chair/dean</a:t>
            </a:r>
            <a:endParaRPr lang="en-US" sz="1600" dirty="0"/>
          </a:p>
          <a:p>
            <a:pPr lvl="1"/>
            <a:r>
              <a:rPr lang="en-US" sz="2400" dirty="0"/>
              <a:t>Proposal- up to 3-5 pages</a:t>
            </a:r>
            <a:endParaRPr lang="en-US" sz="1600" dirty="0"/>
          </a:p>
          <a:p>
            <a:pPr marL="0" lvl="0" indent="0">
              <a:buNone/>
            </a:pPr>
            <a:r>
              <a:rPr lang="en-US" b="1" dirty="0" smtClean="0"/>
              <a:t>2. Proposal </a:t>
            </a:r>
            <a:r>
              <a:rPr lang="en-US" b="1" dirty="0"/>
              <a:t>acceptance by April</a:t>
            </a:r>
            <a:r>
              <a:rPr lang="en-US" dirty="0"/>
              <a:t>- $</a:t>
            </a:r>
            <a:r>
              <a:rPr lang="en-US" dirty="0" smtClean="0"/>
              <a:t>1,000 </a:t>
            </a:r>
            <a:r>
              <a:rPr lang="en-US" dirty="0"/>
              <a:t>awarded</a:t>
            </a:r>
            <a:endParaRPr lang="en-US" sz="1600" dirty="0"/>
          </a:p>
          <a:p>
            <a:pPr marL="0" lvl="0" indent="0">
              <a:buNone/>
            </a:pPr>
            <a:r>
              <a:rPr lang="en-US" b="1" dirty="0" smtClean="0"/>
              <a:t>3. Summer </a:t>
            </a:r>
            <a:r>
              <a:rPr lang="en-US" b="1" dirty="0"/>
              <a:t>planning and preparation</a:t>
            </a:r>
            <a:r>
              <a:rPr lang="en-US" dirty="0"/>
              <a:t>- note: if you plan to “publish” your results you will need to seek Human Subjects (IRB) approval during the summer semester.</a:t>
            </a:r>
            <a:endParaRPr lang="en-US" sz="1600" dirty="0"/>
          </a:p>
          <a:p>
            <a:pPr marL="0" lvl="0" indent="0">
              <a:buNone/>
            </a:pPr>
            <a:r>
              <a:rPr lang="en-US" b="1" dirty="0" smtClean="0"/>
              <a:t>4. Course </a:t>
            </a:r>
            <a:r>
              <a:rPr lang="en-US" b="1" dirty="0"/>
              <a:t>implementation</a:t>
            </a:r>
            <a:r>
              <a:rPr lang="en-US" dirty="0"/>
              <a:t>- Course to be taught between Summer II </a:t>
            </a:r>
            <a:r>
              <a:rPr lang="en-US" dirty="0" smtClean="0"/>
              <a:t>2014-Winter 2015</a:t>
            </a:r>
            <a:endParaRPr lang="en-US" sz="1600" dirty="0"/>
          </a:p>
          <a:p>
            <a:pPr marL="0" lvl="0" indent="0">
              <a:buNone/>
            </a:pPr>
            <a:r>
              <a:rPr lang="en-US" b="1" dirty="0" smtClean="0"/>
              <a:t>5. Course </a:t>
            </a:r>
            <a:r>
              <a:rPr lang="en-US" b="1" dirty="0"/>
              <a:t>evaluation</a:t>
            </a:r>
            <a:r>
              <a:rPr lang="en-US" dirty="0"/>
              <a:t>- how you will assess the impact of “innovations”</a:t>
            </a:r>
            <a:endParaRPr lang="en-US" sz="1600" dirty="0"/>
          </a:p>
          <a:p>
            <a:pPr marL="0" lvl="0" indent="0">
              <a:buNone/>
            </a:pPr>
            <a:r>
              <a:rPr lang="en-US" b="1" dirty="0" smtClean="0"/>
              <a:t>6. Final </a:t>
            </a:r>
            <a:r>
              <a:rPr lang="en-US" b="1" dirty="0"/>
              <a:t>Report</a:t>
            </a:r>
            <a:r>
              <a:rPr lang="en-US" dirty="0"/>
              <a:t>- submitted </a:t>
            </a:r>
            <a:r>
              <a:rPr lang="en-US" b="1" dirty="0"/>
              <a:t>within one semester</a:t>
            </a:r>
            <a:r>
              <a:rPr lang="en-US" dirty="0"/>
              <a:t> following course implementation</a:t>
            </a:r>
            <a:r>
              <a:rPr lang="en-US" dirty="0" smtClean="0"/>
              <a:t>.</a:t>
            </a:r>
          </a:p>
          <a:p>
            <a:pPr lvl="1"/>
            <a:r>
              <a:rPr lang="en-US" sz="2400" dirty="0"/>
              <a:t> Length- 3-5 pages </a:t>
            </a:r>
            <a:endParaRPr lang="en-US" sz="1600" dirty="0"/>
          </a:p>
          <a:p>
            <a:pPr lvl="1"/>
            <a:r>
              <a:rPr lang="en-US" sz="2400" dirty="0"/>
              <a:t>Remaining </a:t>
            </a:r>
            <a:r>
              <a:rPr lang="en-US" sz="2400" dirty="0" smtClean="0"/>
              <a:t>$2,000 </a:t>
            </a:r>
            <a:r>
              <a:rPr lang="en-US" sz="2400" dirty="0"/>
              <a:t>will be provided at this time</a:t>
            </a:r>
            <a:endParaRPr lang="en-US" sz="1600" dirty="0"/>
          </a:p>
          <a:p>
            <a:pPr marL="0" indent="0">
              <a:buNone/>
            </a:pPr>
            <a:r>
              <a:rPr lang="en-US" b="1" dirty="0" smtClean="0"/>
              <a:t>        Report </a:t>
            </a:r>
            <a:r>
              <a:rPr lang="en-US" dirty="0"/>
              <a:t>to include:</a:t>
            </a:r>
            <a:endParaRPr lang="en-US" sz="1600" dirty="0"/>
          </a:p>
          <a:p>
            <a:pPr lvl="2"/>
            <a:r>
              <a:rPr lang="en-US" dirty="0"/>
              <a:t>Summary of project</a:t>
            </a:r>
            <a:endParaRPr lang="en-US" sz="1400" dirty="0"/>
          </a:p>
          <a:p>
            <a:pPr lvl="2"/>
            <a:r>
              <a:rPr lang="en-US" dirty="0"/>
              <a:t>Examples of innovations used to increase engagement, active learning, meeting learning outcomes and student success</a:t>
            </a:r>
            <a:r>
              <a:rPr lang="en-US" dirty="0" smtClean="0"/>
              <a:t>.</a:t>
            </a:r>
          </a:p>
          <a:p>
            <a:pPr lvl="2"/>
            <a:r>
              <a:rPr lang="en-US" sz="2200" dirty="0"/>
              <a:t> </a:t>
            </a:r>
            <a:r>
              <a:rPr lang="en-US" sz="2200" dirty="0" smtClean="0"/>
              <a:t>Evaluation of project advancing the scholarship of teaching and learning</a:t>
            </a:r>
            <a:endParaRPr lang="en-US" sz="2200" dirty="0"/>
          </a:p>
          <a:p>
            <a:pPr lvl="2"/>
            <a:r>
              <a:rPr lang="en-US" dirty="0" smtClean="0"/>
              <a:t>Analysis </a:t>
            </a:r>
            <a:r>
              <a:rPr lang="en-US" dirty="0"/>
              <a:t>and discussion of evaluation</a:t>
            </a:r>
            <a:endParaRPr lang="en-US" sz="1400" dirty="0"/>
          </a:p>
          <a:p>
            <a:pPr lvl="2"/>
            <a:r>
              <a:rPr lang="en-US" dirty="0"/>
              <a:t>Next steps and follow-up</a:t>
            </a:r>
            <a:endParaRPr lang="en-US" sz="1400" dirty="0"/>
          </a:p>
          <a:p>
            <a:pPr marL="0" lvl="0" indent="0">
              <a:buNone/>
            </a:pPr>
            <a:r>
              <a:rPr lang="en-US" b="1" dirty="0" smtClean="0"/>
              <a:t>7.  Dissemination </a:t>
            </a:r>
            <a:r>
              <a:rPr lang="en-US" b="1" dirty="0"/>
              <a:t>of Project</a:t>
            </a:r>
            <a:r>
              <a:rPr lang="en-US" dirty="0"/>
              <a:t>- You will be expected to share the results of this project through a presentation at CETL and are encouraged to present or publish elsewhere.</a:t>
            </a:r>
            <a:endParaRPr lang="en-US" sz="1600" dirty="0"/>
          </a:p>
          <a:p>
            <a:pPr marL="0" indent="0">
              <a:buNone/>
            </a:pPr>
            <a:r>
              <a:rPr lang="en-US" dirty="0"/>
              <a:t> </a:t>
            </a:r>
            <a:endParaRPr lang="en-US" sz="1600" dirty="0"/>
          </a:p>
          <a:p>
            <a:pPr marL="0" lvl="0" indent="0">
              <a:buNone/>
            </a:pPr>
            <a:endParaRPr lang="en-US" dirty="0" smtClean="0"/>
          </a:p>
          <a:p>
            <a:pPr marL="0" lvl="0" indent="0">
              <a:buNone/>
            </a:pPr>
            <a:endParaRPr lang="en-US" sz="1600" dirty="0"/>
          </a:p>
        </p:txBody>
      </p:sp>
      <p:sp>
        <p:nvSpPr>
          <p:cNvPr id="3" name="Title 2"/>
          <p:cNvSpPr>
            <a:spLocks noGrp="1"/>
          </p:cNvSpPr>
          <p:nvPr>
            <p:ph type="title"/>
          </p:nvPr>
        </p:nvSpPr>
        <p:spPr>
          <a:xfrm>
            <a:off x="457200" y="338328"/>
            <a:ext cx="8229600" cy="728472"/>
          </a:xfrm>
        </p:spPr>
        <p:txBody>
          <a:bodyPr>
            <a:normAutofit fontScale="90000"/>
          </a:bodyPr>
          <a:lstStyle/>
          <a:p>
            <a:r>
              <a:rPr lang="en-US" dirty="0" smtClean="0"/>
              <a:t>Project Requirements</a:t>
            </a:r>
            <a:endParaRPr lang="en-US" dirty="0"/>
          </a:p>
        </p:txBody>
      </p:sp>
    </p:spTree>
    <p:extLst>
      <p:ext uri="{BB962C8B-B14F-4D97-AF65-F5344CB8AC3E}">
        <p14:creationId xmlns:p14="http://schemas.microsoft.com/office/powerpoint/2010/main" val="36464985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143000"/>
            <a:ext cx="7408333" cy="4983163"/>
          </a:xfrm>
        </p:spPr>
        <p:txBody>
          <a:bodyPr>
            <a:normAutofit/>
          </a:bodyPr>
          <a:lstStyle/>
          <a:p>
            <a:r>
              <a:rPr lang="en-US" dirty="0"/>
              <a:t>The proposal should be </a:t>
            </a:r>
            <a:r>
              <a:rPr lang="en-US" dirty="0" smtClean="0"/>
              <a:t>approximately </a:t>
            </a:r>
            <a:r>
              <a:rPr lang="en-US" b="1" dirty="0" smtClean="0"/>
              <a:t>three- </a:t>
            </a:r>
            <a:r>
              <a:rPr lang="en-US" b="1" dirty="0"/>
              <a:t>five </a:t>
            </a:r>
            <a:r>
              <a:rPr lang="en-US" dirty="0"/>
              <a:t>typed, double-spaced pages and must address the following:  </a:t>
            </a:r>
          </a:p>
          <a:p>
            <a:pPr marL="0" indent="0">
              <a:buNone/>
            </a:pPr>
            <a:r>
              <a:rPr lang="en-US" dirty="0"/>
              <a:t> </a:t>
            </a:r>
          </a:p>
          <a:p>
            <a:pPr marL="0" lvl="0" indent="0">
              <a:buNone/>
            </a:pPr>
            <a:r>
              <a:rPr lang="en-US" b="1" dirty="0" smtClean="0"/>
              <a:t>1. Description </a:t>
            </a:r>
            <a:r>
              <a:rPr lang="en-US" b="1" dirty="0"/>
              <a:t>of the need for the design or redesign of the course</a:t>
            </a:r>
            <a:r>
              <a:rPr lang="en-US" dirty="0"/>
              <a:t>.  </a:t>
            </a:r>
            <a:endParaRPr lang="en-US" dirty="0" smtClean="0"/>
          </a:p>
          <a:p>
            <a:pPr marL="0" lvl="0" indent="0">
              <a:buNone/>
            </a:pPr>
            <a:r>
              <a:rPr lang="en-US" b="1" dirty="0" smtClean="0"/>
              <a:t>2</a:t>
            </a:r>
            <a:r>
              <a:rPr lang="en-US" b="1" dirty="0"/>
              <a:t>.  Description of the </a:t>
            </a:r>
            <a:r>
              <a:rPr lang="en-US" b="1" dirty="0" smtClean="0"/>
              <a:t>project</a:t>
            </a:r>
          </a:p>
          <a:p>
            <a:pPr marL="0" lvl="0" indent="0">
              <a:buNone/>
            </a:pPr>
            <a:r>
              <a:rPr lang="en-US" b="1" dirty="0" smtClean="0"/>
              <a:t>3</a:t>
            </a:r>
            <a:r>
              <a:rPr lang="en-US" b="1" dirty="0"/>
              <a:t>.  Teaching innovation, active learning.</a:t>
            </a:r>
            <a:r>
              <a:rPr lang="en-US" dirty="0"/>
              <a:t> </a:t>
            </a:r>
            <a:endParaRPr lang="en-US" dirty="0" smtClean="0"/>
          </a:p>
          <a:p>
            <a:pPr marL="0" lvl="0" indent="0">
              <a:buNone/>
            </a:pPr>
            <a:r>
              <a:rPr lang="en-US" b="1" dirty="0" smtClean="0"/>
              <a:t>4.  Impact </a:t>
            </a:r>
            <a:r>
              <a:rPr lang="en-US" b="1" dirty="0"/>
              <a:t>on learning.</a:t>
            </a:r>
            <a:r>
              <a:rPr lang="en-US" dirty="0"/>
              <a:t> </a:t>
            </a:r>
            <a:endParaRPr lang="en-US" dirty="0" smtClean="0"/>
          </a:p>
          <a:p>
            <a:pPr marL="0" indent="0">
              <a:buNone/>
            </a:pPr>
            <a:r>
              <a:rPr lang="en-US" b="1" dirty="0" smtClean="0"/>
              <a:t>5.  Evaluation of project.</a:t>
            </a:r>
            <a:r>
              <a:rPr lang="en-US" dirty="0" smtClean="0"/>
              <a:t> </a:t>
            </a:r>
          </a:p>
          <a:p>
            <a:pPr marL="0" indent="0">
              <a:buNone/>
            </a:pPr>
            <a:r>
              <a:rPr lang="en-US" b="1" dirty="0" smtClean="0"/>
              <a:t>6.  Timeline</a:t>
            </a:r>
            <a:r>
              <a:rPr lang="en-US" b="1" dirty="0"/>
              <a:t>.</a:t>
            </a:r>
            <a:r>
              <a:rPr lang="en-US" dirty="0"/>
              <a:t>  </a:t>
            </a:r>
          </a:p>
        </p:txBody>
      </p:sp>
      <p:sp>
        <p:nvSpPr>
          <p:cNvPr id="3" name="Title 2"/>
          <p:cNvSpPr>
            <a:spLocks noGrp="1"/>
          </p:cNvSpPr>
          <p:nvPr>
            <p:ph type="title"/>
          </p:nvPr>
        </p:nvSpPr>
        <p:spPr>
          <a:xfrm>
            <a:off x="457200" y="338328"/>
            <a:ext cx="8229600" cy="652272"/>
          </a:xfrm>
        </p:spPr>
        <p:txBody>
          <a:bodyPr>
            <a:normAutofit fontScale="90000"/>
          </a:bodyPr>
          <a:lstStyle/>
          <a:p>
            <a:r>
              <a:rPr lang="en-US" dirty="0" smtClean="0"/>
              <a:t>Project Proposal</a:t>
            </a:r>
            <a:endParaRPr lang="en-US" dirty="0"/>
          </a:p>
        </p:txBody>
      </p:sp>
    </p:spTree>
    <p:extLst>
      <p:ext uri="{BB962C8B-B14F-4D97-AF65-F5344CB8AC3E}">
        <p14:creationId xmlns:p14="http://schemas.microsoft.com/office/powerpoint/2010/main" val="205691776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174</TotalTime>
  <Words>1355</Words>
  <Application>Microsoft Office PowerPoint</Application>
  <PresentationFormat>On-screen Show (4:3)</PresentationFormat>
  <Paragraphs>134</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 Rounded MT Bold</vt:lpstr>
      <vt:lpstr>Calibri</vt:lpstr>
      <vt:lpstr>Candara</vt:lpstr>
      <vt:lpstr>Symbol</vt:lpstr>
      <vt:lpstr>Wingdings</vt:lpstr>
      <vt:lpstr>Waveform</vt:lpstr>
      <vt:lpstr>Writing an Effective Proposal for  Innovations in Teaching Grant </vt:lpstr>
      <vt:lpstr>Learning Outcomes</vt:lpstr>
      <vt:lpstr>Introduction</vt:lpstr>
      <vt:lpstr>Purpose</vt:lpstr>
      <vt:lpstr>Eligibility</vt:lpstr>
      <vt:lpstr>Application Procedure</vt:lpstr>
      <vt:lpstr>PowerPoint Presentation</vt:lpstr>
      <vt:lpstr>Project Requirements</vt:lpstr>
      <vt:lpstr>Project Proposal</vt:lpstr>
      <vt:lpstr>Selection Criteria</vt:lpstr>
      <vt:lpstr>PowerPoint Presentation</vt:lpstr>
      <vt:lpstr>Description of the need for the design or redesign of the course</vt:lpstr>
      <vt:lpstr>Description of the project.</vt:lpstr>
      <vt:lpstr>Teaching innovation, active learning</vt:lpstr>
      <vt:lpstr>Appropriate Examples</vt:lpstr>
      <vt:lpstr>Expected, normal Course Prep that would not lead to a grant award</vt:lpstr>
      <vt:lpstr>Impact on learning</vt:lpstr>
      <vt:lpstr>Scholarship of Teaching and Learning</vt:lpstr>
      <vt:lpstr>Evaluation</vt:lpstr>
      <vt:lpstr>Time-Line</vt:lpstr>
      <vt:lpstr>Tips to help write an  effective proposal</vt:lpstr>
      <vt:lpstr>Examples of Strong Proposals</vt:lpstr>
      <vt:lpstr>Questions and Answers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an Effective Proposal for  Innovations in Teaching Grant</dc:title>
  <dc:creator>Joe User</dc:creator>
  <cp:lastModifiedBy>Christina Moore</cp:lastModifiedBy>
  <cp:revision>17</cp:revision>
  <cp:lastPrinted>2014-03-03T20:48:33Z</cp:lastPrinted>
  <dcterms:created xsi:type="dcterms:W3CDTF">2013-01-23T18:36:22Z</dcterms:created>
  <dcterms:modified xsi:type="dcterms:W3CDTF">2014-03-07T00:10:19Z</dcterms:modified>
</cp:coreProperties>
</file>