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56" r:id="rId2"/>
    <p:sldId id="262" r:id="rId3"/>
    <p:sldId id="263" r:id="rId4"/>
    <p:sldId id="257" r:id="rId5"/>
    <p:sldId id="264" r:id="rId6"/>
    <p:sldId id="260" r:id="rId7"/>
    <p:sldId id="265" r:id="rId8"/>
    <p:sldId id="261" r:id="rId9"/>
    <p:sldId id="266" r:id="rId10"/>
    <p:sldId id="267" r:id="rId11"/>
    <p:sldId id="268" r:id="rId12"/>
    <p:sldId id="269" r:id="rId13"/>
    <p:sldId id="278" r:id="rId14"/>
    <p:sldId id="275" r:id="rId15"/>
    <p:sldId id="282" r:id="rId16"/>
    <p:sldId id="280" r:id="rId17"/>
    <p:sldId id="279" r:id="rId18"/>
    <p:sldId id="281" r:id="rId19"/>
    <p:sldId id="277" r:id="rId20"/>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D19FB2-3AAB-4D03-B13A-2960828C78E3}"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87380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6456F-F47D-4F25-8053-2A695DA0CA7D}"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2700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6C7379-69CC-4837-9905-BEBA22830C8A}"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4710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EB8B7E-8AEE-4F10-BFEE-C999AD004D36}"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3772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F1133-3259-4C45-BABA-5B62D9C6F78D}"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6246187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F1133-3259-4C45-BABA-5B62D9C6F78D}"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3887408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79223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5585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898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01253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4991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11/14/2017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7159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11/14/2017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6956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11/14/2017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9393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437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 name="Date Placeholder 4"/>
          <p:cNvSpPr>
            <a:spLocks noGrp="1"/>
          </p:cNvSpPr>
          <p:nvPr>
            <p:ph type="dt" sz="half" idx="10"/>
          </p:nvPr>
        </p:nvSpPr>
        <p:spPr/>
        <p:txBody>
          <a:bodyPr/>
          <a:lstStyle/>
          <a:p>
            <a:fld id="{1471A834-4F3C-4AF9-9C74-05EC35A0F292}" type="datetimeFigureOut">
              <a:rPr lang="en-US" smtClean="0"/>
              <a:t>11/14/2017</a:t>
            </a:fld>
            <a:endParaRPr lang="en-US" dirty="0"/>
          </a:p>
        </p:txBody>
      </p:sp>
    </p:spTree>
    <p:extLst>
      <p:ext uri="{BB962C8B-B14F-4D97-AF65-F5344CB8AC3E}">
        <p14:creationId xmlns:p14="http://schemas.microsoft.com/office/powerpoint/2010/main" val="2018101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CF1133-3259-4C45-BABA-5B62D9C6F78D}" type="datetimeFigureOut">
              <a:rPr lang="en-US" smtClean="0"/>
              <a:t>11/14/2017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675308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cdc.gov/japaneseencephalitis/symptoms/index.html" TargetMode="External"/><Relationship Id="rId2" Type="http://schemas.openxmlformats.org/officeDocument/2006/relationships/hyperlink" Target="http://www.cdc.gov/yellowfever/symptoms/index.html"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Graham Health Center</a:t>
            </a:r>
            <a:endParaRPr lang="en-US" dirty="0"/>
          </a:p>
        </p:txBody>
      </p:sp>
      <p:sp>
        <p:nvSpPr>
          <p:cNvPr id="3" name="Subtitle 2"/>
          <p:cNvSpPr>
            <a:spLocks noGrp="1"/>
          </p:cNvSpPr>
          <p:nvPr>
            <p:ph type="subTitle" idx="1"/>
          </p:nvPr>
        </p:nvSpPr>
        <p:spPr/>
        <p:txBody>
          <a:bodyPr>
            <a:normAutofit/>
          </a:bodyPr>
          <a:lstStyle/>
          <a:p>
            <a:r>
              <a:rPr lang="en-US" sz="3600" dirty="0" smtClean="0">
                <a:solidFill>
                  <a:schemeClr val="accent2">
                    <a:lumMod val="75000"/>
                  </a:schemeClr>
                </a:solidFill>
              </a:rPr>
              <a:t>Travel Medicine</a:t>
            </a:r>
            <a:endParaRPr lang="en-US" sz="3600" dirty="0">
              <a:solidFill>
                <a:schemeClr val="accent2">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5802" y="877487"/>
            <a:ext cx="1971675" cy="2076450"/>
          </a:xfrm>
          <a:prstGeom prst="rect">
            <a:avLst/>
          </a:prstGeom>
        </p:spPr>
      </p:pic>
    </p:spTree>
    <p:extLst>
      <p:ext uri="{BB962C8B-B14F-4D97-AF65-F5344CB8AC3E}">
        <p14:creationId xmlns:p14="http://schemas.microsoft.com/office/powerpoint/2010/main" val="1996098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a:t>
            </a:r>
            <a:endParaRPr lang="en-US" dirty="0"/>
          </a:p>
        </p:txBody>
      </p:sp>
      <p:sp>
        <p:nvSpPr>
          <p:cNvPr id="3" name="Content Placeholder 2"/>
          <p:cNvSpPr>
            <a:spLocks noGrp="1"/>
          </p:cNvSpPr>
          <p:nvPr>
            <p:ph idx="1"/>
          </p:nvPr>
        </p:nvSpPr>
        <p:spPr/>
        <p:txBody>
          <a:bodyPr>
            <a:normAutofit/>
          </a:bodyPr>
          <a:lstStyle/>
          <a:p>
            <a:r>
              <a:rPr lang="en-US" sz="2400" dirty="0" smtClean="0"/>
              <a:t>All </a:t>
            </a:r>
            <a:r>
              <a:rPr lang="en-US" sz="2400" dirty="0"/>
              <a:t>routine immunizations (MMR, </a:t>
            </a:r>
            <a:r>
              <a:rPr lang="en-US" sz="2400" dirty="0" err="1"/>
              <a:t>Tdap</a:t>
            </a:r>
            <a:r>
              <a:rPr lang="en-US" sz="2400" dirty="0"/>
              <a:t>, </a:t>
            </a:r>
            <a:r>
              <a:rPr lang="en-US" sz="2400" dirty="0" err="1"/>
              <a:t>Hep</a:t>
            </a:r>
            <a:r>
              <a:rPr lang="en-US" sz="2400" dirty="0"/>
              <a:t> B </a:t>
            </a:r>
            <a:r>
              <a:rPr lang="en-US" sz="2400" dirty="0" err="1"/>
              <a:t>etc</a:t>
            </a:r>
            <a:r>
              <a:rPr lang="en-US" sz="2400" dirty="0"/>
              <a:t>) UTD</a:t>
            </a:r>
            <a:endParaRPr lang="en-US" sz="2400" dirty="0" smtClean="0"/>
          </a:p>
          <a:p>
            <a:r>
              <a:rPr lang="en-US" sz="2400" dirty="0" smtClean="0"/>
              <a:t>Recommended:  </a:t>
            </a:r>
            <a:r>
              <a:rPr lang="en-US" sz="2400" dirty="0" err="1" smtClean="0"/>
              <a:t>Hep</a:t>
            </a:r>
            <a:r>
              <a:rPr lang="en-US" sz="2400" dirty="0" smtClean="0"/>
              <a:t> A (2 shot series 0, 6 months)</a:t>
            </a:r>
            <a:endParaRPr lang="en-US" sz="2400" dirty="0"/>
          </a:p>
        </p:txBody>
      </p:sp>
    </p:spTree>
    <p:extLst>
      <p:ext uri="{BB962C8B-B14F-4D97-AF65-F5344CB8AC3E}">
        <p14:creationId xmlns:p14="http://schemas.microsoft.com/office/powerpoint/2010/main" val="3139443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Asia:  China</a:t>
            </a:r>
            <a:endParaRPr lang="en-US" dirty="0"/>
          </a:p>
        </p:txBody>
      </p:sp>
      <p:sp>
        <p:nvSpPr>
          <p:cNvPr id="3" name="Content Placeholder 2"/>
          <p:cNvSpPr>
            <a:spLocks noGrp="1"/>
          </p:cNvSpPr>
          <p:nvPr>
            <p:ph idx="1"/>
          </p:nvPr>
        </p:nvSpPr>
        <p:spPr/>
        <p:txBody>
          <a:bodyPr>
            <a:normAutofit/>
          </a:bodyPr>
          <a:lstStyle/>
          <a:p>
            <a:r>
              <a:rPr lang="en-US" sz="2400" dirty="0" err="1" smtClean="0"/>
              <a:t>Hep</a:t>
            </a:r>
            <a:r>
              <a:rPr lang="en-US" sz="2400" dirty="0" smtClean="0"/>
              <a:t> A </a:t>
            </a:r>
          </a:p>
          <a:p>
            <a:r>
              <a:rPr lang="en-US" sz="2400" dirty="0" smtClean="0"/>
              <a:t>Typhoid</a:t>
            </a:r>
          </a:p>
          <a:p>
            <a:r>
              <a:rPr lang="en-US" sz="2400" dirty="0" smtClean="0"/>
              <a:t>Polio booster</a:t>
            </a:r>
          </a:p>
          <a:p>
            <a:r>
              <a:rPr lang="en-US" sz="2400" dirty="0" smtClean="0"/>
              <a:t>? Rabies / ? JE  - depends on region, outdoor exposure, time of year.</a:t>
            </a:r>
          </a:p>
          <a:p>
            <a:r>
              <a:rPr lang="en-US" sz="2400" dirty="0" smtClean="0"/>
              <a:t>Flu shot (depending on time of year).</a:t>
            </a:r>
          </a:p>
          <a:p>
            <a:r>
              <a:rPr lang="en-US" sz="2400" dirty="0" smtClean="0"/>
              <a:t>+ All routine immunizations (MMR, </a:t>
            </a:r>
            <a:r>
              <a:rPr lang="en-US" sz="2400" dirty="0" err="1" smtClean="0"/>
              <a:t>Tdap</a:t>
            </a:r>
            <a:r>
              <a:rPr lang="en-US" sz="2400" dirty="0" smtClean="0"/>
              <a:t>, </a:t>
            </a:r>
            <a:r>
              <a:rPr lang="en-US" sz="2400" dirty="0" err="1" smtClean="0"/>
              <a:t>Hep</a:t>
            </a:r>
            <a:r>
              <a:rPr lang="en-US" sz="2400" dirty="0" smtClean="0"/>
              <a:t> B </a:t>
            </a:r>
            <a:r>
              <a:rPr lang="en-US" sz="2400" dirty="0" err="1" smtClean="0"/>
              <a:t>etc</a:t>
            </a:r>
            <a:r>
              <a:rPr lang="en-US" sz="2400" dirty="0" smtClean="0"/>
              <a:t>) UTD.</a:t>
            </a:r>
            <a:endParaRPr lang="en-US" sz="2400" dirty="0"/>
          </a:p>
        </p:txBody>
      </p:sp>
    </p:spTree>
    <p:extLst>
      <p:ext uri="{BB962C8B-B14F-4D97-AF65-F5344CB8AC3E}">
        <p14:creationId xmlns:p14="http://schemas.microsoft.com/office/powerpoint/2010/main" val="1719188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America</a:t>
            </a:r>
            <a:endParaRPr lang="en-US" dirty="0"/>
          </a:p>
        </p:txBody>
      </p:sp>
      <p:sp>
        <p:nvSpPr>
          <p:cNvPr id="3" name="Content Placeholder 2"/>
          <p:cNvSpPr>
            <a:spLocks noGrp="1"/>
          </p:cNvSpPr>
          <p:nvPr>
            <p:ph idx="1"/>
          </p:nvPr>
        </p:nvSpPr>
        <p:spPr/>
        <p:txBody>
          <a:bodyPr>
            <a:normAutofit/>
          </a:bodyPr>
          <a:lstStyle/>
          <a:p>
            <a:r>
              <a:rPr lang="en-US" sz="3200" dirty="0" err="1" smtClean="0"/>
              <a:t>Hep</a:t>
            </a:r>
            <a:r>
              <a:rPr lang="en-US" sz="3200" dirty="0" smtClean="0"/>
              <a:t> A</a:t>
            </a:r>
          </a:p>
          <a:p>
            <a:r>
              <a:rPr lang="en-US" sz="3200" dirty="0" smtClean="0"/>
              <a:t>Typhoid</a:t>
            </a:r>
          </a:p>
          <a:p>
            <a:r>
              <a:rPr lang="en-US" sz="3200" dirty="0" smtClean="0"/>
              <a:t>? Yellow Fever</a:t>
            </a:r>
            <a:endParaRPr lang="en-US" sz="3200" dirty="0"/>
          </a:p>
        </p:txBody>
      </p:sp>
    </p:spTree>
    <p:extLst>
      <p:ext uri="{BB962C8B-B14F-4D97-AF65-F5344CB8AC3E}">
        <p14:creationId xmlns:p14="http://schemas.microsoft.com/office/powerpoint/2010/main" val="1671775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0647" y="1019502"/>
            <a:ext cx="5344360" cy="4168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0729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421" y="353194"/>
            <a:ext cx="5780690" cy="903890"/>
          </a:xfrm>
        </p:spPr>
        <p:txBody>
          <a:bodyPr>
            <a:normAutofit fontScale="90000"/>
          </a:bodyPr>
          <a:lstStyle/>
          <a:p>
            <a:r>
              <a:rPr lang="en-US" sz="2800" dirty="0" smtClean="0">
                <a:solidFill>
                  <a:srgbClr val="FF0000"/>
                </a:solidFill>
              </a:rPr>
              <a:t>Diseases Spread by Mosquitos</a:t>
            </a:r>
            <a:br>
              <a:rPr lang="en-US" sz="2800" dirty="0" smtClean="0">
                <a:solidFill>
                  <a:srgbClr val="FF0000"/>
                </a:solidFill>
              </a:rPr>
            </a:br>
            <a:r>
              <a:rPr lang="en-US" sz="2800" dirty="0" smtClean="0">
                <a:solidFill>
                  <a:srgbClr val="FF0000"/>
                </a:solidFill>
              </a:rPr>
              <a:t>            </a:t>
            </a:r>
            <a:endParaRPr lang="en-US" sz="2800" dirty="0">
              <a:solidFill>
                <a:srgbClr val="FF0000"/>
              </a:solidFill>
            </a:endParaRPr>
          </a:p>
        </p:txBody>
      </p:sp>
      <p:sp>
        <p:nvSpPr>
          <p:cNvPr id="3" name="Content Placeholder 2"/>
          <p:cNvSpPr>
            <a:spLocks noGrp="1"/>
          </p:cNvSpPr>
          <p:nvPr>
            <p:ph idx="1"/>
          </p:nvPr>
        </p:nvSpPr>
        <p:spPr>
          <a:xfrm>
            <a:off x="477638" y="805139"/>
            <a:ext cx="8596668" cy="5690254"/>
          </a:xfrm>
        </p:spPr>
        <p:txBody>
          <a:bodyPr>
            <a:normAutofit lnSpcReduction="10000"/>
          </a:bodyPr>
          <a:lstStyle/>
          <a:p>
            <a:r>
              <a:rPr lang="en-US" smtClean="0">
                <a:solidFill>
                  <a:srgbClr val="FF0000"/>
                </a:solidFill>
              </a:rPr>
              <a:t>Malaria</a:t>
            </a:r>
            <a:r>
              <a:rPr lang="en-US" smtClean="0"/>
              <a:t> is a disease spread through mosquito bites. </a:t>
            </a:r>
            <a:r>
              <a:rPr lang="en-US" dirty="0" smtClean="0"/>
              <a:t>Symptoms usually appear within in 7-30 days but can take up to one year to develop. Symptoms include high fevers, shaking chills, and flu-like illness. Without treatment, malaria can cause severe illness and even death.</a:t>
            </a:r>
          </a:p>
          <a:p>
            <a:r>
              <a:rPr lang="en-US" dirty="0" smtClean="0">
                <a:solidFill>
                  <a:srgbClr val="FF0000"/>
                </a:solidFill>
              </a:rPr>
              <a:t>Yellow fever </a:t>
            </a:r>
            <a:r>
              <a:rPr lang="en-US" dirty="0" smtClean="0"/>
              <a:t>is a disease caused by a virus that is spread through mosquito bites. </a:t>
            </a:r>
            <a:r>
              <a:rPr lang="en-US" dirty="0" smtClean="0">
                <a:hlinkClick r:id="rId2"/>
              </a:rPr>
              <a:t>Symptoms</a:t>
            </a:r>
            <a:r>
              <a:rPr lang="en-US" dirty="0" smtClean="0"/>
              <a:t> take 3–6 days to develop and include fever, chills, headache, backache, and muscle aches. About 15% of people who get yellow fever develop serious illness that can lead to bleeding, shock, organ failure, and sometimes death.</a:t>
            </a:r>
          </a:p>
          <a:p>
            <a:r>
              <a:rPr lang="en-US" dirty="0" smtClean="0">
                <a:solidFill>
                  <a:srgbClr val="FF0000"/>
                </a:solidFill>
              </a:rPr>
              <a:t>Japanese encephalitis </a:t>
            </a:r>
            <a:r>
              <a:rPr lang="en-US" dirty="0" smtClean="0"/>
              <a:t>(JE) is a disease spread through mosquito bites. </a:t>
            </a:r>
            <a:r>
              <a:rPr lang="en-US" dirty="0" smtClean="0">
                <a:hlinkClick r:id="rId3"/>
              </a:rPr>
              <a:t>Symptoms</a:t>
            </a:r>
            <a:r>
              <a:rPr lang="en-US" dirty="0" smtClean="0"/>
              <a:t> usually take 5-15 days to develop and include fever, headache, vomiting, confusion, and difficulty moving. Symptoms that develop later include swelling around the brain and coma. JE is a serious disease that may cause death.</a:t>
            </a:r>
          </a:p>
          <a:p>
            <a:r>
              <a:rPr lang="en-US" dirty="0" smtClean="0">
                <a:solidFill>
                  <a:srgbClr val="FF0000"/>
                </a:solidFill>
              </a:rPr>
              <a:t> </a:t>
            </a:r>
            <a:r>
              <a:rPr lang="en-US" dirty="0" err="1" smtClean="0">
                <a:solidFill>
                  <a:srgbClr val="FF0000"/>
                </a:solidFill>
              </a:rPr>
              <a:t>Zika</a:t>
            </a:r>
            <a:r>
              <a:rPr lang="en-US" dirty="0" smtClean="0">
                <a:solidFill>
                  <a:srgbClr val="FF0000"/>
                </a:solidFill>
              </a:rPr>
              <a:t> virus: </a:t>
            </a:r>
            <a:r>
              <a:rPr lang="en-US" dirty="0" err="1" smtClean="0"/>
              <a:t>Zika</a:t>
            </a:r>
            <a:r>
              <a:rPr lang="en-US" dirty="0" smtClean="0"/>
              <a:t> is spread mostly by the bite of an infected mosquito. These mosquitoes bite during the day and </a:t>
            </a:r>
            <a:r>
              <a:rPr lang="en-US" dirty="0" err="1" smtClean="0"/>
              <a:t>night.Zika</a:t>
            </a:r>
            <a:r>
              <a:rPr lang="en-US" dirty="0" smtClean="0"/>
              <a:t> can be passed from a pregnant woman to her fetus. Infection during pregnancy can cause certain birth </a:t>
            </a:r>
            <a:r>
              <a:rPr lang="en-US" dirty="0" err="1" smtClean="0"/>
              <a:t>defects.Can</a:t>
            </a:r>
            <a:r>
              <a:rPr lang="en-US" dirty="0" smtClean="0"/>
              <a:t> be transmitted via sexual contact Symptoms: Fever; Rash Joint pain Red eyes Other symptoms include: Muscle pain; Headache</a:t>
            </a:r>
          </a:p>
          <a:p>
            <a:r>
              <a:rPr lang="en-US" dirty="0" smtClean="0"/>
              <a:t>Dengue Fever</a:t>
            </a:r>
          </a:p>
          <a:p>
            <a:endParaRPr lang="en-US" dirty="0" smtClean="0"/>
          </a:p>
          <a:p>
            <a:endParaRPr lang="en-US" dirty="0" smtClean="0"/>
          </a:p>
          <a:p>
            <a:endParaRPr lang="en-US" dirty="0" smtClean="0"/>
          </a:p>
          <a:p>
            <a:endParaRPr lang="en-US" dirty="0"/>
          </a:p>
        </p:txBody>
      </p:sp>
      <p:pic>
        <p:nvPicPr>
          <p:cNvPr id="4" name="Picture 4" descr="Anopheles mosqui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86648" y="157656"/>
            <a:ext cx="2280745" cy="1294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483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b="1" dirty="0"/>
              <a:t>Chikungunya fever </a:t>
            </a:r>
            <a:r>
              <a:rPr lang="en-US" dirty="0"/>
              <a:t>(CHIK) is an infection caused by the Chikungunya virus (CHIKV). The virus is spread through the bite of an infected mosquito, Symptoms may </a:t>
            </a:r>
            <a:r>
              <a:rPr lang="en-US" dirty="0" smtClean="0"/>
              <a:t>include: Sudden </a:t>
            </a:r>
            <a:r>
              <a:rPr lang="en-US" dirty="0"/>
              <a:t>high fever (usually &gt; 102ºF) which may be continuous or </a:t>
            </a:r>
            <a:r>
              <a:rPr lang="en-US" dirty="0" smtClean="0"/>
              <a:t>intermittent. Severe </a:t>
            </a:r>
            <a:r>
              <a:rPr lang="en-US" dirty="0"/>
              <a:t>joint pain that commonly involves the hands and </a:t>
            </a:r>
            <a:r>
              <a:rPr lang="en-US" dirty="0" smtClean="0"/>
              <a:t>feet Joint swelling; Back pain; Rash </a:t>
            </a:r>
            <a:r>
              <a:rPr lang="en-US" dirty="0"/>
              <a:t>usually 2-5 days after fever </a:t>
            </a:r>
            <a:r>
              <a:rPr lang="en-US" dirty="0" smtClean="0"/>
              <a:t>starts Other </a:t>
            </a:r>
            <a:r>
              <a:rPr lang="en-US" dirty="0"/>
              <a:t>symptoms may include headache, body ache, nausea, vomiting, and redness around the eyes. In unusual cases, infection can involve the brain, eyes, heart, kidney and other organs.</a:t>
            </a:r>
          </a:p>
          <a:p>
            <a:pPr lvl="1"/>
            <a:r>
              <a:rPr lang="en-US" dirty="0"/>
              <a:t>Fatal infections are rare, however many patients have chronic joint pain, arthritis, loss of energy and depression lasting weeks to years</a:t>
            </a:r>
            <a:r>
              <a:rPr lang="en-US" dirty="0" smtClean="0"/>
              <a:t>.</a:t>
            </a:r>
          </a:p>
          <a:p>
            <a:r>
              <a:rPr lang="en-US" b="1" dirty="0" smtClean="0"/>
              <a:t>Dengue Fever </a:t>
            </a:r>
            <a:r>
              <a:rPr lang="en-US" dirty="0" smtClean="0"/>
              <a:t>has </a:t>
            </a:r>
            <a:r>
              <a:rPr lang="en-US" dirty="0"/>
              <a:t>emerged as a worldwide problem </a:t>
            </a:r>
            <a:r>
              <a:rPr lang="en-US" dirty="0" smtClean="0"/>
              <a:t> since </a:t>
            </a:r>
            <a:r>
              <a:rPr lang="en-US" dirty="0"/>
              <a:t>the 1950s. Although dengue rarely occurs in the continental United States, it is endemic in Puerto Rico and in many popular tourist destinations in Latin America, Southeast Asia and the Pacific islands.</a:t>
            </a:r>
          </a:p>
          <a:p>
            <a:pPr marL="457200" lvl="1" indent="0">
              <a:buNone/>
            </a:pPr>
            <a:endParaRPr lang="en-US" dirty="0" smtClean="0"/>
          </a:p>
        </p:txBody>
      </p:sp>
    </p:spTree>
    <p:extLst>
      <p:ext uri="{BB962C8B-B14F-4D97-AF65-F5344CB8AC3E}">
        <p14:creationId xmlns:p14="http://schemas.microsoft.com/office/powerpoint/2010/main" val="1331967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6719" y="982717"/>
            <a:ext cx="3839966" cy="295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345" y="1423987"/>
            <a:ext cx="4188372" cy="5201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flipH="1">
            <a:off x="5367955" y="4193627"/>
            <a:ext cx="4677105" cy="2308324"/>
          </a:xfrm>
          <a:prstGeom prst="rect">
            <a:avLst/>
          </a:prstGeom>
          <a:noFill/>
        </p:spPr>
        <p:txBody>
          <a:bodyPr wrap="square" rtlCol="0">
            <a:spAutoFit/>
          </a:bodyPr>
          <a:lstStyle/>
          <a:p>
            <a:r>
              <a:rPr lang="en-US" b="1" dirty="0" smtClean="0"/>
              <a:t>Contaminated food &amp; water</a:t>
            </a:r>
          </a:p>
          <a:p>
            <a:r>
              <a:rPr lang="en-US" dirty="0" smtClean="0"/>
              <a:t>&gt;Hepatitis A</a:t>
            </a:r>
          </a:p>
          <a:p>
            <a:r>
              <a:rPr lang="en-US" dirty="0" smtClean="0"/>
              <a:t>&gt;Polio</a:t>
            </a:r>
          </a:p>
          <a:p>
            <a:r>
              <a:rPr lang="en-US" dirty="0" smtClean="0"/>
              <a:t>&gt;</a:t>
            </a:r>
            <a:r>
              <a:rPr lang="en-US" dirty="0"/>
              <a:t>T</a:t>
            </a:r>
            <a:r>
              <a:rPr lang="en-US" dirty="0" smtClean="0"/>
              <a:t>yphoid</a:t>
            </a:r>
          </a:p>
          <a:p>
            <a:r>
              <a:rPr lang="en-US" dirty="0" smtClean="0"/>
              <a:t>&gt;Traveler’s diarrhea </a:t>
            </a:r>
          </a:p>
          <a:p>
            <a:r>
              <a:rPr lang="en-US" dirty="0" smtClean="0"/>
              <a:t>&gt;Cholera</a:t>
            </a:r>
          </a:p>
          <a:p>
            <a:r>
              <a:rPr lang="en-US" dirty="0" smtClean="0"/>
              <a:t>&gt;Food poisoning </a:t>
            </a:r>
          </a:p>
          <a:p>
            <a:endParaRPr lang="en-US" dirty="0"/>
          </a:p>
        </p:txBody>
      </p:sp>
    </p:spTree>
    <p:extLst>
      <p:ext uri="{BB962C8B-B14F-4D97-AF65-F5344CB8AC3E}">
        <p14:creationId xmlns:p14="http://schemas.microsoft.com/office/powerpoint/2010/main" val="308857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www.epa.gov/sites/production/files/2013-09/bed_bug_bites_-_harlan_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7383" y="1219200"/>
            <a:ext cx="4362090" cy="3242344"/>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A photograph of a bed bu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5011" y="4323255"/>
            <a:ext cx="2190750" cy="180022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Bed bugs on a chai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7725" y="4271579"/>
            <a:ext cx="2057070" cy="1851901"/>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7725" y="341125"/>
            <a:ext cx="2569779" cy="3029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1356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r>
            <a:br>
              <a:rPr lang="en-US" dirty="0"/>
            </a:br>
            <a:r>
              <a:rPr lang="en-US" sz="2700" b="1" dirty="0" smtClean="0">
                <a:solidFill>
                  <a:schemeClr val="tx1"/>
                </a:solidFill>
              </a:rPr>
              <a:t> </a:t>
            </a:r>
            <a:r>
              <a:rPr lang="en-US" sz="2700" b="1" dirty="0" smtClean="0">
                <a:solidFill>
                  <a:srgbClr val="FF0000"/>
                </a:solidFill>
              </a:rPr>
              <a:t>Stress/Depression/Anxiety</a:t>
            </a:r>
            <a:r>
              <a:rPr lang="en-US" sz="2700" b="1" dirty="0" smtClean="0">
                <a:solidFill>
                  <a:schemeClr val="tx1"/>
                </a:solidFill>
              </a:rPr>
              <a:t> </a:t>
            </a:r>
            <a:br>
              <a:rPr lang="en-US" sz="2700" b="1" dirty="0" smtClean="0">
                <a:solidFill>
                  <a:schemeClr val="tx1"/>
                </a:solidFill>
              </a:rPr>
            </a:br>
            <a:r>
              <a:rPr lang="en-US" sz="2700" b="1" dirty="0">
                <a:solidFill>
                  <a:schemeClr val="tx1"/>
                </a:solidFill>
              </a:rPr>
              <a:t>	</a:t>
            </a:r>
            <a:r>
              <a:rPr lang="en-US" sz="2700" b="1" dirty="0" smtClean="0">
                <a:solidFill>
                  <a:schemeClr val="tx1"/>
                </a:solidFill>
              </a:rPr>
              <a:t>                                      </a:t>
            </a:r>
            <a:r>
              <a:rPr lang="en-US" sz="1300" dirty="0" smtClean="0">
                <a:solidFill>
                  <a:schemeClr val="tx1"/>
                </a:solidFill>
              </a:rPr>
              <a:t>(The Chronical of Higher Education, June, 2010)</a:t>
            </a:r>
            <a:endParaRPr lang="en-US" sz="1300" dirty="0">
              <a:solidFill>
                <a:schemeClr val="tx1"/>
              </a:solidFill>
              <a:effectLst/>
            </a:endParaRPr>
          </a:p>
        </p:txBody>
      </p:sp>
      <p:sp>
        <p:nvSpPr>
          <p:cNvPr id="3" name="Content Placeholder 2"/>
          <p:cNvSpPr>
            <a:spLocks noGrp="1"/>
          </p:cNvSpPr>
          <p:nvPr>
            <p:ph idx="1"/>
          </p:nvPr>
        </p:nvSpPr>
        <p:spPr/>
        <p:txBody>
          <a:bodyPr/>
          <a:lstStyle/>
          <a:p>
            <a:r>
              <a:rPr lang="en-US" dirty="0"/>
              <a:t>Close to </a:t>
            </a:r>
            <a:r>
              <a:rPr lang="en-US" dirty="0" smtClean="0"/>
              <a:t>30 % </a:t>
            </a:r>
            <a:r>
              <a:rPr lang="en-US" dirty="0"/>
              <a:t>of college students </a:t>
            </a:r>
            <a:r>
              <a:rPr lang="en-US" dirty="0" smtClean="0"/>
              <a:t>surveyed reported </a:t>
            </a:r>
            <a:r>
              <a:rPr lang="en-US" dirty="0"/>
              <a:t>being very depressed at some point in the past </a:t>
            </a:r>
            <a:r>
              <a:rPr lang="en-US" dirty="0" smtClean="0"/>
              <a:t>year (triple </a:t>
            </a:r>
            <a:r>
              <a:rPr lang="en-US" dirty="0"/>
              <a:t>the number just 15 years </a:t>
            </a:r>
            <a:r>
              <a:rPr lang="en-US" dirty="0" smtClean="0"/>
              <a:t>ago).</a:t>
            </a:r>
          </a:p>
          <a:p>
            <a:r>
              <a:rPr lang="en-US" dirty="0" smtClean="0"/>
              <a:t>6 </a:t>
            </a:r>
            <a:r>
              <a:rPr lang="en-US" dirty="0"/>
              <a:t>%</a:t>
            </a:r>
            <a:r>
              <a:rPr lang="en-US" dirty="0" smtClean="0"/>
              <a:t> </a:t>
            </a:r>
            <a:r>
              <a:rPr lang="en-US" dirty="0"/>
              <a:t>of </a:t>
            </a:r>
            <a:r>
              <a:rPr lang="en-US" dirty="0" smtClean="0"/>
              <a:t>college students </a:t>
            </a:r>
            <a:r>
              <a:rPr lang="en-US" dirty="0"/>
              <a:t>reported seriously considering suicide in the past </a:t>
            </a:r>
            <a:r>
              <a:rPr lang="en-US" dirty="0" smtClean="0"/>
              <a:t>year</a:t>
            </a:r>
          </a:p>
          <a:p>
            <a:r>
              <a:rPr lang="en-US" dirty="0"/>
              <a:t>Underlying mental-health problems can be exacerbated by the stress of studying overseas, as students adjust to being alone in a foreign country, far from friends and family.</a:t>
            </a:r>
          </a:p>
          <a:p>
            <a:r>
              <a:rPr lang="en-US" dirty="0"/>
              <a:t>Yet study-abroad offices have one hand tied behind their backs when it comes to mental-health concerns, because they do not have access to students' medical records.</a:t>
            </a:r>
          </a:p>
          <a:p>
            <a:endParaRPr lang="en-US" dirty="0"/>
          </a:p>
        </p:txBody>
      </p:sp>
    </p:spTree>
    <p:extLst>
      <p:ext uri="{BB962C8B-B14F-4D97-AF65-F5344CB8AC3E}">
        <p14:creationId xmlns:p14="http://schemas.microsoft.com/office/powerpoint/2010/main" val="2547639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67224" y="2241353"/>
            <a:ext cx="5808168" cy="3224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xplosion 2 2"/>
          <p:cNvSpPr/>
          <p:nvPr/>
        </p:nvSpPr>
        <p:spPr>
          <a:xfrm>
            <a:off x="136634" y="105103"/>
            <a:ext cx="11508828" cy="2091559"/>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2199285" y="768043"/>
            <a:ext cx="6574236" cy="923330"/>
          </a:xfrm>
          <a:prstGeom prst="rect">
            <a:avLst/>
          </a:prstGeom>
          <a:noFill/>
        </p:spPr>
        <p:txBody>
          <a:bodyPr wrap="none" lIns="91440" tIns="45720" rIns="91440" bIns="45720">
            <a:spAutoFit/>
          </a:bodyPr>
          <a:lstStyle/>
          <a:p>
            <a:pPr algn="ct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GHC: 248-370-2341</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831222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375" y="357351"/>
            <a:ext cx="8596668" cy="536028"/>
          </a:xfrm>
        </p:spPr>
        <p:txBody>
          <a:bodyPr>
            <a:normAutofit fontScale="90000"/>
          </a:bodyPr>
          <a:lstStyle/>
          <a:p>
            <a:pPr algn="ctr"/>
            <a:r>
              <a:rPr lang="en-US" dirty="0" smtClean="0"/>
              <a:t>Graham Health Center Services</a:t>
            </a:r>
            <a:endParaRPr lang="en-US" dirty="0"/>
          </a:p>
        </p:txBody>
      </p:sp>
      <p:sp>
        <p:nvSpPr>
          <p:cNvPr id="3" name="Content Placeholder 2"/>
          <p:cNvSpPr>
            <a:spLocks noGrp="1"/>
          </p:cNvSpPr>
          <p:nvPr>
            <p:ph idx="1"/>
          </p:nvPr>
        </p:nvSpPr>
        <p:spPr>
          <a:xfrm>
            <a:off x="803458" y="1082565"/>
            <a:ext cx="8596668" cy="5055476"/>
          </a:xfrm>
        </p:spPr>
        <p:txBody>
          <a:bodyPr>
            <a:normAutofit fontScale="92500"/>
          </a:bodyPr>
          <a:lstStyle/>
          <a:p>
            <a:r>
              <a:rPr lang="en-US" b="1" dirty="0" smtClean="0"/>
              <a:t>Primary Care Services</a:t>
            </a:r>
          </a:p>
          <a:p>
            <a:pPr lvl="1"/>
            <a:r>
              <a:rPr lang="en-US" dirty="0" smtClean="0"/>
              <a:t>Physical Exams: For work, travel, school, sports, annual screening, etc.</a:t>
            </a:r>
          </a:p>
          <a:p>
            <a:pPr lvl="1"/>
            <a:r>
              <a:rPr lang="en-US" dirty="0" smtClean="0"/>
              <a:t>Health Maintenance:  Asthma, Thyroid, Birth Control, Allergy shots, </a:t>
            </a:r>
            <a:r>
              <a:rPr lang="en-US" dirty="0" err="1" smtClean="0"/>
              <a:t>etc</a:t>
            </a:r>
            <a:endParaRPr lang="en-US" dirty="0" smtClean="0"/>
          </a:p>
          <a:p>
            <a:pPr lvl="1"/>
            <a:r>
              <a:rPr lang="en-US" dirty="0" smtClean="0"/>
              <a:t>Disease Prevention: Health talks: Safe sex practices, Immunizations: Flu, MMR, HPV, Td, </a:t>
            </a:r>
            <a:r>
              <a:rPr lang="en-US" dirty="0" err="1" smtClean="0"/>
              <a:t>Tdap</a:t>
            </a:r>
            <a:r>
              <a:rPr lang="en-US" dirty="0" smtClean="0"/>
              <a:t> </a:t>
            </a:r>
            <a:r>
              <a:rPr lang="en-US" dirty="0" err="1" smtClean="0"/>
              <a:t>etc</a:t>
            </a:r>
            <a:endParaRPr lang="en-US" dirty="0" smtClean="0"/>
          </a:p>
          <a:p>
            <a:pPr lvl="1"/>
            <a:r>
              <a:rPr lang="en-US" dirty="0" smtClean="0"/>
              <a:t>Diagnose and treat – lab on site</a:t>
            </a:r>
          </a:p>
          <a:p>
            <a:pPr lvl="2"/>
            <a:r>
              <a:rPr lang="en-US" sz="1600" dirty="0" smtClean="0"/>
              <a:t>Acute illness:  Step throat, UTI, STI/STD’s, Mono, HIV, Allergic reactions, Cerium impaction,  </a:t>
            </a:r>
            <a:r>
              <a:rPr lang="en-US" sz="1600" dirty="0" err="1" smtClean="0"/>
              <a:t>etc</a:t>
            </a:r>
            <a:r>
              <a:rPr lang="en-US" sz="1600" dirty="0" smtClean="0"/>
              <a:t>,  Emergency Services: AED, CPR, Anaphylaxis, Respiratory distress/arrest  </a:t>
            </a:r>
            <a:r>
              <a:rPr lang="en-US" sz="1600" dirty="0" err="1" smtClean="0"/>
              <a:t>etc</a:t>
            </a:r>
            <a:r>
              <a:rPr lang="en-US" sz="1600" dirty="0"/>
              <a:t> </a:t>
            </a:r>
            <a:endParaRPr lang="en-US" sz="1600" dirty="0" smtClean="0"/>
          </a:p>
          <a:p>
            <a:pPr lvl="2"/>
            <a:r>
              <a:rPr lang="en-US" sz="1600" dirty="0" smtClean="0"/>
              <a:t>Minor Injuries: Sprains/strains, lacerations, minor burns, chemical exposures, </a:t>
            </a:r>
            <a:r>
              <a:rPr lang="en-US" sz="1600" dirty="0" err="1" smtClean="0"/>
              <a:t>etc</a:t>
            </a:r>
            <a:endParaRPr lang="en-US" sz="1600" dirty="0" smtClean="0"/>
          </a:p>
          <a:p>
            <a:pPr lvl="2"/>
            <a:r>
              <a:rPr lang="en-US" sz="1600" dirty="0" smtClean="0"/>
              <a:t>Chronic disease: Diabetes, STD management, High blood pressure, </a:t>
            </a:r>
            <a:r>
              <a:rPr lang="en-US" sz="1600" dirty="0" err="1" smtClean="0"/>
              <a:t>etc</a:t>
            </a:r>
            <a:endParaRPr lang="en-US" sz="1600" dirty="0" smtClean="0"/>
          </a:p>
          <a:p>
            <a:pPr lvl="1"/>
            <a:r>
              <a:rPr lang="en-US" dirty="0" smtClean="0"/>
              <a:t>Screening tests:  Lab work, Peak flows; Tympanogram, Rapid strep, Mono, Pregnancy testing, HIV, STI </a:t>
            </a:r>
            <a:r>
              <a:rPr lang="en-US" dirty="0" err="1" smtClean="0"/>
              <a:t>etc</a:t>
            </a:r>
            <a:endParaRPr lang="en-US" dirty="0" smtClean="0"/>
          </a:p>
          <a:p>
            <a:pPr lvl="1"/>
            <a:r>
              <a:rPr lang="en-US" dirty="0" smtClean="0"/>
              <a:t>Prescribe medication: + small dispensary: OTC meds: ibuprofen, cold/cough medicine, condoms </a:t>
            </a:r>
            <a:r>
              <a:rPr lang="en-US" dirty="0" err="1" smtClean="0"/>
              <a:t>etc</a:t>
            </a:r>
            <a:r>
              <a:rPr lang="en-US" dirty="0" smtClean="0"/>
              <a:t>; + some RX meds</a:t>
            </a:r>
          </a:p>
          <a:p>
            <a:pPr lvl="1"/>
            <a:r>
              <a:rPr lang="en-US" dirty="0" smtClean="0"/>
              <a:t>Promote positive health behavior &amp; self-care skills through education &amp; counseling.</a:t>
            </a:r>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40770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Psych – Mental Health Services</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b="1" dirty="0" smtClean="0"/>
              <a:t>Psychiatrist: 4 </a:t>
            </a:r>
            <a:r>
              <a:rPr lang="en-US" b="1" dirty="0" err="1" smtClean="0"/>
              <a:t>hrs</a:t>
            </a:r>
            <a:r>
              <a:rPr lang="en-US" b="1" dirty="0" smtClean="0"/>
              <a:t> weekly  + Full time Psych Mental Health Nurse Practitioner</a:t>
            </a:r>
          </a:p>
          <a:p>
            <a:r>
              <a:rPr lang="en-US" sz="2400" dirty="0" smtClean="0"/>
              <a:t>Provide Psych Intakes </a:t>
            </a:r>
            <a:r>
              <a:rPr lang="en-US" sz="1400" dirty="0" smtClean="0"/>
              <a:t>(</a:t>
            </a:r>
            <a:r>
              <a:rPr lang="en-US" sz="1600" dirty="0" smtClean="0"/>
              <a:t>diagnosis, medication &amp; resource 				determination/prescribing). </a:t>
            </a:r>
          </a:p>
          <a:p>
            <a:r>
              <a:rPr lang="en-US" sz="2400" dirty="0" smtClean="0"/>
              <a:t>Prescribe &amp; manage appropriate medications for depression, anxiety, bipolar + multiple other mental health issues</a:t>
            </a:r>
          </a:p>
          <a:p>
            <a:r>
              <a:rPr lang="en-US" sz="2400" dirty="0" smtClean="0"/>
              <a:t>Work in collaboration of the GHC Counseling Center</a:t>
            </a:r>
          </a:p>
          <a:p>
            <a:r>
              <a:rPr lang="en-US" sz="2400" dirty="0" smtClean="0"/>
              <a:t>Work in collaboration with the Wellness Coordinator: Stress reduction, Relaxation, Sunlight therapy, Mindfulness and Meditation consult. </a:t>
            </a:r>
          </a:p>
          <a:p>
            <a:endParaRPr lang="en-US" sz="2400" dirty="0"/>
          </a:p>
        </p:txBody>
      </p:sp>
    </p:spTree>
    <p:extLst>
      <p:ext uri="{BB962C8B-B14F-4D97-AF65-F5344CB8AC3E}">
        <p14:creationId xmlns:p14="http://schemas.microsoft.com/office/powerpoint/2010/main" val="2575366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3850"/>
            <a:ext cx="8596668" cy="853440"/>
          </a:xfrm>
        </p:spPr>
        <p:txBody>
          <a:bodyPr>
            <a:normAutofit fontScale="90000"/>
          </a:bodyPr>
          <a:lstStyle/>
          <a:p>
            <a:pPr algn="ctr"/>
            <a:r>
              <a:rPr lang="en-US" b="1" dirty="0" smtClean="0"/>
              <a:t>Travel Medicine Services </a:t>
            </a:r>
            <a:r>
              <a:rPr lang="en-US" b="1" i="1" dirty="0">
                <a:effectLst>
                  <a:outerShdw blurRad="38100" dist="38100" dir="2700000" algn="tl">
                    <a:srgbClr val="000000">
                      <a:alpha val="43137"/>
                    </a:srgbClr>
                  </a:outerShdw>
                </a:effectLst>
              </a:rPr>
              <a:t>N</a:t>
            </a:r>
            <a:r>
              <a:rPr lang="en-US" b="1" i="1" dirty="0" smtClean="0">
                <a:effectLst>
                  <a:outerShdw blurRad="38100" dist="38100" dir="2700000" algn="tl">
                    <a:srgbClr val="000000">
                      <a:alpha val="43137"/>
                    </a:srgbClr>
                  </a:outerShdw>
                </a:effectLst>
              </a:rPr>
              <a:t>ow Available!</a:t>
            </a:r>
            <a:r>
              <a:rPr lang="en-US" b="1" i="1" dirty="0" smtClean="0"/>
              <a:t/>
            </a:r>
            <a:br>
              <a:rPr lang="en-US" b="1" i="1" dirty="0" smtClean="0"/>
            </a:br>
            <a:r>
              <a:rPr lang="en-US" sz="2700" i="1" dirty="0" smtClean="0"/>
              <a:t>For your health &amp; safety, convenience and cost savings</a:t>
            </a:r>
            <a:endParaRPr lang="en-US" sz="2700" i="1" dirty="0"/>
          </a:p>
        </p:txBody>
      </p:sp>
      <p:sp>
        <p:nvSpPr>
          <p:cNvPr id="3" name="Content Placeholder 2"/>
          <p:cNvSpPr>
            <a:spLocks noGrp="1"/>
          </p:cNvSpPr>
          <p:nvPr>
            <p:ph idx="1"/>
          </p:nvPr>
        </p:nvSpPr>
        <p:spPr>
          <a:xfrm>
            <a:off x="768774" y="1349059"/>
            <a:ext cx="8596668" cy="5223191"/>
          </a:xfrm>
        </p:spPr>
        <p:txBody>
          <a:bodyPr>
            <a:normAutofit/>
          </a:bodyPr>
          <a:lstStyle/>
          <a:p>
            <a:pPr marL="0" indent="0" algn="ctr">
              <a:buNone/>
            </a:pPr>
            <a:endParaRPr lang="en-US" b="1" dirty="0" smtClean="0">
              <a:solidFill>
                <a:srgbClr val="FF0000"/>
              </a:solidFill>
            </a:endParaRPr>
          </a:p>
          <a:p>
            <a:pPr marL="0" indent="0" algn="ctr">
              <a:buNone/>
            </a:pPr>
            <a:r>
              <a:rPr lang="en-US" b="1" dirty="0" smtClean="0">
                <a:solidFill>
                  <a:srgbClr val="FF0000"/>
                </a:solidFill>
              </a:rPr>
              <a:t>For Study Abroad programs as well as personal travel for students, faculty, staff and other colleges/universities affiliated with OU travel abroad program</a:t>
            </a:r>
          </a:p>
          <a:p>
            <a:pPr marL="0" indent="0" algn="ctr">
              <a:buNone/>
            </a:pPr>
            <a:endParaRPr lang="en-US" b="1" dirty="0" smtClean="0">
              <a:solidFill>
                <a:srgbClr val="FF0000"/>
              </a:solidFill>
            </a:endParaRPr>
          </a:p>
          <a:p>
            <a:r>
              <a:rPr lang="en-US" sz="2800" dirty="0" smtClean="0"/>
              <a:t>Travel Consultations</a:t>
            </a:r>
          </a:p>
          <a:p>
            <a:r>
              <a:rPr lang="en-US" sz="2800" dirty="0" smtClean="0"/>
              <a:t>Physical Exams</a:t>
            </a:r>
          </a:p>
          <a:p>
            <a:r>
              <a:rPr lang="en-US" sz="2800" dirty="0" smtClean="0"/>
              <a:t>Immunizations</a:t>
            </a:r>
          </a:p>
          <a:p>
            <a:r>
              <a:rPr lang="en-US" sz="2800" dirty="0" smtClean="0"/>
              <a:t>Prescriptions</a:t>
            </a:r>
          </a:p>
          <a:p>
            <a:r>
              <a:rPr lang="en-US" sz="2800" dirty="0" smtClean="0"/>
              <a:t>Individualized Travel Kits</a:t>
            </a:r>
          </a:p>
          <a:p>
            <a:endParaRPr lang="en-US" dirty="0" smtClean="0"/>
          </a:p>
          <a:p>
            <a:endParaRPr lang="en-US" dirty="0" smtClean="0"/>
          </a:p>
          <a:p>
            <a:endParaRPr lang="en-US" dirty="0" smtClean="0"/>
          </a:p>
          <a:p>
            <a:pPr marL="914400" lvl="2" indent="0">
              <a:buNone/>
            </a:pPr>
            <a:endParaRPr lang="en-US" dirty="0"/>
          </a:p>
        </p:txBody>
      </p:sp>
    </p:spTree>
    <p:extLst>
      <p:ext uri="{BB962C8B-B14F-4D97-AF65-F5344CB8AC3E}">
        <p14:creationId xmlns:p14="http://schemas.microsoft.com/office/powerpoint/2010/main" val="1468359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906" y="315311"/>
            <a:ext cx="8596668" cy="872359"/>
          </a:xfrm>
        </p:spPr>
        <p:txBody>
          <a:bodyPr/>
          <a:lstStyle/>
          <a:p>
            <a:r>
              <a:rPr lang="en-US" dirty="0" smtClean="0"/>
              <a:t>							Travel Consult</a:t>
            </a:r>
            <a:endParaRPr lang="en-US" dirty="0"/>
          </a:p>
        </p:txBody>
      </p:sp>
      <p:sp>
        <p:nvSpPr>
          <p:cNvPr id="3" name="Content Placeholder 2"/>
          <p:cNvSpPr>
            <a:spLocks noGrp="1"/>
          </p:cNvSpPr>
          <p:nvPr>
            <p:ph idx="1"/>
          </p:nvPr>
        </p:nvSpPr>
        <p:spPr>
          <a:xfrm>
            <a:off x="708865" y="1151596"/>
            <a:ext cx="8596668" cy="5417370"/>
          </a:xfrm>
        </p:spPr>
        <p:txBody>
          <a:bodyPr>
            <a:normAutofit/>
          </a:bodyPr>
          <a:lstStyle/>
          <a:p>
            <a:pPr lvl="1"/>
            <a:r>
              <a:rPr lang="en-US" sz="2800" b="1" dirty="0" smtClean="0"/>
              <a:t>Travel Consult</a:t>
            </a:r>
          </a:p>
          <a:p>
            <a:pPr lvl="2"/>
            <a:r>
              <a:rPr lang="en-US" sz="2400" dirty="0" smtClean="0"/>
              <a:t>Review country specific recommended </a:t>
            </a:r>
            <a:r>
              <a:rPr lang="en-US" sz="2400" dirty="0"/>
              <a:t>/ </a:t>
            </a:r>
            <a:r>
              <a:rPr lang="en-US" sz="2400" dirty="0" smtClean="0"/>
              <a:t>required </a:t>
            </a:r>
            <a:r>
              <a:rPr lang="en-US" sz="2400" dirty="0"/>
              <a:t>travel </a:t>
            </a:r>
            <a:r>
              <a:rPr lang="en-US" sz="2400" dirty="0" smtClean="0"/>
              <a:t>Immunizations</a:t>
            </a:r>
          </a:p>
          <a:p>
            <a:pPr lvl="2"/>
            <a:r>
              <a:rPr lang="en-US" sz="2400" dirty="0"/>
              <a:t>Review your current immunization status &amp; identify immunization needs or gaps.</a:t>
            </a:r>
          </a:p>
          <a:p>
            <a:pPr lvl="2"/>
            <a:r>
              <a:rPr lang="en-US" sz="2400" dirty="0"/>
              <a:t>Provide immunizations needed for travel – (Subject to vaccine </a:t>
            </a:r>
            <a:r>
              <a:rPr lang="en-US" sz="2400" dirty="0" smtClean="0"/>
              <a:t>availability).</a:t>
            </a:r>
            <a:endParaRPr lang="en-US" sz="2400" dirty="0"/>
          </a:p>
          <a:p>
            <a:pPr lvl="2"/>
            <a:r>
              <a:rPr lang="en-US" sz="2400" dirty="0" smtClean="0"/>
              <a:t>Identify related </a:t>
            </a:r>
            <a:r>
              <a:rPr lang="en-US" sz="2400" dirty="0"/>
              <a:t>medication </a:t>
            </a:r>
            <a:r>
              <a:rPr lang="en-US" sz="2400" dirty="0" smtClean="0"/>
              <a:t>needs, both maintenance:  </a:t>
            </a:r>
            <a:r>
              <a:rPr lang="en-US" sz="2400" dirty="0"/>
              <a:t>i.e. Epi pen, extended RX for personal medications;</a:t>
            </a:r>
            <a:r>
              <a:rPr lang="en-US" sz="2400" dirty="0" smtClean="0"/>
              <a:t> AND / OR preventative RX i.e. for traveler’s diarrhea, malaria.</a:t>
            </a:r>
            <a:endParaRPr lang="en-US" sz="2400" dirty="0"/>
          </a:p>
          <a:p>
            <a:pPr marL="914400" lvl="2" indent="0">
              <a:buNone/>
            </a:pPr>
            <a:endParaRPr lang="en-US" sz="2400" dirty="0"/>
          </a:p>
          <a:p>
            <a:endParaRPr lang="en-US" sz="2400" dirty="0"/>
          </a:p>
        </p:txBody>
      </p:sp>
    </p:spTree>
    <p:extLst>
      <p:ext uri="{BB962C8B-B14F-4D97-AF65-F5344CB8AC3E}">
        <p14:creationId xmlns:p14="http://schemas.microsoft.com/office/powerpoint/2010/main" val="4055949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GHC Travel Services </a:t>
            </a:r>
            <a:r>
              <a:rPr lang="en-US" sz="2400" dirty="0" smtClean="0"/>
              <a:t>(</a:t>
            </a:r>
            <a:r>
              <a:rPr lang="en-US" sz="2400" dirty="0" err="1" smtClean="0"/>
              <a:t>con’t</a:t>
            </a:r>
            <a:r>
              <a:rPr lang="en-US" sz="2400" dirty="0" smtClean="0"/>
              <a:t>)</a:t>
            </a:r>
            <a:endParaRPr lang="en-US" sz="2400" dirty="0"/>
          </a:p>
        </p:txBody>
      </p:sp>
      <p:sp>
        <p:nvSpPr>
          <p:cNvPr id="3" name="Content Placeholder 2"/>
          <p:cNvSpPr>
            <a:spLocks noGrp="1"/>
          </p:cNvSpPr>
          <p:nvPr>
            <p:ph idx="1"/>
          </p:nvPr>
        </p:nvSpPr>
        <p:spPr>
          <a:xfrm>
            <a:off x="677334" y="1451611"/>
            <a:ext cx="8596668" cy="4544032"/>
          </a:xfrm>
        </p:spPr>
        <p:txBody>
          <a:bodyPr>
            <a:normAutofit/>
          </a:bodyPr>
          <a:lstStyle/>
          <a:p>
            <a:pPr lvl="2"/>
            <a:r>
              <a:rPr lang="en-US" sz="2000" dirty="0"/>
              <a:t>Review up-to-date health risks/safety concerns and advise accordingly. </a:t>
            </a:r>
          </a:p>
          <a:p>
            <a:pPr lvl="2"/>
            <a:r>
              <a:rPr lang="en-US" sz="2000" dirty="0" smtClean="0"/>
              <a:t>Written or on-line sources </a:t>
            </a:r>
            <a:r>
              <a:rPr lang="en-US" sz="2000" dirty="0"/>
              <a:t>on country </a:t>
            </a:r>
            <a:r>
              <a:rPr lang="en-US" sz="2000" dirty="0" smtClean="0"/>
              <a:t>specific information on everything from health risks, disease info, personal risk, currency etc. </a:t>
            </a:r>
            <a:endParaRPr lang="en-US" sz="2000" dirty="0"/>
          </a:p>
          <a:p>
            <a:pPr lvl="2"/>
            <a:r>
              <a:rPr lang="en-US" sz="2000" dirty="0" smtClean="0"/>
              <a:t>Optional </a:t>
            </a:r>
            <a:r>
              <a:rPr lang="en-US" sz="2000" dirty="0"/>
              <a:t>purchase of a medical travel kit with commonly needed items such as acetaminophen (Tylenol), </a:t>
            </a:r>
            <a:r>
              <a:rPr lang="en-US" sz="2000" dirty="0" smtClean="0"/>
              <a:t>Mosquito repellant, Ibuprofen</a:t>
            </a:r>
            <a:r>
              <a:rPr lang="en-US" sz="2000" dirty="0"/>
              <a:t>, Imodium, Anti-acids etc. (Prices vary based on </a:t>
            </a:r>
            <a:r>
              <a:rPr lang="en-US" sz="2000" dirty="0" smtClean="0"/>
              <a:t>contents of individual </a:t>
            </a:r>
            <a:r>
              <a:rPr lang="en-US" sz="2000" dirty="0"/>
              <a:t>kits</a:t>
            </a:r>
            <a:r>
              <a:rPr lang="en-US" sz="2000" dirty="0" smtClean="0"/>
              <a:t>)</a:t>
            </a:r>
          </a:p>
          <a:p>
            <a:pPr lvl="2"/>
            <a:r>
              <a:rPr lang="en-US" sz="2000" dirty="0" smtClean="0"/>
              <a:t>Prescriptions written / or (depending on medication) option for dispensing of medications needed for common travel illnesses (i.e. traveler’s diarrhea; Malaria). </a:t>
            </a:r>
            <a:endParaRPr lang="en-US" sz="2000" dirty="0"/>
          </a:p>
          <a:p>
            <a:pPr lvl="2"/>
            <a:endParaRPr lang="en-US" dirty="0"/>
          </a:p>
          <a:p>
            <a:pPr lvl="2"/>
            <a:endParaRPr lang="en-US" dirty="0"/>
          </a:p>
          <a:p>
            <a:endParaRPr lang="en-US" dirty="0"/>
          </a:p>
        </p:txBody>
      </p:sp>
    </p:spTree>
    <p:extLst>
      <p:ext uri="{BB962C8B-B14F-4D97-AF65-F5344CB8AC3E}">
        <p14:creationId xmlns:p14="http://schemas.microsoft.com/office/powerpoint/2010/main" val="3636816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865" y="262759"/>
            <a:ext cx="8596668" cy="756745"/>
          </a:xfrm>
        </p:spPr>
        <p:txBody>
          <a:bodyPr/>
          <a:lstStyle/>
          <a:p>
            <a:pPr algn="ctr"/>
            <a:r>
              <a:rPr lang="en-US" dirty="0" smtClean="0"/>
              <a:t>Immunizations</a:t>
            </a:r>
            <a:endParaRPr lang="en-US" dirty="0"/>
          </a:p>
        </p:txBody>
      </p:sp>
      <p:sp>
        <p:nvSpPr>
          <p:cNvPr id="3" name="Content Placeholder 2"/>
          <p:cNvSpPr>
            <a:spLocks noGrp="1"/>
          </p:cNvSpPr>
          <p:nvPr>
            <p:ph idx="1"/>
          </p:nvPr>
        </p:nvSpPr>
        <p:spPr>
          <a:xfrm>
            <a:off x="708864" y="972921"/>
            <a:ext cx="8596668" cy="4807769"/>
          </a:xfrm>
        </p:spPr>
        <p:txBody>
          <a:bodyPr>
            <a:noAutofit/>
          </a:bodyPr>
          <a:lstStyle/>
          <a:p>
            <a:pPr lvl="2"/>
            <a:r>
              <a:rPr lang="en-US" sz="2000" b="1" dirty="0"/>
              <a:t>Hepatitis A Vaccine</a:t>
            </a:r>
            <a:r>
              <a:rPr lang="en-US" sz="2000" dirty="0"/>
              <a:t>: Contracted thru contaminated food and water – via direct contamination or food handling.  </a:t>
            </a:r>
            <a:r>
              <a:rPr lang="en-US" sz="2000" i="1" dirty="0"/>
              <a:t>2 shot </a:t>
            </a:r>
            <a:r>
              <a:rPr lang="en-US" sz="2000" i="1" dirty="0" smtClean="0"/>
              <a:t>series: 0 &amp; 6 months</a:t>
            </a:r>
            <a:endParaRPr lang="en-US" sz="2000" i="1" dirty="0"/>
          </a:p>
          <a:p>
            <a:pPr lvl="2"/>
            <a:r>
              <a:rPr lang="en-US" sz="2000" b="1" dirty="0"/>
              <a:t>Hepatitis B Vaccine: </a:t>
            </a:r>
            <a:r>
              <a:rPr lang="en-US" sz="2000" dirty="0"/>
              <a:t>Blood </a:t>
            </a:r>
            <a:r>
              <a:rPr lang="en-US" sz="2000" dirty="0" smtClean="0"/>
              <a:t>borne  </a:t>
            </a:r>
            <a:r>
              <a:rPr lang="en-US" sz="2000" i="1" dirty="0" smtClean="0"/>
              <a:t>0, 1 month, 5 months</a:t>
            </a:r>
            <a:endParaRPr lang="en-US" sz="2000" i="1" dirty="0"/>
          </a:p>
          <a:p>
            <a:pPr lvl="2"/>
            <a:r>
              <a:rPr lang="en-US" sz="2000" b="1" dirty="0"/>
              <a:t>Tetanus/diphtheria (Td) or Tetanus/diphtheria/pertussis </a:t>
            </a:r>
            <a:r>
              <a:rPr lang="en-US" sz="2000" dirty="0"/>
              <a:t>vaccine </a:t>
            </a:r>
            <a:r>
              <a:rPr lang="en-US" sz="2000" dirty="0" err="1"/>
              <a:t>Tdap</a:t>
            </a:r>
            <a:r>
              <a:rPr lang="en-US" sz="2000" dirty="0"/>
              <a:t>:  1 adult </a:t>
            </a:r>
            <a:r>
              <a:rPr lang="en-US" sz="2000" dirty="0" err="1"/>
              <a:t>Tdap</a:t>
            </a:r>
            <a:r>
              <a:rPr lang="en-US" sz="2000" dirty="0"/>
              <a:t>, then Td </a:t>
            </a:r>
            <a:r>
              <a:rPr lang="en-US" sz="2000" i="1" dirty="0"/>
              <a:t>every 10 yrs</a:t>
            </a:r>
            <a:r>
              <a:rPr lang="en-US" sz="2000" dirty="0"/>
              <a:t>. </a:t>
            </a:r>
          </a:p>
          <a:p>
            <a:pPr lvl="2"/>
            <a:r>
              <a:rPr lang="en-US" sz="2000" b="1" dirty="0"/>
              <a:t>Typhoid </a:t>
            </a:r>
            <a:r>
              <a:rPr lang="en-US" sz="2000" b="1" dirty="0" smtClean="0"/>
              <a:t>vaccine:  </a:t>
            </a:r>
            <a:r>
              <a:rPr lang="en-US" sz="2000" dirty="0" smtClean="0"/>
              <a:t>Contracted through contaminated food and water:  </a:t>
            </a:r>
            <a:r>
              <a:rPr lang="en-US" sz="2000" dirty="0" err="1" smtClean="0"/>
              <a:t>inj</a:t>
            </a:r>
            <a:r>
              <a:rPr lang="en-US" sz="2000" dirty="0"/>
              <a:t>:  </a:t>
            </a:r>
            <a:r>
              <a:rPr lang="en-US" sz="2000" i="1" dirty="0"/>
              <a:t>1 shot every 2 </a:t>
            </a:r>
            <a:r>
              <a:rPr lang="en-US" sz="2000" i="1" dirty="0" smtClean="0"/>
              <a:t>yrs</a:t>
            </a:r>
            <a:r>
              <a:rPr lang="en-US" sz="2000" dirty="0" smtClean="0"/>
              <a:t>. </a:t>
            </a:r>
          </a:p>
          <a:p>
            <a:pPr lvl="2"/>
            <a:r>
              <a:rPr lang="en-US" sz="2000" b="1" dirty="0" smtClean="0"/>
              <a:t>Polio</a:t>
            </a:r>
            <a:r>
              <a:rPr lang="en-US" sz="2000" dirty="0" smtClean="0"/>
              <a:t> </a:t>
            </a:r>
            <a:r>
              <a:rPr lang="en-US" sz="2000" i="1" dirty="0" smtClean="0"/>
              <a:t>1 booster as adult</a:t>
            </a:r>
            <a:r>
              <a:rPr lang="en-US" sz="2000" dirty="0" smtClean="0"/>
              <a:t> – in addition to childhood immunization</a:t>
            </a:r>
            <a:endParaRPr lang="en-US" sz="2000" dirty="0"/>
          </a:p>
          <a:p>
            <a:pPr lvl="2"/>
            <a:r>
              <a:rPr lang="en-US" sz="2000" b="1" dirty="0"/>
              <a:t>Rabies: </a:t>
            </a:r>
            <a:r>
              <a:rPr lang="en-US" sz="2000" dirty="0"/>
              <a:t>Pre-vaccination – 3 shot series:  0,7 &amp; 21 or 28 days. (Post exposure vaccination still needed after exposure – only 2 shots if you had the rabies vaccine and 5 if </a:t>
            </a:r>
            <a:r>
              <a:rPr lang="en-US" sz="2000" dirty="0" smtClean="0"/>
              <a:t>not). </a:t>
            </a:r>
            <a:endParaRPr lang="en-US" sz="2000" dirty="0"/>
          </a:p>
          <a:p>
            <a:pPr lvl="2"/>
            <a:r>
              <a:rPr lang="en-US" sz="2000" b="1" dirty="0"/>
              <a:t>Japanese Encephalitis: </a:t>
            </a:r>
            <a:r>
              <a:rPr lang="en-US" sz="2000" dirty="0"/>
              <a:t>2 doses, 28 days apart</a:t>
            </a:r>
            <a:r>
              <a:rPr lang="en-US" sz="2000" dirty="0" smtClean="0"/>
              <a:t>.</a:t>
            </a:r>
          </a:p>
          <a:p>
            <a:pPr lvl="2"/>
            <a:r>
              <a:rPr lang="en-US" sz="2000" b="1" dirty="0" smtClean="0"/>
              <a:t>Yellow Fever </a:t>
            </a:r>
            <a:r>
              <a:rPr lang="en-US" sz="2000" dirty="0" smtClean="0"/>
              <a:t>– current shortage: 1 every 10 yrs. </a:t>
            </a:r>
            <a:endParaRPr lang="en-US" sz="2000" dirty="0"/>
          </a:p>
        </p:txBody>
      </p:sp>
    </p:spTree>
    <p:extLst>
      <p:ext uri="{BB962C8B-B14F-4D97-AF65-F5344CB8AC3E}">
        <p14:creationId xmlns:p14="http://schemas.microsoft.com/office/powerpoint/2010/main" val="1839969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2662"/>
          </a:xfrm>
        </p:spPr>
        <p:txBody>
          <a:bodyPr/>
          <a:lstStyle/>
          <a:p>
            <a:pPr algn="ctr"/>
            <a:r>
              <a:rPr lang="en-US" dirty="0" smtClean="0"/>
              <a:t>Travel Programs: Comparing Costs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8653111"/>
              </p:ext>
            </p:extLst>
          </p:nvPr>
        </p:nvGraphicFramePr>
        <p:xfrm>
          <a:off x="1087764" y="1376854"/>
          <a:ext cx="7793477" cy="4806557"/>
        </p:xfrm>
        <a:graphic>
          <a:graphicData uri="http://schemas.openxmlformats.org/drawingml/2006/table">
            <a:tbl>
              <a:tblPr firstRow="1" bandRow="1">
                <a:tableStyleId>{5C22544A-7EE6-4342-B048-85BDC9FD1C3A}</a:tableStyleId>
              </a:tblPr>
              <a:tblGrid>
                <a:gridCol w="1228045">
                  <a:extLst>
                    <a:ext uri="{9D8B030D-6E8A-4147-A177-3AD203B41FA5}">
                      <a16:colId xmlns:a16="http://schemas.microsoft.com/office/drawing/2014/main" val="20000"/>
                    </a:ext>
                  </a:extLst>
                </a:gridCol>
                <a:gridCol w="1228045">
                  <a:extLst>
                    <a:ext uri="{9D8B030D-6E8A-4147-A177-3AD203B41FA5}">
                      <a16:colId xmlns:a16="http://schemas.microsoft.com/office/drawing/2014/main" val="20001"/>
                    </a:ext>
                  </a:extLst>
                </a:gridCol>
                <a:gridCol w="1228045">
                  <a:extLst>
                    <a:ext uri="{9D8B030D-6E8A-4147-A177-3AD203B41FA5}">
                      <a16:colId xmlns:a16="http://schemas.microsoft.com/office/drawing/2014/main" val="20002"/>
                    </a:ext>
                  </a:extLst>
                </a:gridCol>
                <a:gridCol w="1218997">
                  <a:extLst>
                    <a:ext uri="{9D8B030D-6E8A-4147-A177-3AD203B41FA5}">
                      <a16:colId xmlns:a16="http://schemas.microsoft.com/office/drawing/2014/main" val="20003"/>
                    </a:ext>
                  </a:extLst>
                </a:gridCol>
                <a:gridCol w="1237093">
                  <a:extLst>
                    <a:ext uri="{9D8B030D-6E8A-4147-A177-3AD203B41FA5}">
                      <a16:colId xmlns:a16="http://schemas.microsoft.com/office/drawing/2014/main" val="20004"/>
                    </a:ext>
                  </a:extLst>
                </a:gridCol>
                <a:gridCol w="1653252">
                  <a:extLst>
                    <a:ext uri="{9D8B030D-6E8A-4147-A177-3AD203B41FA5}">
                      <a16:colId xmlns:a16="http://schemas.microsoft.com/office/drawing/2014/main" val="20005"/>
                    </a:ext>
                  </a:extLst>
                </a:gridCol>
              </a:tblGrid>
              <a:tr h="920367">
                <a:tc>
                  <a:txBody>
                    <a:bodyPr/>
                    <a:lstStyle/>
                    <a:p>
                      <a:pPr algn="ctr"/>
                      <a:r>
                        <a:rPr lang="en-US" sz="1600" dirty="0" smtClean="0"/>
                        <a:t>Clinic</a:t>
                      </a:r>
                      <a:endParaRPr lang="en-US" sz="1600" dirty="0"/>
                    </a:p>
                  </a:txBody>
                  <a:tcPr/>
                </a:tc>
                <a:tc>
                  <a:txBody>
                    <a:bodyPr/>
                    <a:lstStyle/>
                    <a:p>
                      <a:pPr algn="ctr"/>
                      <a:r>
                        <a:rPr lang="en-US" sz="1600" dirty="0" smtClean="0"/>
                        <a:t>Beaumont R/O</a:t>
                      </a:r>
                      <a:endParaRPr lang="en-US" sz="1600" dirty="0"/>
                    </a:p>
                  </a:txBody>
                  <a:tcPr/>
                </a:tc>
                <a:tc>
                  <a:txBody>
                    <a:bodyPr/>
                    <a:lstStyle/>
                    <a:p>
                      <a:pPr algn="ctr"/>
                      <a:r>
                        <a:rPr lang="en-US" sz="1600" dirty="0" smtClean="0"/>
                        <a:t>Passport Health-Troy</a:t>
                      </a:r>
                      <a:endParaRPr lang="en-US" sz="1600" dirty="0"/>
                    </a:p>
                  </a:txBody>
                  <a:tcPr/>
                </a:tc>
                <a:tc>
                  <a:txBody>
                    <a:bodyPr/>
                    <a:lstStyle/>
                    <a:p>
                      <a:pPr algn="ctr"/>
                      <a:r>
                        <a:rPr lang="en-US" sz="1600" dirty="0" smtClean="0"/>
                        <a:t>Walgreens</a:t>
                      </a:r>
                      <a:endParaRPr lang="en-US" sz="1600" dirty="0"/>
                    </a:p>
                  </a:txBody>
                  <a:tcPr/>
                </a:tc>
                <a:tc>
                  <a:txBody>
                    <a:bodyPr/>
                    <a:lstStyle/>
                    <a:p>
                      <a:pPr algn="ctr"/>
                      <a:r>
                        <a:rPr lang="en-US" sz="1600" dirty="0" smtClean="0"/>
                        <a:t>Troy Internal</a:t>
                      </a:r>
                      <a:r>
                        <a:rPr lang="en-US" sz="1600" baseline="0" dirty="0" smtClean="0"/>
                        <a:t> Medicine</a:t>
                      </a:r>
                      <a:endParaRPr lang="en-US" sz="1600" dirty="0"/>
                    </a:p>
                  </a:txBody>
                  <a:tcPr/>
                </a:tc>
                <a:tc>
                  <a:txBody>
                    <a:bodyPr/>
                    <a:lstStyle/>
                    <a:p>
                      <a:pPr algn="ctr"/>
                      <a:r>
                        <a:rPr lang="en-US" dirty="0" smtClean="0">
                          <a:solidFill>
                            <a:srgbClr val="FF0000"/>
                          </a:solidFill>
                        </a:rPr>
                        <a:t>OU- GHC</a:t>
                      </a:r>
                      <a:endParaRPr lang="en-US" dirty="0">
                        <a:solidFill>
                          <a:srgbClr val="FF0000"/>
                        </a:solidFill>
                      </a:endParaRPr>
                    </a:p>
                  </a:txBody>
                  <a:tcPr/>
                </a:tc>
                <a:extLst>
                  <a:ext uri="{0D108BD9-81ED-4DB2-BD59-A6C34878D82A}">
                    <a16:rowId xmlns:a16="http://schemas.microsoft.com/office/drawing/2014/main" val="10000"/>
                  </a:ext>
                </a:extLst>
              </a:tr>
              <a:tr h="370840">
                <a:tc>
                  <a:txBody>
                    <a:bodyPr/>
                    <a:lstStyle/>
                    <a:p>
                      <a:pPr algn="ctr"/>
                      <a:r>
                        <a:rPr lang="en-US" sz="1600" dirty="0" err="1" smtClean="0"/>
                        <a:t>Consultatation</a:t>
                      </a:r>
                      <a:r>
                        <a:rPr lang="en-US" sz="1600" dirty="0" smtClean="0"/>
                        <a:t> </a:t>
                      </a:r>
                      <a:r>
                        <a:rPr lang="en-US" sz="1400" dirty="0" smtClean="0"/>
                        <a:t>Fee</a:t>
                      </a:r>
                      <a:endParaRPr lang="en-US" sz="1400" dirty="0"/>
                    </a:p>
                  </a:txBody>
                  <a:tcPr/>
                </a:tc>
                <a:tc>
                  <a:txBody>
                    <a:bodyPr/>
                    <a:lstStyle/>
                    <a:p>
                      <a:pPr algn="ctr"/>
                      <a:r>
                        <a:rPr lang="en-US" dirty="0" smtClean="0"/>
                        <a:t>$75</a:t>
                      </a:r>
                      <a:endParaRPr lang="en-US" dirty="0"/>
                    </a:p>
                  </a:txBody>
                  <a:tcPr/>
                </a:tc>
                <a:tc>
                  <a:txBody>
                    <a:bodyPr/>
                    <a:lstStyle/>
                    <a:p>
                      <a:pPr algn="ctr"/>
                      <a:r>
                        <a:rPr lang="en-US" dirty="0" smtClean="0"/>
                        <a:t>$80</a:t>
                      </a:r>
                      <a:endParaRPr lang="en-US" dirty="0"/>
                    </a:p>
                  </a:txBody>
                  <a:tcPr/>
                </a:tc>
                <a:tc>
                  <a:txBody>
                    <a:bodyPr/>
                    <a:lstStyle/>
                    <a:p>
                      <a:pPr algn="ctr"/>
                      <a:r>
                        <a:rPr lang="en-US" dirty="0" smtClean="0"/>
                        <a:t>Not offered</a:t>
                      </a:r>
                      <a:endParaRPr lang="en-US" dirty="0"/>
                    </a:p>
                  </a:txBody>
                  <a:tcPr/>
                </a:tc>
                <a:tc>
                  <a:txBody>
                    <a:bodyPr/>
                    <a:lstStyle/>
                    <a:p>
                      <a:pPr algn="ctr"/>
                      <a:r>
                        <a:rPr lang="en-US" dirty="0" smtClean="0"/>
                        <a:t>$90</a:t>
                      </a:r>
                      <a:endParaRPr lang="en-US" dirty="0"/>
                    </a:p>
                  </a:txBody>
                  <a:tcPr/>
                </a:tc>
                <a:tc>
                  <a:txBody>
                    <a:bodyPr/>
                    <a:lstStyle/>
                    <a:p>
                      <a:pPr algn="ctr"/>
                      <a:r>
                        <a:rPr lang="en-US" dirty="0" smtClean="0">
                          <a:solidFill>
                            <a:srgbClr val="FF0000"/>
                          </a:solidFill>
                        </a:rPr>
                        <a:t>$60*</a:t>
                      </a:r>
                      <a:endParaRPr lang="en-US" dirty="0">
                        <a:solidFill>
                          <a:srgbClr val="FF0000"/>
                        </a:solidFill>
                      </a:endParaRPr>
                    </a:p>
                  </a:txBody>
                  <a:tcPr/>
                </a:tc>
                <a:extLst>
                  <a:ext uri="{0D108BD9-81ED-4DB2-BD59-A6C34878D82A}">
                    <a16:rowId xmlns:a16="http://schemas.microsoft.com/office/drawing/2014/main" val="10001"/>
                  </a:ext>
                </a:extLst>
              </a:tr>
              <a:tr h="447030">
                <a:tc>
                  <a:txBody>
                    <a:bodyPr/>
                    <a:lstStyle/>
                    <a:p>
                      <a:pPr algn="ctr"/>
                      <a:r>
                        <a:rPr lang="en-US" sz="1600" dirty="0" smtClean="0"/>
                        <a:t>Bill </a:t>
                      </a:r>
                      <a:r>
                        <a:rPr lang="en-US" sz="1600" dirty="0" err="1" smtClean="0"/>
                        <a:t>Insur</a:t>
                      </a:r>
                      <a:endParaRPr lang="en-US" sz="1600" dirty="0"/>
                    </a:p>
                  </a:txBody>
                  <a:tcPr/>
                </a:tc>
                <a:tc>
                  <a:txBody>
                    <a:bodyPr/>
                    <a:lstStyle/>
                    <a:p>
                      <a:pPr algn="ctr"/>
                      <a:r>
                        <a:rPr lang="en-US" dirty="0" smtClean="0"/>
                        <a:t>No</a:t>
                      </a:r>
                      <a:endParaRPr lang="en-US" dirty="0"/>
                    </a:p>
                  </a:txBody>
                  <a:tcPr/>
                </a:tc>
                <a:tc>
                  <a:txBody>
                    <a:bodyPr/>
                    <a:lstStyle/>
                    <a:p>
                      <a:pPr algn="ctr"/>
                      <a:r>
                        <a:rPr lang="en-US" dirty="0" smtClean="0"/>
                        <a:t>No</a:t>
                      </a:r>
                      <a:endParaRPr lang="en-US" dirty="0"/>
                    </a:p>
                  </a:txBody>
                  <a:tcPr/>
                </a:tc>
                <a:tc>
                  <a:txBody>
                    <a:bodyPr/>
                    <a:lstStyle/>
                    <a:p>
                      <a:pPr algn="ctr"/>
                      <a:r>
                        <a:rPr lang="en-US" dirty="0" smtClean="0"/>
                        <a:t>No</a:t>
                      </a:r>
                      <a:endParaRPr lang="en-US" dirty="0"/>
                    </a:p>
                  </a:txBody>
                  <a:tcPr/>
                </a:tc>
                <a:tc>
                  <a:txBody>
                    <a:bodyPr/>
                    <a:lstStyle/>
                    <a:p>
                      <a:pPr algn="ctr"/>
                      <a:r>
                        <a:rPr lang="en-US" dirty="0" smtClean="0"/>
                        <a:t>No</a:t>
                      </a:r>
                      <a:endParaRPr lang="en-US" dirty="0"/>
                    </a:p>
                  </a:txBody>
                  <a:tcPr/>
                </a:tc>
                <a:tc>
                  <a:txBody>
                    <a:bodyPr/>
                    <a:lstStyle/>
                    <a:p>
                      <a:pPr algn="ctr"/>
                      <a:r>
                        <a:rPr lang="en-US" dirty="0" smtClean="0">
                          <a:solidFill>
                            <a:srgbClr val="FF0000"/>
                          </a:solidFill>
                        </a:rPr>
                        <a:t>Yes</a:t>
                      </a:r>
                      <a:endParaRPr lang="en-US" dirty="0">
                        <a:solidFill>
                          <a:srgbClr val="FF0000"/>
                        </a:solidFill>
                      </a:endParaRPr>
                    </a:p>
                  </a:txBody>
                  <a:tcPr/>
                </a:tc>
                <a:extLst>
                  <a:ext uri="{0D108BD9-81ED-4DB2-BD59-A6C34878D82A}">
                    <a16:rowId xmlns:a16="http://schemas.microsoft.com/office/drawing/2014/main" val="10002"/>
                  </a:ext>
                </a:extLst>
              </a:tr>
              <a:tr h="370840">
                <a:tc>
                  <a:txBody>
                    <a:bodyPr/>
                    <a:lstStyle/>
                    <a:p>
                      <a:pPr algn="ctr"/>
                      <a:r>
                        <a:rPr lang="en-US" sz="1400" dirty="0" smtClean="0"/>
                        <a:t>Sample</a:t>
                      </a:r>
                      <a:r>
                        <a:rPr lang="en-US" sz="1400" baseline="0" dirty="0" smtClean="0"/>
                        <a:t> Vaccine cost (per single dose)</a:t>
                      </a:r>
                      <a:endParaRPr lang="en-US" sz="1400"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solidFill>
                          <a:srgbClr val="FF0000"/>
                        </a:solidFill>
                      </a:endParaRPr>
                    </a:p>
                  </a:txBody>
                  <a:tcPr/>
                </a:tc>
                <a:extLst>
                  <a:ext uri="{0D108BD9-81ED-4DB2-BD59-A6C34878D82A}">
                    <a16:rowId xmlns:a16="http://schemas.microsoft.com/office/drawing/2014/main" val="10003"/>
                  </a:ext>
                </a:extLst>
              </a:tr>
              <a:tr h="370840">
                <a:tc>
                  <a:txBody>
                    <a:bodyPr/>
                    <a:lstStyle/>
                    <a:p>
                      <a:pPr algn="ctr"/>
                      <a:r>
                        <a:rPr lang="en-US" sz="1600" dirty="0" smtClean="0"/>
                        <a:t>Hepatitis</a:t>
                      </a:r>
                      <a:r>
                        <a:rPr lang="en-US" sz="1600" baseline="0" dirty="0" smtClean="0"/>
                        <a:t> A</a:t>
                      </a:r>
                      <a:endParaRPr lang="en-US" sz="1600" dirty="0"/>
                    </a:p>
                  </a:txBody>
                  <a:tcPr/>
                </a:tc>
                <a:tc>
                  <a:txBody>
                    <a:bodyPr/>
                    <a:lstStyle/>
                    <a:p>
                      <a:pPr algn="ctr"/>
                      <a:r>
                        <a:rPr lang="en-US" dirty="0" smtClean="0"/>
                        <a:t>$100</a:t>
                      </a:r>
                      <a:endParaRPr lang="en-US" dirty="0"/>
                    </a:p>
                  </a:txBody>
                  <a:tcPr/>
                </a:tc>
                <a:tc>
                  <a:txBody>
                    <a:bodyPr/>
                    <a:lstStyle/>
                    <a:p>
                      <a:pPr algn="ctr"/>
                      <a:r>
                        <a:rPr lang="en-US" dirty="0" smtClean="0"/>
                        <a:t>$120</a:t>
                      </a:r>
                      <a:endParaRPr lang="en-US" dirty="0"/>
                    </a:p>
                  </a:txBody>
                  <a:tcPr/>
                </a:tc>
                <a:tc>
                  <a:txBody>
                    <a:bodyPr/>
                    <a:lstStyle/>
                    <a:p>
                      <a:pPr algn="ctr"/>
                      <a:r>
                        <a:rPr lang="en-US" dirty="0" smtClean="0"/>
                        <a:t>$113.99</a:t>
                      </a:r>
                      <a:endParaRPr lang="en-US" dirty="0"/>
                    </a:p>
                  </a:txBody>
                  <a:tcPr/>
                </a:tc>
                <a:tc>
                  <a:txBody>
                    <a:bodyPr/>
                    <a:lstStyle/>
                    <a:p>
                      <a:pPr algn="ctr"/>
                      <a:r>
                        <a:rPr lang="en-US" dirty="0" smtClean="0"/>
                        <a:t>$100</a:t>
                      </a:r>
                      <a:endParaRPr lang="en-US" dirty="0"/>
                    </a:p>
                  </a:txBody>
                  <a:tcPr/>
                </a:tc>
                <a:tc>
                  <a:txBody>
                    <a:bodyPr/>
                    <a:lstStyle/>
                    <a:p>
                      <a:pPr algn="ctr"/>
                      <a:r>
                        <a:rPr lang="en-US" dirty="0" smtClean="0">
                          <a:solidFill>
                            <a:srgbClr val="FF0000"/>
                          </a:solidFill>
                        </a:rPr>
                        <a:t>$75</a:t>
                      </a:r>
                      <a:endParaRPr lang="en-US" dirty="0">
                        <a:solidFill>
                          <a:srgbClr val="FF0000"/>
                        </a:solidFill>
                      </a:endParaRPr>
                    </a:p>
                  </a:txBody>
                  <a:tcPr/>
                </a:tc>
                <a:extLst>
                  <a:ext uri="{0D108BD9-81ED-4DB2-BD59-A6C34878D82A}">
                    <a16:rowId xmlns:a16="http://schemas.microsoft.com/office/drawing/2014/main" val="10004"/>
                  </a:ext>
                </a:extLst>
              </a:tr>
              <a:tr h="370840">
                <a:tc>
                  <a:txBody>
                    <a:bodyPr/>
                    <a:lstStyle/>
                    <a:p>
                      <a:pPr algn="ctr"/>
                      <a:r>
                        <a:rPr lang="en-US" sz="1600" dirty="0" smtClean="0"/>
                        <a:t>MMR</a:t>
                      </a:r>
                      <a:endParaRPr lang="en-US" sz="1600" dirty="0"/>
                    </a:p>
                  </a:txBody>
                  <a:tcPr/>
                </a:tc>
                <a:tc>
                  <a:txBody>
                    <a:bodyPr/>
                    <a:lstStyle/>
                    <a:p>
                      <a:pPr algn="ctr"/>
                      <a:r>
                        <a:rPr lang="en-US" dirty="0" smtClean="0"/>
                        <a:t>$95</a:t>
                      </a:r>
                      <a:endParaRPr lang="en-US" dirty="0"/>
                    </a:p>
                  </a:txBody>
                  <a:tcPr/>
                </a:tc>
                <a:tc>
                  <a:txBody>
                    <a:bodyPr/>
                    <a:lstStyle/>
                    <a:p>
                      <a:pPr algn="ctr"/>
                      <a:r>
                        <a:rPr lang="en-US" dirty="0" smtClean="0"/>
                        <a:t>$115</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solidFill>
                            <a:srgbClr val="FF0000"/>
                          </a:solidFill>
                        </a:rPr>
                        <a:t>$85</a:t>
                      </a:r>
                      <a:endParaRPr lang="en-US" dirty="0">
                        <a:solidFill>
                          <a:srgbClr val="FF0000"/>
                        </a:solidFill>
                      </a:endParaRPr>
                    </a:p>
                  </a:txBody>
                  <a:tcPr/>
                </a:tc>
                <a:extLst>
                  <a:ext uri="{0D108BD9-81ED-4DB2-BD59-A6C34878D82A}">
                    <a16:rowId xmlns:a16="http://schemas.microsoft.com/office/drawing/2014/main" val="10005"/>
                  </a:ext>
                </a:extLst>
              </a:tr>
              <a:tr h="370840">
                <a:tc>
                  <a:txBody>
                    <a:bodyPr/>
                    <a:lstStyle/>
                    <a:p>
                      <a:pPr algn="ctr"/>
                      <a:r>
                        <a:rPr lang="en-US" sz="1600" dirty="0" smtClean="0"/>
                        <a:t>Typhoid</a:t>
                      </a:r>
                      <a:endParaRPr lang="en-US" sz="1600" dirty="0"/>
                    </a:p>
                  </a:txBody>
                  <a:tcPr/>
                </a:tc>
                <a:tc>
                  <a:txBody>
                    <a:bodyPr/>
                    <a:lstStyle/>
                    <a:p>
                      <a:pPr algn="ctr"/>
                      <a:r>
                        <a:rPr lang="en-US" dirty="0" smtClean="0"/>
                        <a:t>$100</a:t>
                      </a:r>
                      <a:endParaRPr lang="en-US" dirty="0"/>
                    </a:p>
                  </a:txBody>
                  <a:tcPr/>
                </a:tc>
                <a:tc>
                  <a:txBody>
                    <a:bodyPr/>
                    <a:lstStyle/>
                    <a:p>
                      <a:pPr algn="ctr"/>
                      <a:r>
                        <a:rPr lang="en-US" dirty="0" smtClean="0"/>
                        <a:t>$130</a:t>
                      </a:r>
                      <a:endParaRPr lang="en-US" dirty="0"/>
                    </a:p>
                  </a:txBody>
                  <a:tcPr/>
                </a:tc>
                <a:tc>
                  <a:txBody>
                    <a:bodyPr/>
                    <a:lstStyle/>
                    <a:p>
                      <a:pPr algn="ctr"/>
                      <a:r>
                        <a:rPr lang="en-US" dirty="0" smtClean="0"/>
                        <a:t>$95.79</a:t>
                      </a:r>
                      <a:endParaRPr lang="en-US" dirty="0"/>
                    </a:p>
                  </a:txBody>
                  <a:tcPr/>
                </a:tc>
                <a:tc>
                  <a:txBody>
                    <a:bodyPr/>
                    <a:lstStyle/>
                    <a:p>
                      <a:pPr algn="ctr"/>
                      <a:r>
                        <a:rPr lang="en-US" dirty="0" smtClean="0"/>
                        <a:t>$95</a:t>
                      </a:r>
                      <a:endParaRPr lang="en-US" dirty="0"/>
                    </a:p>
                  </a:txBody>
                  <a:tcPr/>
                </a:tc>
                <a:tc>
                  <a:txBody>
                    <a:bodyPr/>
                    <a:lstStyle/>
                    <a:p>
                      <a:pPr algn="ctr"/>
                      <a:r>
                        <a:rPr lang="en-US" dirty="0" smtClean="0">
                          <a:solidFill>
                            <a:srgbClr val="FF0000"/>
                          </a:solidFill>
                        </a:rPr>
                        <a:t>$80</a:t>
                      </a:r>
                      <a:endParaRPr lang="en-US" dirty="0">
                        <a:solidFill>
                          <a:srgbClr val="FF0000"/>
                        </a:solidFill>
                      </a:endParaRPr>
                    </a:p>
                  </a:txBody>
                  <a:tcPr/>
                </a:tc>
                <a:extLst>
                  <a:ext uri="{0D108BD9-81ED-4DB2-BD59-A6C34878D82A}">
                    <a16:rowId xmlns:a16="http://schemas.microsoft.com/office/drawing/2014/main" val="10006"/>
                  </a:ext>
                </a:extLst>
              </a:tr>
              <a:tr h="370840">
                <a:tc>
                  <a:txBody>
                    <a:bodyPr/>
                    <a:lstStyle/>
                    <a:p>
                      <a:pPr algn="ctr"/>
                      <a:r>
                        <a:rPr lang="en-US" sz="1600" dirty="0" smtClean="0"/>
                        <a:t>JE</a:t>
                      </a:r>
                      <a:endParaRPr lang="en-US" sz="160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$305</a:t>
                      </a:r>
                      <a:endParaRPr lang="en-US" dirty="0"/>
                    </a:p>
                  </a:txBody>
                  <a:tcPr/>
                </a:tc>
                <a:tc>
                  <a:txBody>
                    <a:bodyPr/>
                    <a:lstStyle/>
                    <a:p>
                      <a:pPr algn="ctr"/>
                      <a:r>
                        <a:rPr lang="en-US" dirty="0" smtClean="0">
                          <a:solidFill>
                            <a:srgbClr val="FF0000"/>
                          </a:solidFill>
                        </a:rPr>
                        <a:t>$292</a:t>
                      </a:r>
                      <a:endParaRPr lang="en-US" dirty="0">
                        <a:solidFill>
                          <a:srgbClr val="FF0000"/>
                        </a:solidFill>
                      </a:endParaRPr>
                    </a:p>
                  </a:txBody>
                  <a:tcPr/>
                </a:tc>
                <a:extLst>
                  <a:ext uri="{0D108BD9-81ED-4DB2-BD59-A6C34878D82A}">
                    <a16:rowId xmlns:a16="http://schemas.microsoft.com/office/drawing/2014/main" val="10007"/>
                  </a:ext>
                </a:extLst>
              </a:tr>
              <a:tr h="370840">
                <a:tc>
                  <a:txBody>
                    <a:bodyPr/>
                    <a:lstStyle/>
                    <a:p>
                      <a:pPr algn="ctr"/>
                      <a:r>
                        <a:rPr lang="en-US" sz="1600" b="0" dirty="0" smtClean="0"/>
                        <a:t>Polio</a:t>
                      </a:r>
                      <a:endParaRPr lang="en-US" sz="1600" b="0"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$60</a:t>
                      </a:r>
                      <a:endParaRPr lang="en-US" dirty="0"/>
                    </a:p>
                  </a:txBody>
                  <a:tcPr/>
                </a:tc>
                <a:tc>
                  <a:txBody>
                    <a:bodyPr/>
                    <a:lstStyle/>
                    <a:p>
                      <a:pPr algn="ctr"/>
                      <a:r>
                        <a:rPr lang="en-US" dirty="0" smtClean="0">
                          <a:solidFill>
                            <a:srgbClr val="FF0000"/>
                          </a:solidFill>
                        </a:rPr>
                        <a:t>$48</a:t>
                      </a:r>
                      <a:endParaRPr lang="en-US" dirty="0">
                        <a:solidFill>
                          <a:srgbClr val="FF0000"/>
                        </a:solidFill>
                      </a:endParaRPr>
                    </a:p>
                  </a:txBody>
                  <a:tcPr/>
                </a:tc>
                <a:extLst>
                  <a:ext uri="{0D108BD9-81ED-4DB2-BD59-A6C34878D82A}">
                    <a16:rowId xmlns:a16="http://schemas.microsoft.com/office/drawing/2014/main" val="10008"/>
                  </a:ext>
                </a:extLst>
              </a:tr>
            </a:tbl>
          </a:graphicData>
        </a:graphic>
      </p:graphicFrame>
      <p:sp>
        <p:nvSpPr>
          <p:cNvPr id="3" name="TextBox 2"/>
          <p:cNvSpPr txBox="1"/>
          <p:nvPr/>
        </p:nvSpPr>
        <p:spPr>
          <a:xfrm>
            <a:off x="8902261" y="2396359"/>
            <a:ext cx="2743200" cy="646331"/>
          </a:xfrm>
          <a:prstGeom prst="rect">
            <a:avLst/>
          </a:prstGeom>
          <a:noFill/>
        </p:spPr>
        <p:txBody>
          <a:bodyPr wrap="square" rtlCol="0">
            <a:spAutoFit/>
          </a:bodyPr>
          <a:lstStyle/>
          <a:p>
            <a:pPr algn="ctr"/>
            <a:r>
              <a:rPr lang="en-US" dirty="0" smtClean="0">
                <a:solidFill>
                  <a:srgbClr val="FF0000"/>
                </a:solidFill>
              </a:rPr>
              <a:t>* Group discounts available</a:t>
            </a:r>
            <a:endParaRPr lang="en-US" dirty="0">
              <a:solidFill>
                <a:srgbClr val="FF0000"/>
              </a:solidFill>
            </a:endParaRPr>
          </a:p>
        </p:txBody>
      </p:sp>
      <p:sp>
        <p:nvSpPr>
          <p:cNvPr id="5" name="Left Arrow 4"/>
          <p:cNvSpPr/>
          <p:nvPr/>
        </p:nvSpPr>
        <p:spPr>
          <a:xfrm>
            <a:off x="8518634" y="2398904"/>
            <a:ext cx="767254" cy="16031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8910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 Travel Abroad Destinations</a:t>
            </a:r>
            <a:endParaRPr lang="en-US" dirty="0"/>
          </a:p>
        </p:txBody>
      </p:sp>
      <p:sp>
        <p:nvSpPr>
          <p:cNvPr id="3" name="Content Placeholder 2"/>
          <p:cNvSpPr>
            <a:spLocks noGrp="1"/>
          </p:cNvSpPr>
          <p:nvPr>
            <p:ph idx="1"/>
          </p:nvPr>
        </p:nvSpPr>
        <p:spPr>
          <a:xfrm>
            <a:off x="813968" y="1471448"/>
            <a:ext cx="8596668" cy="4969307"/>
          </a:xfrm>
        </p:spPr>
        <p:txBody>
          <a:bodyPr>
            <a:normAutofit/>
          </a:bodyPr>
          <a:lstStyle/>
          <a:p>
            <a:r>
              <a:rPr lang="en-US" dirty="0" smtClean="0"/>
              <a:t>Europe 237 programs</a:t>
            </a:r>
          </a:p>
          <a:p>
            <a:pPr lvl="1"/>
            <a:r>
              <a:rPr lang="en-US" dirty="0" smtClean="0"/>
              <a:t>Spain:  75 programs</a:t>
            </a:r>
          </a:p>
          <a:p>
            <a:pPr marL="342900" lvl="1" indent="-342900"/>
            <a:r>
              <a:rPr lang="en-US" sz="1800" dirty="0" smtClean="0"/>
              <a:t>Asia </a:t>
            </a:r>
            <a:r>
              <a:rPr lang="en-US" sz="1800" dirty="0"/>
              <a:t>82 </a:t>
            </a:r>
            <a:r>
              <a:rPr lang="en-US" sz="1800" dirty="0" smtClean="0"/>
              <a:t>programs</a:t>
            </a:r>
          </a:p>
          <a:p>
            <a:pPr marL="742950" lvl="2" indent="-342900"/>
            <a:r>
              <a:rPr lang="en-US" dirty="0" smtClean="0"/>
              <a:t>China: 36 programs</a:t>
            </a:r>
          </a:p>
          <a:p>
            <a:r>
              <a:rPr lang="en-US" dirty="0" smtClean="0"/>
              <a:t>South America: 50 programs </a:t>
            </a:r>
          </a:p>
          <a:p>
            <a:pPr lvl="1"/>
            <a:r>
              <a:rPr lang="en-US" dirty="0" smtClean="0"/>
              <a:t>Argentina: 24 programs</a:t>
            </a:r>
          </a:p>
          <a:p>
            <a:pPr lvl="1"/>
            <a:r>
              <a:rPr lang="en-US" dirty="0" smtClean="0"/>
              <a:t>Brazil: 15 programs</a:t>
            </a:r>
          </a:p>
          <a:p>
            <a:r>
              <a:rPr lang="en-US" dirty="0" smtClean="0"/>
              <a:t>Africa: 37 programs</a:t>
            </a:r>
          </a:p>
          <a:p>
            <a:pPr lvl="1"/>
            <a:r>
              <a:rPr lang="en-US" dirty="0" smtClean="0"/>
              <a:t>Senegal: 9 programs</a:t>
            </a:r>
          </a:p>
          <a:p>
            <a:pPr lvl="1"/>
            <a:r>
              <a:rPr lang="en-US" dirty="0" smtClean="0"/>
              <a:t>Ghana: 8 programs</a:t>
            </a:r>
          </a:p>
          <a:p>
            <a:pPr lvl="1"/>
            <a:r>
              <a:rPr lang="en-US" dirty="0" smtClean="0"/>
              <a:t>S. Africa: 8 programs</a:t>
            </a:r>
          </a:p>
          <a:p>
            <a:endParaRPr lang="en-US" dirty="0"/>
          </a:p>
        </p:txBody>
      </p:sp>
    </p:spTree>
    <p:extLst>
      <p:ext uri="{BB962C8B-B14F-4D97-AF65-F5344CB8AC3E}">
        <p14:creationId xmlns:p14="http://schemas.microsoft.com/office/powerpoint/2010/main" val="2973143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4637</TotalTime>
  <Words>1266</Words>
  <Application>Microsoft Office PowerPoint</Application>
  <PresentationFormat>Widescreen</PresentationFormat>
  <Paragraphs>147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Trebuchet MS</vt:lpstr>
      <vt:lpstr>Wingdings 3</vt:lpstr>
      <vt:lpstr>Facet</vt:lpstr>
      <vt:lpstr>Graham Health Center</vt:lpstr>
      <vt:lpstr>Graham Health Center Services</vt:lpstr>
      <vt:lpstr>Psych – Mental Health Services</vt:lpstr>
      <vt:lpstr>Travel Medicine Services Now Available! For your health &amp; safety, convenience and cost savings</vt:lpstr>
      <vt:lpstr>       Travel Consult</vt:lpstr>
      <vt:lpstr>GHC Travel Services (con’t)</vt:lpstr>
      <vt:lpstr>Immunizations</vt:lpstr>
      <vt:lpstr>Travel Programs: Comparing Costs</vt:lpstr>
      <vt:lpstr>O.U. Travel Abroad Destinations</vt:lpstr>
      <vt:lpstr>Europe</vt:lpstr>
      <vt:lpstr>Asia:  China</vt:lpstr>
      <vt:lpstr>South America</vt:lpstr>
      <vt:lpstr>PowerPoint Presentation</vt:lpstr>
      <vt:lpstr>Diseases Spread by Mosquitos             </vt:lpstr>
      <vt:lpstr>PowerPoint Presentation</vt:lpstr>
      <vt:lpstr>PowerPoint Presentation</vt:lpstr>
      <vt:lpstr>PowerPoint Presentation</vt:lpstr>
      <vt:lpstr>  Stress/Depression/Anxiety                                         (The Chronical of Higher Education, June, 2010)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Graham Health Center</dc:title>
  <dc:creator>User</dc:creator>
  <cp:lastModifiedBy>Cynthia L. Weil</cp:lastModifiedBy>
  <cp:revision>96</cp:revision>
  <cp:lastPrinted>2017-03-14T16:08:36Z</cp:lastPrinted>
  <dcterms:created xsi:type="dcterms:W3CDTF">2017-03-12T18:15:33Z</dcterms:created>
  <dcterms:modified xsi:type="dcterms:W3CDTF">2017-11-14T16:15:45Z</dcterms:modified>
</cp:coreProperties>
</file>