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Default Extension="gif" ContentType="image/gif"/>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8"/>
  </p:notesMasterIdLst>
  <p:handoutMasterIdLst>
    <p:handoutMasterId r:id="rId49"/>
  </p:handoutMasterIdLst>
  <p:sldIdLst>
    <p:sldId id="256" r:id="rId2"/>
    <p:sldId id="274" r:id="rId3"/>
    <p:sldId id="282" r:id="rId4"/>
    <p:sldId id="273" r:id="rId5"/>
    <p:sldId id="258" r:id="rId6"/>
    <p:sldId id="284" r:id="rId7"/>
    <p:sldId id="285" r:id="rId8"/>
    <p:sldId id="287" r:id="rId9"/>
    <p:sldId id="288" r:id="rId10"/>
    <p:sldId id="286" r:id="rId11"/>
    <p:sldId id="289" r:id="rId12"/>
    <p:sldId id="293" r:id="rId13"/>
    <p:sldId id="325" r:id="rId14"/>
    <p:sldId id="326" r:id="rId15"/>
    <p:sldId id="327" r:id="rId16"/>
    <p:sldId id="328" r:id="rId17"/>
    <p:sldId id="312" r:id="rId18"/>
    <p:sldId id="314" r:id="rId19"/>
    <p:sldId id="315" r:id="rId20"/>
    <p:sldId id="330" r:id="rId21"/>
    <p:sldId id="259" r:id="rId22"/>
    <p:sldId id="275" r:id="rId23"/>
    <p:sldId id="276" r:id="rId24"/>
    <p:sldId id="277" r:id="rId25"/>
    <p:sldId id="320" r:id="rId26"/>
    <p:sldId id="321" r:id="rId27"/>
    <p:sldId id="322" r:id="rId28"/>
    <p:sldId id="324" r:id="rId29"/>
    <p:sldId id="323" r:id="rId30"/>
    <p:sldId id="268" r:id="rId31"/>
    <p:sldId id="281" r:id="rId32"/>
    <p:sldId id="290" r:id="rId33"/>
    <p:sldId id="332" r:id="rId34"/>
    <p:sldId id="292" r:id="rId35"/>
    <p:sldId id="291" r:id="rId36"/>
    <p:sldId id="305" r:id="rId37"/>
    <p:sldId id="337" r:id="rId38"/>
    <p:sldId id="338" r:id="rId39"/>
    <p:sldId id="339" r:id="rId40"/>
    <p:sldId id="294" r:id="rId41"/>
    <p:sldId id="317" r:id="rId42"/>
    <p:sldId id="316" r:id="rId43"/>
    <p:sldId id="318" r:id="rId44"/>
    <p:sldId id="319" r:id="rId45"/>
    <p:sldId id="265" r:id="rId46"/>
    <p:sldId id="334"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p:restoredLeft sz="15620" autoAdjust="0"/>
    <p:restoredTop sz="94598" autoAdjust="0"/>
  </p:normalViewPr>
  <p:slideViewPr>
    <p:cSldViewPr>
      <p:cViewPr varScale="1">
        <p:scale>
          <a:sx n="70" d="100"/>
          <a:sy n="70" d="100"/>
        </p:scale>
        <p:origin x="-528" y="-108"/>
      </p:cViewPr>
      <p:guideLst>
        <p:guide orient="horz" pos="2160"/>
        <p:guide pos="2880"/>
      </p:guideLst>
    </p:cSldViewPr>
  </p:slideViewPr>
  <p:outlineViewPr>
    <p:cViewPr>
      <p:scale>
        <a:sx n="33" d="100"/>
        <a:sy n="33" d="100"/>
      </p:scale>
      <p:origin x="48" y="47964"/>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7F52734-925C-4E37-A613-7FA615929FB5}" type="datetimeFigureOut">
              <a:rPr lang="en-US" smtClean="0"/>
              <a:pPr/>
              <a:t>2/23/2010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56FA643-5DD8-4415-90A6-52A4DB13647A}"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0AB9363-0A04-4BA5-BBC4-E875DAAA6039}" type="datetimeFigureOut">
              <a:rPr lang="en-US" smtClean="0"/>
              <a:pPr/>
              <a:t>2/23/2010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E47765B-A083-4DB9-BA0E-91560CF0FBB0}"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E47765B-A083-4DB9-BA0E-91560CF0FBB0}"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TextEdit="1"/>
          </p:cNvSpPr>
          <p:nvPr>
            <p:ph type="sldImg"/>
          </p:nvPr>
        </p:nvSpPr>
        <p:spPr bwMode="auto">
          <a:noFill/>
          <a:ln>
            <a:solidFill>
              <a:srgbClr val="000000"/>
            </a:solidFill>
            <a:miter lim="800000"/>
            <a:headEnd/>
            <a:tailEnd/>
          </a:ln>
        </p:spPr>
      </p:sp>
      <p:sp>
        <p:nvSpPr>
          <p:cNvPr id="68611"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E-Verify is a compliance requirement of the federal government that is designed to reduce the instances of violations of U.S. immigration laws.  When you leave here today, you will have an understanding of the steps required to legally hire employees at Oakland University.  Hiring employees affects most of what we do at the university and in the performance of sponsored research, but it’s important for me to emphasize that E-Verify is a part of all employment processing at the university.  It affects faculty, staff, students, guest scholars and all employment at Oakland.  Violation of E-Verify could affect sponsored funding and financial aid resources at the university which would have a severe impact on our ability on our educational mission.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TextEdit="1"/>
          </p:cNvSpPr>
          <p:nvPr>
            <p:ph type="sldImg"/>
          </p:nvPr>
        </p:nvSpPr>
        <p:spPr bwMode="auto">
          <a:noFill/>
          <a:ln>
            <a:solidFill>
              <a:srgbClr val="000000"/>
            </a:solidFill>
            <a:miter lim="800000"/>
            <a:headEnd/>
            <a:tailEnd/>
          </a:ln>
        </p:spPr>
      </p:sp>
      <p:sp>
        <p:nvSpPr>
          <p:cNvPr id="66563"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E-Verify implementation for grants and contracts basically means that all personnel will be E-Verified.  The federal government mandates that all employees paid from the contract must be E-Verified.  If you ever wish to pay someone from federal sponsored funding, that person must be E-Verified.  This requirement would affect a cost transfer request to appropriately apportion personnel for the time spent working to benefit the federal contract.  So, though we are implementing E-Verify for all new employees, the federal mandate will also affect existing employees who are paid from a federal contract award.  You should begin the E-Verify process as soon as is practical for these employees.</a:t>
            </a:r>
          </a:p>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TextEdit="1"/>
          </p:cNvSpPr>
          <p:nvPr>
            <p:ph type="sldImg"/>
          </p:nvPr>
        </p:nvSpPr>
        <p:spPr bwMode="auto">
          <a:noFill/>
          <a:ln>
            <a:solidFill>
              <a:srgbClr val="000000"/>
            </a:solidFill>
            <a:miter lim="800000"/>
            <a:headEnd/>
            <a:tailEnd/>
          </a:ln>
        </p:spPr>
      </p:sp>
      <p:sp>
        <p:nvSpPr>
          <p:cNvPr id="67587" name="Rectangle 3"/>
          <p:cNvSpPr>
            <a:spLocks noGrp="1"/>
          </p:cNvSpPr>
          <p:nvPr>
            <p:ph type="body" idx="1"/>
          </p:nvPr>
        </p:nvSpPr>
        <p:spPr bwMode="auto">
          <a:noFill/>
        </p:spPr>
        <p:txBody>
          <a:bodyPr wrap="square" numCol="1" anchor="t" anchorCtr="0" compatLnSpc="1">
            <a:prstTxWarp prst="textNoShape">
              <a:avLst/>
            </a:prstTxWarp>
          </a:bodyPr>
          <a:lstStyle/>
          <a:p>
            <a:r>
              <a:rPr lang="en-US" sz="1000" smtClean="0"/>
              <a:t>Beginning work on a federal contract is a sticky issue under E-Verify.  E-Verify is most stringent for new employees, so this means that the entire process must begin as early as possible for new employees.  Do not start work and anticipate that the employee will be paid from a sponsored agreement/federal contract.  If the employee is not E-Verify compliant, the funding source will not be a federal contract.  The point that I want to emphasize is that we are here to help far in advance and to clearly outline the new requirements and we need your assistance to comply with the requirement.  If you have questions, need assistance, have special situations, etc. we need to talk about those issues and find solutions before a problem occurs.  After the employee starts work, we are unable to fix any problem because we’re non-compliant at that point.  We are here to assist with remaining in compliance with our funding requirements.</a:t>
            </a:r>
          </a:p>
          <a:p>
            <a:endParaRPr lang="en-US" sz="1000" smtClean="0"/>
          </a:p>
          <a:p>
            <a:r>
              <a:rPr lang="en-US" sz="1000" smtClean="0"/>
              <a:t>Because the requirement is to initiate this process within 30 days of assignment to the contract, retroactive transfers will not be permitted outside of the 30 day window.  This significantly affects research administration because there was no previous requirement other than a standard of reasonableness.  Beyond 60 days, we required a justification, but there was no period certain that a cost transfer could not occur.  Due to E-Verify, it is necessary to implement a requirement that a cost transfer cannot occur to transfer the effort of an employee to a federal contract if the request is more than 30 days beyond the start of work.</a:t>
            </a:r>
          </a:p>
          <a:p>
            <a:endParaRPr lang="en-US" sz="1000" smtClean="0"/>
          </a:p>
          <a:p>
            <a:r>
              <a:rPr lang="en-US" sz="1000" smtClean="0"/>
              <a:t>Subcontractors are already required to provide information to GCSR that includes compliance with federal regulations.  Again, beginning this process early (at the proposal stage) helps OU to remain compliant with the regulations.  If the subcontractor has not enrolled with E-Verify at the time of award, OU would not be able to complete a contractual agreement.  This could become an issue if not addressed early on, so please be aware that subcontractors are required to comply with E-Verify.</a:t>
            </a:r>
          </a:p>
          <a:p>
            <a:endParaRPr lang="en-US" sz="100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E47765B-A083-4DB9-BA0E-91560CF0FBB0}"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31</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33</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34</a:t>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35</a:t>
            </a:fld>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36</a:t>
            </a:fld>
            <a:endParaRPr 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37</a:t>
            </a:fld>
            <a:endParaRPr 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38</a:t>
            </a:fld>
            <a:endParaRPr 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39</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4</a:t>
            </a:fld>
            <a:endParaRPr lang="en-US"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40</a:t>
            </a:fld>
            <a:endParaRPr lang="en-US"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41</a:t>
            </a:fld>
            <a:endParaRPr lang="en-US"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42</a:t>
            </a:fld>
            <a:endParaRPr lang="en-US" dirty="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43</a:t>
            </a:fld>
            <a:endParaRPr lang="en-US" dirty="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44</a:t>
            </a:fld>
            <a:endParaRPr lang="en-US" dirty="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45</a:t>
            </a:fld>
            <a:endParaRPr lang="en-US" dirty="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46</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47765B-A083-4DB9-BA0E-91560CF0FBB0}"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516DA285-EFEA-4A7E-9244-547C14B17787}" type="datetimeFigureOut">
              <a:rPr lang="en-US" smtClean="0"/>
              <a:pPr/>
              <a:t>2/23/2010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FCFF4BA-08AE-4E1F-9DC8-A65110E50E52}" type="slidenum">
              <a:rPr lang="en-US" smtClean="0"/>
              <a:pPr/>
              <a:t>‹#›</a:t>
            </a:fld>
            <a:endParaRPr lang="en-US" dirty="0"/>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16DA285-EFEA-4A7E-9244-547C14B17787}" type="datetimeFigureOut">
              <a:rPr lang="en-US" smtClean="0"/>
              <a:pPr/>
              <a:t>2/23/2010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FCFF4BA-08AE-4E1F-9DC8-A65110E50E52}" type="slidenum">
              <a:rPr lang="en-US" smtClean="0"/>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16DA285-EFEA-4A7E-9244-547C14B17787}" type="datetimeFigureOut">
              <a:rPr lang="en-US" smtClean="0"/>
              <a:pPr/>
              <a:t>2/23/2010</a:t>
            </a:fld>
            <a:endParaRPr lang="en-US" dirty="0"/>
          </a:p>
        </p:txBody>
      </p:sp>
      <p:sp>
        <p:nvSpPr>
          <p:cNvPr id="5" name="Footer Placeholder 4"/>
          <p:cNvSpPr>
            <a:spLocks noGrp="1"/>
          </p:cNvSpPr>
          <p:nvPr>
            <p:ph type="ftr" sz="quarter" idx="11"/>
          </p:nvPr>
        </p:nvSpPr>
        <p:spPr>
          <a:xfrm>
            <a:off x="2640597" y="6377459"/>
            <a:ext cx="3836404" cy="365125"/>
          </a:xfrm>
        </p:spPr>
        <p:txBody>
          <a:bodyPr/>
          <a:lstStyle/>
          <a:p>
            <a:endParaRPr lang="en-US" dirty="0"/>
          </a:p>
        </p:txBody>
      </p:sp>
      <p:sp>
        <p:nvSpPr>
          <p:cNvPr id="6" name="Slide Number Placeholder 5"/>
          <p:cNvSpPr>
            <a:spLocks noGrp="1"/>
          </p:cNvSpPr>
          <p:nvPr>
            <p:ph type="sldNum" sz="quarter" idx="12"/>
          </p:nvPr>
        </p:nvSpPr>
        <p:spPr/>
        <p:txBody>
          <a:bodyPr/>
          <a:lstStyle/>
          <a:p>
            <a:fld id="{1FCFF4BA-08AE-4E1F-9DC8-A65110E50E52}" type="slidenum">
              <a:rPr lang="en-US" smtClean="0"/>
              <a:pPr/>
              <a:t>‹#›</a:t>
            </a:fld>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16DA285-EFEA-4A7E-9244-547C14B17787}" type="datetimeFigureOut">
              <a:rPr lang="en-US" smtClean="0"/>
              <a:pPr/>
              <a:t>2/23/2010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FCFF4BA-08AE-4E1F-9DC8-A65110E50E52}" type="slidenum">
              <a:rPr lang="en-US" smtClean="0"/>
              <a:pPr/>
              <a:t>‹#›</a:t>
            </a:fld>
            <a:endParaRPr 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16DA285-EFEA-4A7E-9244-547C14B17787}" type="datetimeFigureOut">
              <a:rPr lang="en-US" smtClean="0"/>
              <a:pPr/>
              <a:t>2/23/2010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FCFF4BA-08AE-4E1F-9DC8-A65110E50E52}" type="slidenum">
              <a:rPr lang="en-US" smtClean="0"/>
              <a:pPr/>
              <a:t>‹#›</a:t>
            </a:fld>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16DA285-EFEA-4A7E-9244-547C14B17787}" type="datetimeFigureOut">
              <a:rPr lang="en-US" smtClean="0"/>
              <a:pPr/>
              <a:t>2/23/2010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FCFF4BA-08AE-4E1F-9DC8-A65110E50E52}" type="slidenum">
              <a:rPr lang="en-US" smtClean="0"/>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16DA285-EFEA-4A7E-9244-547C14B17787}" type="datetimeFigureOut">
              <a:rPr lang="en-US" smtClean="0"/>
              <a:pPr/>
              <a:t>2/23/2010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FCFF4BA-08AE-4E1F-9DC8-A65110E50E52}" type="slidenum">
              <a:rPr lang="en-US" smtClean="0"/>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16DA285-EFEA-4A7E-9244-547C14B17787}" type="datetimeFigureOut">
              <a:rPr lang="en-US" smtClean="0"/>
              <a:pPr/>
              <a:t>2/23/2010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FCFF4BA-08AE-4E1F-9DC8-A65110E50E52}" type="slidenum">
              <a:rPr lang="en-US" smtClean="0"/>
              <a:pPr/>
              <a:t>‹#›</a:t>
            </a:fld>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6DA285-EFEA-4A7E-9244-547C14B17787}" type="datetimeFigureOut">
              <a:rPr lang="en-US" smtClean="0"/>
              <a:pPr/>
              <a:t>2/23/2010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FCFF4BA-08AE-4E1F-9DC8-A65110E50E52}" type="slidenum">
              <a:rPr lang="en-US" smtClean="0"/>
              <a:pPr/>
              <a:t>‹#›</a:t>
            </a:fld>
            <a:endParaRPr lang="en-US"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16DA285-EFEA-4A7E-9244-547C14B17787}" type="datetimeFigureOut">
              <a:rPr lang="en-US" smtClean="0"/>
              <a:pPr/>
              <a:t>2/23/2010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FCFF4BA-08AE-4E1F-9DC8-A65110E50E52}" type="slidenum">
              <a:rPr lang="en-US" smtClean="0"/>
              <a:pPr/>
              <a:t>‹#›</a:t>
            </a:fld>
            <a:endParaRPr lang="en-US" dirty="0"/>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516DA285-EFEA-4A7E-9244-547C14B17787}" type="datetimeFigureOut">
              <a:rPr lang="en-US" smtClean="0"/>
              <a:pPr/>
              <a:t>2/23/2010</a:t>
            </a:fld>
            <a:endParaRPr lang="en-US"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dirty="0"/>
          </a:p>
        </p:txBody>
      </p:sp>
      <p:sp>
        <p:nvSpPr>
          <p:cNvPr id="7" name="Slide Number Placeholder 6"/>
          <p:cNvSpPr>
            <a:spLocks noGrp="1"/>
          </p:cNvSpPr>
          <p:nvPr>
            <p:ph type="sldNum" sz="quarter" idx="12"/>
          </p:nvPr>
        </p:nvSpPr>
        <p:spPr>
          <a:xfrm>
            <a:off x="8339328" y="1170432"/>
            <a:ext cx="733864" cy="201168"/>
          </a:xfrm>
        </p:spPr>
        <p:txBody>
          <a:bodyPr/>
          <a:lstStyle/>
          <a:p>
            <a:fld id="{1FCFF4BA-08AE-4E1F-9DC8-A65110E50E52}" type="slidenum">
              <a:rPr lang="en-US" smtClean="0"/>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516DA285-EFEA-4A7E-9244-547C14B17787}" type="datetimeFigureOut">
              <a:rPr lang="en-US" smtClean="0"/>
              <a:pPr/>
              <a:t>2/23/2010</a:t>
            </a:fld>
            <a:endParaRPr lang="en-US" dirty="0"/>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dirty="0"/>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FCFF4BA-08AE-4E1F-9DC8-A65110E50E5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oucareerlink.com/"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4.xml"/><Relationship Id="rId4" Type="http://schemas.openxmlformats.org/officeDocument/2006/relationships/hyperlink" Target="mailto:ollar@oakland.edu" TargetMode="Externa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5.xml"/><Relationship Id="rId1" Type="http://schemas.openxmlformats.org/officeDocument/2006/relationships/slideLayout" Target="../slideLayouts/slideLayout4.xml"/><Relationship Id="rId6" Type="http://schemas.openxmlformats.org/officeDocument/2006/relationships/image" Target="../media/image11.gif"/><Relationship Id="rId5" Type="http://schemas.openxmlformats.org/officeDocument/2006/relationships/image" Target="../media/image10.jpeg"/><Relationship Id="rId4" Type="http://schemas.openxmlformats.org/officeDocument/2006/relationships/image" Target="../media/image7.png"/></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533400" y="457200"/>
            <a:ext cx="8077200" cy="2438400"/>
          </a:xfrm>
        </p:spPr>
        <p:txBody>
          <a:bodyPr>
            <a:noAutofit/>
          </a:bodyPr>
          <a:lstStyle/>
          <a:p>
            <a:pPr algn="ctr"/>
            <a:r>
              <a:rPr lang="en-US" sz="5400" dirty="0" smtClean="0">
                <a:latin typeface="Berlin Sans FB Demi" pitchFamily="34" charset="0"/>
              </a:rPr>
              <a:t>Employment</a:t>
            </a:r>
          </a:p>
          <a:p>
            <a:pPr algn="ctr"/>
            <a:r>
              <a:rPr lang="en-US" sz="5400" dirty="0" smtClean="0">
                <a:latin typeface="Berlin Sans FB Demi" pitchFamily="34" charset="0"/>
              </a:rPr>
              <a:t>@</a:t>
            </a:r>
          </a:p>
          <a:p>
            <a:pPr algn="ctr"/>
            <a:r>
              <a:rPr lang="en-US" sz="5400" dirty="0" smtClean="0">
                <a:latin typeface="Berlin Sans FB Demi" pitchFamily="34" charset="0"/>
              </a:rPr>
              <a:t> Oakland University</a:t>
            </a:r>
            <a:endParaRPr lang="en-US" sz="5400" dirty="0">
              <a:latin typeface="Berlin Sans FB Demi" pitchFamily="34" charset="0"/>
            </a:endParaRPr>
          </a:p>
        </p:txBody>
      </p:sp>
      <p:pic>
        <p:nvPicPr>
          <p:cNvPr id="1026" name="Picture 2"/>
          <p:cNvPicPr>
            <a:picLocks noChangeAspect="1" noChangeArrowheads="1"/>
          </p:cNvPicPr>
          <p:nvPr/>
        </p:nvPicPr>
        <p:blipFill>
          <a:blip r:embed="rId3" cstate="print"/>
          <a:srcRect/>
          <a:stretch>
            <a:fillRect/>
          </a:stretch>
        </p:blipFill>
        <p:spPr bwMode="auto">
          <a:xfrm>
            <a:off x="7696200" y="5486400"/>
            <a:ext cx="914400" cy="1155032"/>
          </a:xfrm>
          <a:prstGeom prst="rect">
            <a:avLst/>
          </a:prstGeom>
          <a:noFill/>
          <a:ln w="9525">
            <a:noFill/>
            <a:miter lim="800000"/>
            <a:headEnd/>
            <a:tailEnd/>
          </a:ln>
          <a:effectLst/>
        </p:spPr>
      </p:pic>
      <p:sp>
        <p:nvSpPr>
          <p:cNvPr id="8" name="Title 1"/>
          <p:cNvSpPr txBox="1">
            <a:spLocks/>
          </p:cNvSpPr>
          <p:nvPr/>
        </p:nvSpPr>
        <p:spPr>
          <a:xfrm>
            <a:off x="228600" y="3733800"/>
            <a:ext cx="8686800" cy="685800"/>
          </a:xfrm>
          <a:prstGeom prst="rect">
            <a:avLst/>
          </a:prstGeom>
        </p:spPr>
        <p:txBody>
          <a:bodyPr vert="horz" lIns="91440" tIns="0" rIns="45720" bIns="0" rtlCol="0" anchor="t">
            <a:normAutofit fontScale="97500"/>
            <a:scene3d>
              <a:camera prst="orthographicFront"/>
              <a:lightRig rig="threePt" dir="t">
                <a:rot lat="0" lon="0" rev="4800000"/>
              </a:lightRig>
            </a:scene3d>
            <a:sp3d prstMaterial="matte">
              <a:bevelT w="50800" h="1016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chemeClr val="accent1">
                    <a:satMod val="150000"/>
                  </a:schemeClr>
                </a:solidFill>
                <a:effectLst/>
                <a:uLnTx/>
                <a:uFillTx/>
                <a:latin typeface="Berlin Sans FB Demi" pitchFamily="34" charset="0"/>
                <a:ea typeface="+mj-ea"/>
                <a:cs typeface="+mj-cs"/>
              </a:rPr>
              <a:t>Staying in Compliance with New Regulations</a:t>
            </a:r>
            <a:endParaRPr kumimoji="0" lang="en-US" sz="32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1027176"/>
          </a:xfrm>
        </p:spPr>
        <p:txBody>
          <a:bodyPr>
            <a:normAutofit/>
          </a:bodyPr>
          <a:lstStyle/>
          <a:p>
            <a:pPr algn="ctr"/>
            <a:r>
              <a:rPr lang="en-US" sz="3600" dirty="0" smtClean="0">
                <a:latin typeface="Berlin Sans FB Demi" pitchFamily="34" charset="0"/>
              </a:rPr>
              <a:t>Government Agencies</a:t>
            </a:r>
            <a:endParaRPr lang="en-US" sz="3600" dirty="0"/>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sp>
        <p:nvSpPr>
          <p:cNvPr id="8" name="Content Placeholder 7"/>
          <p:cNvSpPr>
            <a:spLocks noGrp="1"/>
          </p:cNvSpPr>
          <p:nvPr>
            <p:ph idx="1"/>
          </p:nvPr>
        </p:nvSpPr>
        <p:spPr/>
        <p:txBody>
          <a:bodyPr>
            <a:normAutofit lnSpcReduction="10000"/>
          </a:bodyPr>
          <a:lstStyle/>
          <a:p>
            <a:pPr>
              <a:buClr>
                <a:schemeClr val="accent1">
                  <a:lumMod val="60000"/>
                  <a:lumOff val="40000"/>
                </a:schemeClr>
              </a:buClr>
            </a:pPr>
            <a:r>
              <a:rPr lang="en-US" dirty="0" smtClean="0"/>
              <a:t>Department of Homeland Security – Immigration &amp; Customs Enforcement (ICE)</a:t>
            </a:r>
          </a:p>
          <a:p>
            <a:pPr>
              <a:buClr>
                <a:schemeClr val="accent1">
                  <a:lumMod val="60000"/>
                  <a:lumOff val="40000"/>
                </a:schemeClr>
              </a:buClr>
              <a:buNone/>
            </a:pPr>
            <a:endParaRPr lang="en-US" dirty="0" smtClean="0"/>
          </a:p>
          <a:p>
            <a:pPr lvl="1">
              <a:buClr>
                <a:schemeClr val="accent1">
                  <a:lumMod val="60000"/>
                  <a:lumOff val="40000"/>
                </a:schemeClr>
              </a:buClr>
            </a:pPr>
            <a:r>
              <a:rPr lang="en-US" dirty="0" smtClean="0"/>
              <a:t>Audits</a:t>
            </a:r>
          </a:p>
          <a:p>
            <a:pPr lvl="1">
              <a:buClr>
                <a:schemeClr val="accent1">
                  <a:lumMod val="60000"/>
                  <a:lumOff val="40000"/>
                </a:schemeClr>
              </a:buClr>
            </a:pPr>
            <a:r>
              <a:rPr lang="en-US" dirty="0" smtClean="0"/>
              <a:t>Failure to Comply</a:t>
            </a:r>
          </a:p>
          <a:p>
            <a:pPr lvl="1">
              <a:buClr>
                <a:schemeClr val="accent1">
                  <a:lumMod val="60000"/>
                  <a:lumOff val="40000"/>
                </a:schemeClr>
              </a:buClr>
            </a:pPr>
            <a:r>
              <a:rPr lang="en-US" dirty="0" smtClean="0"/>
              <a:t>Civil Money Penalties</a:t>
            </a:r>
          </a:p>
          <a:p>
            <a:pPr lvl="1">
              <a:buClr>
                <a:schemeClr val="accent1">
                  <a:lumMod val="60000"/>
                  <a:lumOff val="40000"/>
                </a:schemeClr>
              </a:buClr>
            </a:pPr>
            <a:r>
              <a:rPr lang="en-US" dirty="0" smtClean="0"/>
              <a:t>Up to $1,100 per violation</a:t>
            </a:r>
          </a:p>
          <a:p>
            <a:pPr lvl="1">
              <a:buClr>
                <a:schemeClr val="accent1">
                  <a:lumMod val="60000"/>
                  <a:lumOff val="40000"/>
                </a:schemeClr>
              </a:buClr>
            </a:pPr>
            <a:r>
              <a:rPr lang="en-US" b="1" dirty="0" smtClean="0"/>
              <a:t>Loss of grants and contracts</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1027176"/>
          </a:xfrm>
        </p:spPr>
        <p:txBody>
          <a:bodyPr>
            <a:normAutofit/>
          </a:bodyPr>
          <a:lstStyle/>
          <a:p>
            <a:pPr algn="ctr"/>
            <a:r>
              <a:rPr lang="en-US" sz="3600" dirty="0" smtClean="0">
                <a:latin typeface="Berlin Sans FB Demi" pitchFamily="34" charset="0"/>
              </a:rPr>
              <a:t>Employment @ Oakland University</a:t>
            </a:r>
            <a:endParaRPr lang="en-US" sz="3600" dirty="0"/>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sp>
        <p:nvSpPr>
          <p:cNvPr id="5" name="Content Placeholder 4"/>
          <p:cNvSpPr>
            <a:spLocks noGrp="1"/>
          </p:cNvSpPr>
          <p:nvPr>
            <p:ph idx="1"/>
          </p:nvPr>
        </p:nvSpPr>
        <p:spPr/>
        <p:txBody>
          <a:bodyPr/>
          <a:lstStyle/>
          <a:p>
            <a:pPr>
              <a:buClr>
                <a:schemeClr val="accent1">
                  <a:lumMod val="60000"/>
                  <a:lumOff val="40000"/>
                </a:schemeClr>
              </a:buClr>
            </a:pPr>
            <a:r>
              <a:rPr lang="en-US" dirty="0" smtClean="0"/>
              <a:t>What Can We Do To Help?</a:t>
            </a:r>
          </a:p>
          <a:p>
            <a:pPr>
              <a:buClr>
                <a:schemeClr val="accent1">
                  <a:lumMod val="60000"/>
                  <a:lumOff val="40000"/>
                </a:schemeClr>
              </a:buClr>
            </a:pPr>
            <a:endParaRPr lang="en-US" dirty="0" smtClean="0"/>
          </a:p>
          <a:p>
            <a:pPr lvl="1">
              <a:buClr>
                <a:schemeClr val="accent1">
                  <a:lumMod val="60000"/>
                  <a:lumOff val="40000"/>
                </a:schemeClr>
              </a:buClr>
            </a:pPr>
            <a:r>
              <a:rPr lang="en-US" dirty="0" smtClean="0"/>
              <a:t>Train</a:t>
            </a:r>
          </a:p>
          <a:p>
            <a:pPr lvl="1">
              <a:buClr>
                <a:schemeClr val="accent1">
                  <a:lumMod val="60000"/>
                  <a:lumOff val="40000"/>
                </a:schemeClr>
              </a:buClr>
            </a:pPr>
            <a:endParaRPr lang="en-US" dirty="0" smtClean="0"/>
          </a:p>
          <a:p>
            <a:pPr lvl="1">
              <a:buClr>
                <a:schemeClr val="accent1">
                  <a:lumMod val="60000"/>
                  <a:lumOff val="40000"/>
                </a:schemeClr>
              </a:buClr>
            </a:pPr>
            <a:r>
              <a:rPr lang="en-US" dirty="0" smtClean="0"/>
              <a:t>Answer questions</a:t>
            </a:r>
          </a:p>
          <a:p>
            <a:pPr lvl="1">
              <a:buClr>
                <a:schemeClr val="accent1">
                  <a:lumMod val="60000"/>
                  <a:lumOff val="40000"/>
                </a:schemeClr>
              </a:buClr>
            </a:pPr>
            <a:endParaRPr lang="en-US" dirty="0" smtClean="0"/>
          </a:p>
          <a:p>
            <a:pPr lvl="1">
              <a:buClr>
                <a:schemeClr val="accent1">
                  <a:lumMod val="60000"/>
                  <a:lumOff val="40000"/>
                </a:schemeClr>
              </a:buClr>
            </a:pPr>
            <a:r>
              <a:rPr lang="en-US" dirty="0" smtClean="0"/>
              <a:t>We can’t help you if you don’t help us.</a:t>
            </a:r>
          </a:p>
          <a:p>
            <a:pPr lvl="1"/>
            <a:endParaRPr lang="en-US"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1027176"/>
          </a:xfrm>
        </p:spPr>
        <p:txBody>
          <a:bodyPr>
            <a:normAutofit/>
          </a:bodyPr>
          <a:lstStyle/>
          <a:p>
            <a:pPr algn="ctr"/>
            <a:r>
              <a:rPr lang="en-US" sz="3600" dirty="0" smtClean="0">
                <a:latin typeface="Berlin Sans FB Demi" pitchFamily="34" charset="0"/>
              </a:rPr>
              <a:t>Employment @ Oakland University</a:t>
            </a:r>
            <a:endParaRPr lang="en-US" sz="3600" dirty="0"/>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sp>
        <p:nvSpPr>
          <p:cNvPr id="5" name="Content Placeholder 4"/>
          <p:cNvSpPr>
            <a:spLocks noGrp="1"/>
          </p:cNvSpPr>
          <p:nvPr>
            <p:ph idx="1"/>
          </p:nvPr>
        </p:nvSpPr>
        <p:spPr/>
        <p:txBody>
          <a:bodyPr/>
          <a:lstStyle/>
          <a:p>
            <a:pPr>
              <a:buClr>
                <a:schemeClr val="accent1">
                  <a:lumMod val="60000"/>
                  <a:lumOff val="40000"/>
                </a:schemeClr>
              </a:buClr>
            </a:pPr>
            <a:r>
              <a:rPr lang="en-US" dirty="0" smtClean="0"/>
              <a:t>Types of Employment</a:t>
            </a:r>
          </a:p>
          <a:p>
            <a:pPr>
              <a:buClr>
                <a:schemeClr val="accent1">
                  <a:lumMod val="60000"/>
                  <a:lumOff val="40000"/>
                </a:schemeClr>
              </a:buClr>
              <a:buNone/>
            </a:pPr>
            <a:endParaRPr lang="en-US" dirty="0" smtClean="0"/>
          </a:p>
          <a:p>
            <a:pPr lvl="1">
              <a:buClr>
                <a:schemeClr val="accent1">
                  <a:lumMod val="60000"/>
                  <a:lumOff val="40000"/>
                </a:schemeClr>
              </a:buClr>
            </a:pPr>
            <a:r>
              <a:rPr lang="en-US" dirty="0" smtClean="0"/>
              <a:t>Faculty/Researchers (AHR)</a:t>
            </a:r>
          </a:p>
          <a:p>
            <a:pPr lvl="1">
              <a:buClr>
                <a:schemeClr val="accent1">
                  <a:lumMod val="60000"/>
                  <a:lumOff val="40000"/>
                </a:schemeClr>
              </a:buClr>
              <a:buNone/>
            </a:pPr>
            <a:endParaRPr lang="en-US" sz="1200" dirty="0" smtClean="0"/>
          </a:p>
          <a:p>
            <a:pPr lvl="1">
              <a:buClr>
                <a:schemeClr val="accent1">
                  <a:lumMod val="60000"/>
                  <a:lumOff val="40000"/>
                </a:schemeClr>
              </a:buClr>
            </a:pPr>
            <a:r>
              <a:rPr lang="en-US" dirty="0" smtClean="0"/>
              <a:t>Student (Student FS – SEO)</a:t>
            </a:r>
          </a:p>
          <a:p>
            <a:pPr lvl="1">
              <a:buClr>
                <a:schemeClr val="accent1">
                  <a:lumMod val="60000"/>
                  <a:lumOff val="40000"/>
                </a:schemeClr>
              </a:buClr>
              <a:buNone/>
            </a:pPr>
            <a:endParaRPr lang="en-US" sz="1200" dirty="0" smtClean="0"/>
          </a:p>
          <a:p>
            <a:pPr lvl="1">
              <a:buClr>
                <a:schemeClr val="accent1">
                  <a:lumMod val="60000"/>
                  <a:lumOff val="40000"/>
                </a:schemeClr>
              </a:buClr>
            </a:pPr>
            <a:r>
              <a:rPr lang="en-US" dirty="0" smtClean="0"/>
              <a:t>Graduate Assistant (Grad Study)</a:t>
            </a:r>
          </a:p>
          <a:p>
            <a:pPr lvl="1">
              <a:buClr>
                <a:schemeClr val="accent1">
                  <a:lumMod val="60000"/>
                  <a:lumOff val="40000"/>
                </a:schemeClr>
              </a:buClr>
              <a:buNone/>
            </a:pPr>
            <a:endParaRPr lang="en-US" sz="1200" dirty="0" smtClean="0"/>
          </a:p>
          <a:p>
            <a:pPr lvl="1">
              <a:buClr>
                <a:schemeClr val="accent1">
                  <a:lumMod val="60000"/>
                  <a:lumOff val="40000"/>
                </a:schemeClr>
              </a:buClr>
            </a:pPr>
            <a:r>
              <a:rPr lang="en-US" dirty="0" smtClean="0"/>
              <a:t>Staff (UHR)</a:t>
            </a:r>
          </a:p>
          <a:p>
            <a:pPr lvl="1"/>
            <a:endParaRPr lang="en-US"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sz="3600" dirty="0" smtClean="0">
                <a:solidFill>
                  <a:schemeClr val="accent1">
                    <a:satMod val="150000"/>
                  </a:schemeClr>
                </a:solidFill>
                <a:latin typeface="Berlin Sans FB" pitchFamily="34" charset="0"/>
              </a:rPr>
              <a:t>Office of Grants, Contract and Sponsored Research</a:t>
            </a:r>
            <a:endParaRPr lang="en-US" sz="3600" dirty="0">
              <a:solidFill>
                <a:schemeClr val="accent1">
                  <a:satMod val="150000"/>
                </a:schemeClr>
              </a:solidFill>
              <a:latin typeface="Berlin Sans FB" pitchFamily="34" charset="0"/>
            </a:endParaRPr>
          </a:p>
        </p:txBody>
      </p:sp>
      <p:sp>
        <p:nvSpPr>
          <p:cNvPr id="40962" name="Content Placeholder 8"/>
          <p:cNvSpPr>
            <a:spLocks noGrp="1"/>
          </p:cNvSpPr>
          <p:nvPr>
            <p:ph idx="1"/>
          </p:nvPr>
        </p:nvSpPr>
        <p:spPr>
          <a:xfrm>
            <a:off x="304800" y="1981200"/>
            <a:ext cx="8382000" cy="3810000"/>
          </a:xfrm>
        </p:spPr>
        <p:txBody>
          <a:bodyPr>
            <a:normAutofit fontScale="92500" lnSpcReduction="10000"/>
          </a:bodyPr>
          <a:lstStyle/>
          <a:p>
            <a:pPr eaLnBrk="1" hangingPunct="1">
              <a:lnSpc>
                <a:spcPct val="90000"/>
              </a:lnSpc>
              <a:buFont typeface="Wingdings 2" pitchFamily="18" charset="2"/>
              <a:buNone/>
            </a:pPr>
            <a:r>
              <a:rPr lang="en-US" sz="2200" b="1" smtClean="0"/>
              <a:t>Why is E-Verify required and how will it affect me?</a:t>
            </a:r>
          </a:p>
          <a:p>
            <a:pPr eaLnBrk="1" hangingPunct="1">
              <a:lnSpc>
                <a:spcPct val="90000"/>
              </a:lnSpc>
              <a:buFont typeface="Wingdings 2" pitchFamily="18" charset="2"/>
              <a:buNone/>
            </a:pPr>
            <a:endParaRPr lang="en-US" sz="1900" smtClean="0"/>
          </a:p>
          <a:p>
            <a:pPr eaLnBrk="1" hangingPunct="1">
              <a:lnSpc>
                <a:spcPct val="90000"/>
              </a:lnSpc>
            </a:pPr>
            <a:r>
              <a:rPr lang="en-US" sz="2200" smtClean="0"/>
              <a:t>Contract Clause 52.222-54 implements use of E-Verify to confirm authorization to work in the U.S.;</a:t>
            </a:r>
            <a:br>
              <a:rPr lang="en-US" sz="2200" smtClean="0"/>
            </a:br>
            <a:endParaRPr lang="en-US" sz="2200" smtClean="0"/>
          </a:p>
          <a:p>
            <a:pPr eaLnBrk="1" hangingPunct="1">
              <a:lnSpc>
                <a:spcPct val="90000"/>
              </a:lnSpc>
            </a:pPr>
            <a:r>
              <a:rPr lang="en-US" sz="2200" smtClean="0"/>
              <a:t>E-Verify is designed to reduce violations of U.S. immigration law;</a:t>
            </a:r>
          </a:p>
          <a:p>
            <a:pPr eaLnBrk="1" hangingPunct="1"/>
            <a:endParaRPr lang="en-US" sz="1800" smtClean="0"/>
          </a:p>
          <a:p>
            <a:pPr marL="742950" lvl="1" indent="-285750" eaLnBrk="1" hangingPunct="1">
              <a:buClr>
                <a:schemeClr val="accent1"/>
              </a:buClr>
              <a:buFontTx/>
              <a:buChar char="o"/>
            </a:pPr>
            <a:r>
              <a:rPr lang="en-US" sz="1800" b="1" smtClean="0"/>
              <a:t>The requirement applies to all OU employees, not just personnel funded by federal research agreements.</a:t>
            </a:r>
            <a:br>
              <a:rPr lang="en-US" sz="1800" b="1" smtClean="0"/>
            </a:br>
            <a:endParaRPr lang="en-US" sz="1800" b="1" smtClean="0"/>
          </a:p>
          <a:p>
            <a:pPr marL="742950" lvl="1" indent="-285750" eaLnBrk="1" hangingPunct="1">
              <a:buClr>
                <a:schemeClr val="accent1"/>
              </a:buClr>
              <a:buFontTx/>
              <a:buChar char="o"/>
            </a:pPr>
            <a:r>
              <a:rPr lang="en-US" sz="1800" b="1" smtClean="0"/>
              <a:t>The requirement affects all new hires and some existing employees.</a:t>
            </a:r>
            <a:r>
              <a:rPr lang="en-US" sz="1800" smtClean="0"/>
              <a:t/>
            </a:r>
            <a:br>
              <a:rPr lang="en-US" sz="1800" smtClean="0"/>
            </a:br>
            <a:endParaRPr lang="en-US" sz="1800" smtClean="0"/>
          </a:p>
          <a:p>
            <a:pPr eaLnBrk="1" hangingPunct="1">
              <a:lnSpc>
                <a:spcPct val="90000"/>
              </a:lnSpc>
            </a:pPr>
            <a:endParaRPr lang="en-US" sz="1800" smtClean="0"/>
          </a:p>
        </p:txBody>
      </p:sp>
      <p:pic>
        <p:nvPicPr>
          <p:cNvPr id="48131"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3" name="Rectangle 3"/>
          <p:cNvSpPr>
            <a:spLocks noGrp="1"/>
          </p:cNvSpPr>
          <p:nvPr>
            <p:ph type="body" idx="1"/>
          </p:nvPr>
        </p:nvSpPr>
        <p:spPr/>
        <p:txBody>
          <a:bodyPr/>
          <a:lstStyle/>
          <a:p>
            <a:pPr eaLnBrk="1" hangingPunct="1">
              <a:lnSpc>
                <a:spcPct val="80000"/>
              </a:lnSpc>
            </a:pPr>
            <a:endParaRPr lang="en-US" sz="2000" dirty="0" smtClean="0"/>
          </a:p>
          <a:p>
            <a:pPr eaLnBrk="1" hangingPunct="1">
              <a:lnSpc>
                <a:spcPct val="80000"/>
              </a:lnSpc>
              <a:buClr>
                <a:schemeClr val="accent1">
                  <a:lumMod val="60000"/>
                  <a:lumOff val="40000"/>
                </a:schemeClr>
              </a:buClr>
              <a:buFont typeface="Wingdings 2" pitchFamily="18" charset="2"/>
              <a:buNone/>
            </a:pPr>
            <a:r>
              <a:rPr lang="en-US" sz="2200" b="1" dirty="0" smtClean="0"/>
              <a:t>The largest portion (about 70%) of program cost in sponsored research is personnel.</a:t>
            </a:r>
            <a:r>
              <a:rPr lang="en-US" sz="2200" dirty="0" smtClean="0"/>
              <a:t> </a:t>
            </a:r>
            <a:br>
              <a:rPr lang="en-US" sz="2200" dirty="0" smtClean="0"/>
            </a:br>
            <a:endParaRPr lang="en-US" sz="2200" dirty="0" smtClean="0"/>
          </a:p>
          <a:p>
            <a:pPr eaLnBrk="1" hangingPunct="1">
              <a:lnSpc>
                <a:spcPct val="80000"/>
              </a:lnSpc>
              <a:buClr>
                <a:schemeClr val="accent1">
                  <a:lumMod val="60000"/>
                  <a:lumOff val="40000"/>
                </a:schemeClr>
              </a:buClr>
              <a:buFont typeface="Wingdings" pitchFamily="2" charset="2"/>
              <a:buChar char="v"/>
            </a:pPr>
            <a:r>
              <a:rPr lang="en-US" sz="2000" dirty="0" smtClean="0"/>
              <a:t>E-Verify significantly affects the hiring process;</a:t>
            </a:r>
          </a:p>
          <a:p>
            <a:pPr eaLnBrk="1" hangingPunct="1">
              <a:lnSpc>
                <a:spcPct val="80000"/>
              </a:lnSpc>
              <a:buClr>
                <a:schemeClr val="accent1">
                  <a:lumMod val="60000"/>
                  <a:lumOff val="40000"/>
                </a:schemeClr>
              </a:buClr>
              <a:buFont typeface="Wingdings" pitchFamily="2" charset="2"/>
              <a:buChar char="v"/>
            </a:pPr>
            <a:r>
              <a:rPr lang="en-US" sz="2000" dirty="0" smtClean="0"/>
              <a:t>Personnel required to be verified as authorized to work in the U.S. are;</a:t>
            </a:r>
            <a:br>
              <a:rPr lang="en-US" sz="2000" dirty="0" smtClean="0"/>
            </a:br>
            <a:endParaRPr lang="en-US" sz="2000" dirty="0" smtClean="0"/>
          </a:p>
          <a:p>
            <a:pPr lvl="1" eaLnBrk="1" hangingPunct="1">
              <a:lnSpc>
                <a:spcPct val="80000"/>
              </a:lnSpc>
              <a:buClr>
                <a:schemeClr val="accent1">
                  <a:lumMod val="60000"/>
                  <a:lumOff val="40000"/>
                </a:schemeClr>
              </a:buClr>
              <a:buFont typeface="Wingdings" pitchFamily="2" charset="2"/>
              <a:buChar char="v"/>
            </a:pPr>
            <a:r>
              <a:rPr lang="en-US" sz="2000" dirty="0" smtClean="0"/>
              <a:t>Yes:  Faculty</a:t>
            </a:r>
          </a:p>
          <a:p>
            <a:pPr lvl="1" eaLnBrk="1" hangingPunct="1">
              <a:lnSpc>
                <a:spcPct val="80000"/>
              </a:lnSpc>
              <a:buClr>
                <a:schemeClr val="accent1">
                  <a:lumMod val="60000"/>
                  <a:lumOff val="40000"/>
                </a:schemeClr>
              </a:buClr>
              <a:buFont typeface="Wingdings" pitchFamily="2" charset="2"/>
              <a:buChar char="v"/>
            </a:pPr>
            <a:r>
              <a:rPr lang="en-US" sz="2000" dirty="0" smtClean="0"/>
              <a:t>Yes:  Student Workers – Graduate and Undergraduate</a:t>
            </a:r>
          </a:p>
          <a:p>
            <a:pPr lvl="1" eaLnBrk="1" hangingPunct="1">
              <a:lnSpc>
                <a:spcPct val="80000"/>
              </a:lnSpc>
              <a:buClr>
                <a:schemeClr val="accent1">
                  <a:lumMod val="60000"/>
                  <a:lumOff val="40000"/>
                </a:schemeClr>
              </a:buClr>
              <a:buFont typeface="Wingdings" pitchFamily="2" charset="2"/>
              <a:buChar char="v"/>
            </a:pPr>
            <a:r>
              <a:rPr lang="en-US" sz="2000" dirty="0" smtClean="0"/>
              <a:t>Yes:  Visiting Scholars</a:t>
            </a:r>
          </a:p>
          <a:p>
            <a:pPr lvl="1" eaLnBrk="1" hangingPunct="1">
              <a:lnSpc>
                <a:spcPct val="80000"/>
              </a:lnSpc>
              <a:buClr>
                <a:schemeClr val="accent1">
                  <a:lumMod val="60000"/>
                  <a:lumOff val="40000"/>
                </a:schemeClr>
              </a:buClr>
              <a:buFont typeface="Wingdings" pitchFamily="2" charset="2"/>
              <a:buChar char="v"/>
            </a:pPr>
            <a:r>
              <a:rPr lang="en-US" sz="2000" dirty="0" smtClean="0"/>
              <a:t>Yes:   Staff</a:t>
            </a:r>
          </a:p>
          <a:p>
            <a:pPr lvl="1" eaLnBrk="1" hangingPunct="1">
              <a:lnSpc>
                <a:spcPct val="80000"/>
              </a:lnSpc>
              <a:buClr>
                <a:schemeClr val="accent1">
                  <a:lumMod val="60000"/>
                  <a:lumOff val="40000"/>
                </a:schemeClr>
              </a:buClr>
              <a:buFont typeface="Wingdings" pitchFamily="2" charset="2"/>
              <a:buChar char="v"/>
            </a:pPr>
            <a:r>
              <a:rPr lang="en-US" sz="2000" dirty="0" smtClean="0"/>
              <a:t>Yes:  All Other Employment Classifications</a:t>
            </a:r>
          </a:p>
          <a:p>
            <a:pPr lvl="1" eaLnBrk="1" hangingPunct="1">
              <a:lnSpc>
                <a:spcPct val="80000"/>
              </a:lnSpc>
              <a:buClr>
                <a:schemeClr val="accent1">
                  <a:lumMod val="60000"/>
                  <a:lumOff val="40000"/>
                </a:schemeClr>
              </a:buClr>
              <a:buFont typeface="Wingdings" pitchFamily="2" charset="2"/>
              <a:buChar char="v"/>
            </a:pPr>
            <a:r>
              <a:rPr lang="en-US" sz="2000" dirty="0" smtClean="0"/>
              <a:t>Yes:  Subcontracted personnel at other institutions</a:t>
            </a:r>
          </a:p>
          <a:p>
            <a:pPr lvl="1" eaLnBrk="1" hangingPunct="1">
              <a:lnSpc>
                <a:spcPct val="80000"/>
              </a:lnSpc>
              <a:buClr>
                <a:schemeClr val="accent1">
                  <a:lumMod val="60000"/>
                  <a:lumOff val="40000"/>
                </a:schemeClr>
              </a:buClr>
              <a:buFont typeface="Wingdings" pitchFamily="2" charset="2"/>
              <a:buChar char="v"/>
            </a:pPr>
            <a:r>
              <a:rPr lang="en-US" sz="2000" dirty="0" smtClean="0"/>
              <a:t>No:   </a:t>
            </a:r>
            <a:r>
              <a:rPr lang="en-US" sz="2000" i="1" dirty="0" smtClean="0"/>
              <a:t>Consultants are not employees and are not </a:t>
            </a:r>
            <a:br>
              <a:rPr lang="en-US" sz="2000" i="1" dirty="0" smtClean="0"/>
            </a:br>
            <a:r>
              <a:rPr lang="en-US" sz="2000" i="1" dirty="0" smtClean="0"/>
              <a:t>		required to be E-Verified, refer to APP#262</a:t>
            </a:r>
          </a:p>
          <a:p>
            <a:pPr lvl="1" eaLnBrk="1" hangingPunct="1">
              <a:lnSpc>
                <a:spcPct val="80000"/>
              </a:lnSpc>
              <a:buFont typeface="Wingdings" pitchFamily="2" charset="2"/>
              <a:buChar char="v"/>
            </a:pPr>
            <a:endParaRPr lang="en-US" sz="2000" dirty="0" smtClean="0"/>
          </a:p>
        </p:txBody>
      </p:sp>
      <p:pic>
        <p:nvPicPr>
          <p:cNvPr id="49154" name="Title 1"/>
          <p:cNvPicPr>
            <a:picLocks noGrp="1" noChangeArrowheads="1"/>
          </p:cNvPicPr>
          <p:nvPr>
            <p:ph type="title"/>
          </p:nvPr>
        </p:nvPicPr>
        <p:blipFill>
          <a:blip r:embed="rId3" cstate="print"/>
          <a:srcRect/>
          <a:stretch>
            <a:fillRect/>
          </a:stretch>
        </p:blipFill>
        <p:spPr bwMode="auto">
          <a:xfrm>
            <a:off x="709613" y="152400"/>
            <a:ext cx="7723187" cy="1250950"/>
          </a:xfrm>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sz="3600" dirty="0" smtClean="0">
                <a:solidFill>
                  <a:schemeClr val="accent1">
                    <a:satMod val="150000"/>
                  </a:schemeClr>
                </a:solidFill>
                <a:latin typeface="Berlin Sans FB" pitchFamily="34" charset="0"/>
              </a:rPr>
              <a:t>Office of Grants, Contract and Sponsored Research</a:t>
            </a:r>
            <a:endParaRPr lang="en-US" sz="3600" dirty="0">
              <a:solidFill>
                <a:schemeClr val="accent1">
                  <a:satMod val="150000"/>
                </a:schemeClr>
              </a:solidFill>
              <a:latin typeface="Berlin Sans FB" pitchFamily="34" charset="0"/>
            </a:endParaRPr>
          </a:p>
        </p:txBody>
      </p:sp>
      <p:sp>
        <p:nvSpPr>
          <p:cNvPr id="51202" name="Content Placeholder 8"/>
          <p:cNvSpPr>
            <a:spLocks noGrp="1"/>
          </p:cNvSpPr>
          <p:nvPr>
            <p:ph idx="1"/>
          </p:nvPr>
        </p:nvSpPr>
        <p:spPr>
          <a:xfrm>
            <a:off x="304800" y="1981200"/>
            <a:ext cx="7924800" cy="3810000"/>
          </a:xfrm>
        </p:spPr>
        <p:txBody>
          <a:bodyPr/>
          <a:lstStyle/>
          <a:p>
            <a:pPr eaLnBrk="1" hangingPunct="1">
              <a:buFont typeface="Wingdings 2" pitchFamily="18" charset="2"/>
              <a:buNone/>
            </a:pPr>
            <a:endParaRPr lang="en-US" sz="2000" smtClean="0"/>
          </a:p>
          <a:p>
            <a:pPr eaLnBrk="1" hangingPunct="1"/>
            <a:r>
              <a:rPr lang="en-US" sz="2400" smtClean="0"/>
              <a:t>All personnel working on existing federal contracts that contain Clause 52.222-54 are required to initiate E-Verify confirmation within 30 days. </a:t>
            </a:r>
            <a:br>
              <a:rPr lang="en-US" sz="2400" smtClean="0"/>
            </a:br>
            <a:endParaRPr lang="en-US" sz="2400" smtClean="0"/>
          </a:p>
          <a:p>
            <a:pPr eaLnBrk="1" hangingPunct="1"/>
            <a:r>
              <a:rPr lang="en-US" sz="2400" smtClean="0"/>
              <a:t>All newly hired OU personnel are required to be initiate E-Verify confirmation within 3 days of hire. </a:t>
            </a:r>
            <a:br>
              <a:rPr lang="en-US" sz="2400" smtClean="0"/>
            </a:br>
            <a:endParaRPr lang="en-US" sz="2400" smtClean="0"/>
          </a:p>
          <a:p>
            <a:pPr eaLnBrk="1" hangingPunct="1">
              <a:buFont typeface="Wingdings 2" pitchFamily="18" charset="2"/>
              <a:buNone/>
            </a:pPr>
            <a:endParaRPr lang="en-US" sz="2400" smtClean="0"/>
          </a:p>
        </p:txBody>
      </p:sp>
      <p:pic>
        <p:nvPicPr>
          <p:cNvPr id="51203"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sz="3600" dirty="0" smtClean="0">
                <a:solidFill>
                  <a:schemeClr val="accent1">
                    <a:satMod val="150000"/>
                  </a:schemeClr>
                </a:solidFill>
                <a:latin typeface="Berlin Sans FB" pitchFamily="34" charset="0"/>
              </a:rPr>
              <a:t>Office of Grants, Contract and Sponsored Research</a:t>
            </a:r>
            <a:endParaRPr lang="en-US" sz="3600" dirty="0">
              <a:solidFill>
                <a:schemeClr val="accent1">
                  <a:satMod val="150000"/>
                </a:schemeClr>
              </a:solidFill>
              <a:latin typeface="Berlin Sans FB" pitchFamily="34" charset="0"/>
            </a:endParaRPr>
          </a:p>
        </p:txBody>
      </p:sp>
      <p:sp>
        <p:nvSpPr>
          <p:cNvPr id="45058" name="Content Placeholder 8"/>
          <p:cNvSpPr>
            <a:spLocks noGrp="1"/>
          </p:cNvSpPr>
          <p:nvPr>
            <p:ph idx="1"/>
          </p:nvPr>
        </p:nvSpPr>
        <p:spPr>
          <a:xfrm>
            <a:off x="304800" y="1981200"/>
            <a:ext cx="7924800" cy="3810000"/>
          </a:xfrm>
        </p:spPr>
        <p:txBody>
          <a:bodyPr>
            <a:normAutofit lnSpcReduction="10000"/>
          </a:bodyPr>
          <a:lstStyle/>
          <a:p>
            <a:pPr eaLnBrk="1" hangingPunct="1">
              <a:lnSpc>
                <a:spcPct val="90000"/>
              </a:lnSpc>
              <a:buFont typeface="Wingdings 2" pitchFamily="18" charset="2"/>
              <a:buNone/>
            </a:pPr>
            <a:endParaRPr lang="en-US" sz="2400" b="1" dirty="0" smtClean="0"/>
          </a:p>
          <a:p>
            <a:pPr eaLnBrk="1" hangingPunct="1">
              <a:lnSpc>
                <a:spcPct val="90000"/>
              </a:lnSpc>
            </a:pPr>
            <a:r>
              <a:rPr lang="en-US" sz="1800" dirty="0" smtClean="0"/>
              <a:t>E-Verify affects the ability to begin work on a contract.  Because </a:t>
            </a:r>
            <a:r>
              <a:rPr lang="en-US" sz="1800" b="1" dirty="0" smtClean="0"/>
              <a:t>NEW EMPLOYEES ARE REQUIRED TO BE E-VERIFIED </a:t>
            </a:r>
            <a:r>
              <a:rPr lang="en-US" sz="1800" b="1" u="sng" dirty="0" smtClean="0"/>
              <a:t>WITHIN 3 DAYS OF THE START OF WORK</a:t>
            </a:r>
            <a:r>
              <a:rPr lang="en-US" sz="1800" dirty="0" smtClean="0"/>
              <a:t>, you may not begin work prior to verification.</a:t>
            </a:r>
            <a:br>
              <a:rPr lang="en-US" sz="1800" dirty="0" smtClean="0"/>
            </a:br>
            <a:endParaRPr lang="en-US" sz="1800" dirty="0" smtClean="0"/>
          </a:p>
          <a:p>
            <a:pPr eaLnBrk="1" hangingPunct="1">
              <a:lnSpc>
                <a:spcPct val="90000"/>
              </a:lnSpc>
            </a:pPr>
            <a:r>
              <a:rPr lang="en-US" sz="1800" dirty="0" smtClean="0"/>
              <a:t>E-Verify affects cost transfers.  Because </a:t>
            </a:r>
            <a:r>
              <a:rPr lang="en-US" sz="1800" b="1" dirty="0" smtClean="0"/>
              <a:t>EXISTING EMPLOYEES ARE REQUIRED TO BE E-VERIFIED </a:t>
            </a:r>
            <a:r>
              <a:rPr lang="en-US" sz="1800" b="1" u="sng" dirty="0" smtClean="0"/>
              <a:t>WITHIN 30 DAYS</a:t>
            </a:r>
            <a:r>
              <a:rPr lang="en-US" sz="1800" b="1" dirty="0" smtClean="0"/>
              <a:t>, </a:t>
            </a:r>
            <a:r>
              <a:rPr lang="en-US" sz="1800" dirty="0" smtClean="0"/>
              <a:t>retroactive cost transfers beyond 30 days of the start of work on a federal contract will not be approved.</a:t>
            </a:r>
            <a:br>
              <a:rPr lang="en-US" sz="1800" dirty="0" smtClean="0"/>
            </a:br>
            <a:endParaRPr lang="en-US" sz="1800" dirty="0" smtClean="0"/>
          </a:p>
          <a:p>
            <a:pPr eaLnBrk="1" hangingPunct="1">
              <a:lnSpc>
                <a:spcPct val="90000"/>
              </a:lnSpc>
            </a:pPr>
            <a:r>
              <a:rPr lang="en-US" sz="1800" dirty="0" smtClean="0"/>
              <a:t>E-Verify affects subcontracting work to another entity.  Because </a:t>
            </a:r>
            <a:r>
              <a:rPr lang="en-US" sz="1800" b="1" dirty="0" smtClean="0"/>
              <a:t>OU IS RESPONSIBLE TO CONFIRM SUBCONTRACTOR COMPLIANCE</a:t>
            </a:r>
            <a:r>
              <a:rPr lang="en-US" sz="1800" dirty="0" smtClean="0"/>
              <a:t> with E-Verify, we must confirm subcontractor E-Verify registration and obtain their assurance of compliance.</a:t>
            </a:r>
            <a:endParaRPr lang="en-US" sz="1800" b="1" dirty="0" smtClean="0"/>
          </a:p>
        </p:txBody>
      </p:sp>
      <p:pic>
        <p:nvPicPr>
          <p:cNvPr id="52227"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1027176"/>
          </a:xfrm>
        </p:spPr>
        <p:txBody>
          <a:bodyPr/>
          <a:lstStyle/>
          <a:p>
            <a:pPr algn="ctr" eaLnBrk="1" fontAlgn="auto" hangingPunct="1">
              <a:spcAft>
                <a:spcPts val="0"/>
              </a:spcAft>
              <a:defRPr/>
            </a:pPr>
            <a:r>
              <a:rPr lang="en-US" sz="3600" dirty="0" smtClean="0">
                <a:solidFill>
                  <a:schemeClr val="accent1">
                    <a:satMod val="150000"/>
                  </a:schemeClr>
                </a:solidFill>
                <a:latin typeface="Berlin Sans FB Demi" pitchFamily="34" charset="0"/>
              </a:rPr>
              <a:t>Academic Human Resources</a:t>
            </a:r>
            <a:endParaRPr lang="en-US" sz="3600" dirty="0">
              <a:solidFill>
                <a:schemeClr val="accent1">
                  <a:satMod val="150000"/>
                </a:schemeClr>
              </a:solidFill>
            </a:endParaRPr>
          </a:p>
        </p:txBody>
      </p:sp>
      <p:pic>
        <p:nvPicPr>
          <p:cNvPr id="30722"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p:spPr>
      </p:pic>
      <p:sp>
        <p:nvSpPr>
          <p:cNvPr id="30723" name="Content Placeholder 4"/>
          <p:cNvSpPr>
            <a:spLocks noGrp="1"/>
          </p:cNvSpPr>
          <p:nvPr>
            <p:ph idx="1"/>
          </p:nvPr>
        </p:nvSpPr>
        <p:spPr/>
        <p:txBody>
          <a:bodyPr/>
          <a:lstStyle/>
          <a:p>
            <a:pPr eaLnBrk="1" hangingPunct="1">
              <a:buFont typeface="Wingdings 2" pitchFamily="18" charset="2"/>
              <a:buNone/>
            </a:pPr>
            <a:r>
              <a:rPr lang="en-US" sz="2800" smtClean="0"/>
              <a:t>AHR assists the academic departments with the employment of:</a:t>
            </a:r>
          </a:p>
          <a:p>
            <a:pPr algn="ctr" eaLnBrk="1" hangingPunct="1">
              <a:buFont typeface="Wingdings 2" pitchFamily="18" charset="2"/>
              <a:buNone/>
            </a:pPr>
            <a:endParaRPr lang="en-US" sz="2400" smtClean="0"/>
          </a:p>
          <a:p>
            <a:pPr eaLnBrk="1" hangingPunct="1"/>
            <a:r>
              <a:rPr lang="en-US" sz="2800" smtClean="0"/>
              <a:t>Academic Administrators &amp; Deans – </a:t>
            </a:r>
          </a:p>
          <a:p>
            <a:pPr eaLnBrk="1" hangingPunct="1">
              <a:buFont typeface="Wingdings 2" pitchFamily="18" charset="2"/>
              <a:buNone/>
            </a:pPr>
            <a:r>
              <a:rPr lang="en-US" sz="2800" smtClean="0"/>
              <a:t>   AA &amp; DD</a:t>
            </a:r>
          </a:p>
          <a:p>
            <a:pPr eaLnBrk="1" hangingPunct="1">
              <a:buFont typeface="Wingdings 2" pitchFamily="18" charset="2"/>
              <a:buNone/>
            </a:pPr>
            <a:endParaRPr lang="en-US" sz="1800" smtClean="0"/>
          </a:p>
          <a:p>
            <a:pPr eaLnBrk="1" hangingPunct="1"/>
            <a:r>
              <a:rPr lang="en-US" sz="2800" smtClean="0"/>
              <a:t>Full-time faculty– FF &amp; VF</a:t>
            </a:r>
          </a:p>
          <a:p>
            <a:pPr eaLnBrk="1" hangingPunct="1">
              <a:buFont typeface="Wingdings 2" pitchFamily="18" charset="2"/>
              <a:buNone/>
            </a:pPr>
            <a:endParaRPr lang="en-US" sz="1800" smtClean="0"/>
          </a:p>
          <a:p>
            <a:pPr eaLnBrk="1" hangingPunct="1"/>
            <a:r>
              <a:rPr lang="en-US" sz="2800" smtClean="0"/>
              <a:t>Part-time faculty – LS, LL &amp; CE</a:t>
            </a:r>
          </a:p>
          <a:p>
            <a:pPr eaLnBrk="1" hangingPunct="1">
              <a:buFont typeface="Wingdings 2" pitchFamily="18" charset="2"/>
              <a:buNone/>
            </a:pPr>
            <a:endParaRPr lang="en-US" sz="1800" smtClean="0"/>
          </a:p>
          <a:p>
            <a:pPr eaLnBrk="1" hangingPunct="1"/>
            <a:r>
              <a:rPr lang="en-US" sz="2800" smtClean="0"/>
              <a:t>Researchers – YY (appts over 6 months)</a:t>
            </a:r>
          </a:p>
          <a:p>
            <a:pPr eaLnBrk="1" hangingPunct="1">
              <a:buFont typeface="Wingdings 2" pitchFamily="18" charset="2"/>
              <a:buNone/>
            </a:pPr>
            <a:endParaRPr lang="en-US" sz="2800" smtClean="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1027176"/>
          </a:xfrm>
        </p:spPr>
        <p:txBody>
          <a:bodyPr/>
          <a:lstStyle/>
          <a:p>
            <a:pPr algn="ctr" eaLnBrk="1" fontAlgn="auto" hangingPunct="1">
              <a:spcAft>
                <a:spcPts val="0"/>
              </a:spcAft>
              <a:defRPr/>
            </a:pPr>
            <a:r>
              <a:rPr lang="en-US" sz="3600" dirty="0" smtClean="0">
                <a:solidFill>
                  <a:schemeClr val="accent1">
                    <a:satMod val="150000"/>
                  </a:schemeClr>
                </a:solidFill>
                <a:latin typeface="Berlin Sans FB Demi" pitchFamily="34" charset="0"/>
              </a:rPr>
              <a:t>Academic Human Resources</a:t>
            </a:r>
            <a:endParaRPr lang="en-US" sz="3600" dirty="0">
              <a:solidFill>
                <a:schemeClr val="accent1">
                  <a:satMod val="150000"/>
                </a:schemeClr>
              </a:solidFill>
            </a:endParaRPr>
          </a:p>
        </p:txBody>
      </p:sp>
      <p:pic>
        <p:nvPicPr>
          <p:cNvPr id="30722"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p:spPr>
      </p:pic>
      <p:sp>
        <p:nvSpPr>
          <p:cNvPr id="30723" name="Content Placeholder 4"/>
          <p:cNvSpPr>
            <a:spLocks noGrp="1"/>
          </p:cNvSpPr>
          <p:nvPr>
            <p:ph idx="1"/>
          </p:nvPr>
        </p:nvSpPr>
        <p:spPr/>
        <p:txBody>
          <a:bodyPr>
            <a:normAutofit/>
          </a:bodyPr>
          <a:lstStyle/>
          <a:p>
            <a:pPr marL="728663" indent="-609600">
              <a:lnSpc>
                <a:spcPct val="90000"/>
              </a:lnSpc>
              <a:buFont typeface="Wingdings 2" pitchFamily="18" charset="2"/>
              <a:buNone/>
            </a:pPr>
            <a:r>
              <a:rPr lang="en-US" sz="2800" dirty="0" smtClean="0"/>
              <a:t>Hiring Department:</a:t>
            </a:r>
          </a:p>
          <a:p>
            <a:pPr marL="728663" indent="-609600">
              <a:lnSpc>
                <a:spcPct val="90000"/>
              </a:lnSpc>
              <a:buFont typeface="Wingdings 2" pitchFamily="18" charset="2"/>
              <a:buNone/>
            </a:pPr>
            <a:endParaRPr lang="en-US" sz="1400" dirty="0" smtClean="0"/>
          </a:p>
          <a:p>
            <a:pPr marL="728663" indent="-609600">
              <a:lnSpc>
                <a:spcPct val="90000"/>
              </a:lnSpc>
            </a:pPr>
            <a:r>
              <a:rPr lang="en-US" sz="2400" dirty="0" smtClean="0"/>
              <a:t>Continues to gather all documents and information indicated on the new hire checklist, with the exception of the I-9.</a:t>
            </a:r>
          </a:p>
          <a:p>
            <a:pPr marL="728663" indent="-609600" algn="ctr">
              <a:lnSpc>
                <a:spcPct val="90000"/>
              </a:lnSpc>
              <a:buFont typeface="Wingdings 2" pitchFamily="18" charset="2"/>
              <a:buNone/>
            </a:pPr>
            <a:endParaRPr lang="en-US" sz="1400" dirty="0" smtClean="0"/>
          </a:p>
          <a:p>
            <a:pPr marL="728663" indent="-609600">
              <a:lnSpc>
                <a:spcPct val="90000"/>
              </a:lnSpc>
            </a:pPr>
            <a:r>
              <a:rPr lang="en-US" sz="2400" dirty="0" smtClean="0"/>
              <a:t>Directs new faculty member to:</a:t>
            </a:r>
          </a:p>
          <a:p>
            <a:pPr marL="1371600" lvl="2" indent="-457200">
              <a:lnSpc>
                <a:spcPct val="90000"/>
              </a:lnSpc>
              <a:buClr>
                <a:schemeClr val="accent1"/>
              </a:buClr>
              <a:buFontTx/>
              <a:buChar char="•"/>
            </a:pPr>
            <a:r>
              <a:rPr lang="en-US" sz="1800" dirty="0" smtClean="0"/>
              <a:t>I-9 Fair for I-9 / E-verification during peak semester hiring </a:t>
            </a:r>
          </a:p>
          <a:p>
            <a:pPr marL="1371600" lvl="2" indent="-457200">
              <a:lnSpc>
                <a:spcPct val="90000"/>
              </a:lnSpc>
              <a:buClr>
                <a:schemeClr val="accent1"/>
              </a:buClr>
              <a:buFontTx/>
              <a:buChar char="•"/>
            </a:pPr>
            <a:r>
              <a:rPr lang="en-US" sz="1800" dirty="0" smtClean="0"/>
              <a:t>AHR office for I-9 / E-verification during semester</a:t>
            </a:r>
          </a:p>
          <a:p>
            <a:pPr marL="1371600" lvl="2" indent="-457200">
              <a:lnSpc>
                <a:spcPct val="90000"/>
              </a:lnSpc>
              <a:buClr>
                <a:schemeClr val="accent1"/>
              </a:buClr>
              <a:buFontTx/>
              <a:buNone/>
            </a:pPr>
            <a:endParaRPr lang="en-US" sz="1800" dirty="0" smtClean="0"/>
          </a:p>
          <a:p>
            <a:pPr marL="728663" indent="-609600">
              <a:lnSpc>
                <a:spcPct val="90000"/>
              </a:lnSpc>
            </a:pPr>
            <a:r>
              <a:rPr lang="en-US" sz="2400" smtClean="0"/>
              <a:t>Adjust hiring timeline to allow for new faculty member to be E-verified BEFORE they begin work</a:t>
            </a:r>
          </a:p>
          <a:p>
            <a:pPr eaLnBrk="1" hangingPunct="1">
              <a:buFont typeface="Wingdings 2" pitchFamily="18" charset="2"/>
              <a:buNone/>
            </a:pPr>
            <a:endParaRPr lang="en-US" sz="2800" dirty="0"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1027176"/>
          </a:xfrm>
        </p:spPr>
        <p:txBody>
          <a:bodyPr/>
          <a:lstStyle/>
          <a:p>
            <a:pPr algn="ctr" eaLnBrk="1" fontAlgn="auto" hangingPunct="1">
              <a:spcAft>
                <a:spcPts val="0"/>
              </a:spcAft>
              <a:defRPr/>
            </a:pPr>
            <a:r>
              <a:rPr lang="en-US" sz="3600" dirty="0" smtClean="0">
                <a:solidFill>
                  <a:schemeClr val="accent1">
                    <a:satMod val="150000"/>
                  </a:schemeClr>
                </a:solidFill>
                <a:latin typeface="Berlin Sans FB Demi" pitchFamily="34" charset="0"/>
              </a:rPr>
              <a:t>Academic Human Resources</a:t>
            </a:r>
            <a:endParaRPr lang="en-US" sz="3600" dirty="0">
              <a:solidFill>
                <a:schemeClr val="accent1">
                  <a:satMod val="150000"/>
                </a:schemeClr>
              </a:solidFill>
            </a:endParaRPr>
          </a:p>
        </p:txBody>
      </p:sp>
      <p:pic>
        <p:nvPicPr>
          <p:cNvPr id="3277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p:spPr>
      </p:pic>
      <p:sp>
        <p:nvSpPr>
          <p:cNvPr id="32771" name="Content Placeholder 4"/>
          <p:cNvSpPr>
            <a:spLocks noGrp="1"/>
          </p:cNvSpPr>
          <p:nvPr>
            <p:ph idx="1"/>
          </p:nvPr>
        </p:nvSpPr>
        <p:spPr/>
        <p:txBody>
          <a:bodyPr>
            <a:normAutofit fontScale="92500"/>
          </a:bodyPr>
          <a:lstStyle/>
          <a:p>
            <a:pPr eaLnBrk="1" hangingPunct="1">
              <a:buFont typeface="Wingdings 2" pitchFamily="18" charset="2"/>
              <a:buNone/>
            </a:pPr>
            <a:r>
              <a:rPr lang="en-US" dirty="0" smtClean="0"/>
              <a:t>AHR:</a:t>
            </a:r>
            <a:endParaRPr lang="en-US" sz="2800" dirty="0" smtClean="0"/>
          </a:p>
          <a:p>
            <a:pPr eaLnBrk="1" hangingPunct="1">
              <a:buFont typeface="Wingdings 2" pitchFamily="18" charset="2"/>
              <a:buNone/>
            </a:pPr>
            <a:endParaRPr lang="en-US" sz="2000" dirty="0" smtClean="0"/>
          </a:p>
          <a:p>
            <a:pPr eaLnBrk="1" hangingPunct="1"/>
            <a:r>
              <a:rPr lang="en-US" sz="2800" dirty="0" smtClean="0"/>
              <a:t>Has new faculty member fill out Section 1 of I-9 form</a:t>
            </a:r>
          </a:p>
          <a:p>
            <a:pPr eaLnBrk="1" hangingPunct="1">
              <a:buFont typeface="Wingdings 2" pitchFamily="18" charset="2"/>
              <a:buNone/>
            </a:pPr>
            <a:endParaRPr lang="en-US" sz="1200" dirty="0" smtClean="0"/>
          </a:p>
          <a:p>
            <a:pPr eaLnBrk="1" hangingPunct="1"/>
            <a:r>
              <a:rPr lang="en-US" sz="2800" dirty="0" smtClean="0"/>
              <a:t>Views acceptable identification documents and completes Section 2 of I-9 form</a:t>
            </a:r>
          </a:p>
          <a:p>
            <a:pPr eaLnBrk="1" hangingPunct="1">
              <a:buFont typeface="Wingdings 2" pitchFamily="18" charset="2"/>
              <a:buNone/>
            </a:pPr>
            <a:endParaRPr lang="en-US" sz="1200" dirty="0" smtClean="0"/>
          </a:p>
          <a:p>
            <a:pPr eaLnBrk="1" hangingPunct="1"/>
            <a:r>
              <a:rPr lang="en-US" sz="2800" dirty="0" smtClean="0"/>
              <a:t>Runs E-verification process</a:t>
            </a:r>
          </a:p>
          <a:p>
            <a:pPr eaLnBrk="1" hangingPunct="1">
              <a:buFont typeface="Wingdings 2" pitchFamily="18" charset="2"/>
              <a:buNone/>
            </a:pPr>
            <a:endParaRPr lang="en-US" sz="1200" dirty="0" smtClean="0"/>
          </a:p>
          <a:p>
            <a:pPr eaLnBrk="1" hangingPunct="1"/>
            <a:r>
              <a:rPr lang="en-US" sz="2800" dirty="0" smtClean="0"/>
              <a:t>Advises faculty member &amp; hiring department of confirmation status and steps to resolving a non-confirmation (if necessary)</a:t>
            </a:r>
          </a:p>
          <a:p>
            <a:pPr eaLnBrk="1" hangingPunct="1">
              <a:buFont typeface="Wingdings 2" pitchFamily="18" charset="2"/>
              <a:buNone/>
            </a:pPr>
            <a:endParaRPr lang="en-US" sz="2800" dirty="0" smtClean="0"/>
          </a:p>
          <a:p>
            <a:pPr eaLnBrk="1" hangingPunct="1"/>
            <a:endParaRPr lang="en-US" dirty="0" smtClean="0"/>
          </a:p>
          <a:p>
            <a:pPr eaLnBrk="1" hangingPunct="1"/>
            <a:endParaRPr lang="en-US" dirty="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533400" y="838200"/>
            <a:ext cx="8077200" cy="4038600"/>
          </a:xfrm>
        </p:spPr>
        <p:txBody>
          <a:bodyPr>
            <a:normAutofit fontScale="90000"/>
          </a:bodyPr>
          <a:lstStyle/>
          <a:p>
            <a:pPr algn="ctr"/>
            <a:r>
              <a:rPr lang="en-US" sz="1400" dirty="0" smtClean="0"/>
              <a:t>Gail Ryckman</a:t>
            </a:r>
            <a:br>
              <a:rPr lang="en-US" sz="1400" dirty="0" smtClean="0"/>
            </a:br>
            <a:r>
              <a:rPr lang="en-US" sz="1400" dirty="0" smtClean="0"/>
              <a:t>University Human Resources - Employment Services</a:t>
            </a:r>
            <a:br>
              <a:rPr lang="en-US" sz="1400" dirty="0" smtClean="0"/>
            </a:br>
            <a:r>
              <a:rPr lang="en-US" sz="1400" dirty="0" smtClean="0"/>
              <a:t/>
            </a:r>
            <a:br>
              <a:rPr lang="en-US" sz="1400" dirty="0" smtClean="0"/>
            </a:br>
            <a:r>
              <a:rPr lang="en-US" sz="1400" dirty="0" smtClean="0"/>
              <a:t>Kathryn Wrench</a:t>
            </a:r>
            <a:br>
              <a:rPr lang="en-US" sz="1400" dirty="0" smtClean="0"/>
            </a:br>
            <a:r>
              <a:rPr lang="en-US" sz="1400" dirty="0" smtClean="0"/>
              <a:t>Grants, Contracts  &amp; Sponsored Research</a:t>
            </a:r>
            <a:br>
              <a:rPr lang="en-US" sz="1400" dirty="0" smtClean="0"/>
            </a:br>
            <a:r>
              <a:rPr lang="en-US" sz="1400" dirty="0" smtClean="0"/>
              <a:t/>
            </a:r>
            <a:br>
              <a:rPr lang="en-US" sz="1400" dirty="0" smtClean="0"/>
            </a:br>
            <a:r>
              <a:rPr lang="en-US" sz="1400" dirty="0" smtClean="0"/>
              <a:t>Leigh </a:t>
            </a:r>
            <a:r>
              <a:rPr lang="en-US" sz="1400" dirty="0" err="1" smtClean="0"/>
              <a:t>Settlemoir</a:t>
            </a:r>
            <a:r>
              <a:rPr lang="en-US" sz="1400" dirty="0" smtClean="0"/>
              <a:t> </a:t>
            </a:r>
            <a:r>
              <a:rPr lang="en-US" sz="1400" dirty="0" err="1" smtClean="0"/>
              <a:t>Dzwik</a:t>
            </a:r>
            <a:r>
              <a:rPr lang="en-US" sz="1400" dirty="0" smtClean="0"/>
              <a:t/>
            </a:r>
            <a:br>
              <a:rPr lang="en-US" sz="1400" dirty="0" smtClean="0"/>
            </a:br>
            <a:r>
              <a:rPr lang="en-US" sz="1400" dirty="0" smtClean="0"/>
              <a:t>Academic Human Resources</a:t>
            </a:r>
            <a:br>
              <a:rPr lang="en-US" sz="1400" dirty="0" smtClean="0"/>
            </a:br>
            <a:r>
              <a:rPr lang="en-US" sz="1400" dirty="0" smtClean="0"/>
              <a:t/>
            </a:r>
            <a:br>
              <a:rPr lang="en-US" sz="1400" dirty="0" smtClean="0"/>
            </a:br>
            <a:r>
              <a:rPr lang="en-US" sz="1400" dirty="0" smtClean="0"/>
              <a:t>Roger Maki-Schramm</a:t>
            </a:r>
            <a:br>
              <a:rPr lang="en-US" sz="1400" dirty="0" smtClean="0"/>
            </a:br>
            <a:r>
              <a:rPr lang="en-US" sz="1400" dirty="0" smtClean="0"/>
              <a:t>Student Financial Services/Student Employment Office</a:t>
            </a:r>
            <a:br>
              <a:rPr lang="en-US" sz="1400" dirty="0" smtClean="0"/>
            </a:br>
            <a:r>
              <a:rPr lang="en-US" sz="1400" dirty="0" smtClean="0"/>
              <a:t/>
            </a:r>
            <a:br>
              <a:rPr lang="en-US" sz="1400" dirty="0" smtClean="0"/>
            </a:br>
            <a:r>
              <a:rPr lang="en-US" sz="1400" dirty="0" smtClean="0"/>
              <a:t>Julie Delaney</a:t>
            </a:r>
            <a:br>
              <a:rPr lang="en-US" sz="1400" dirty="0" smtClean="0"/>
            </a:br>
            <a:r>
              <a:rPr lang="en-US" sz="1400" dirty="0" smtClean="0"/>
              <a:t>Graduate Study &amp; Lifelong </a:t>
            </a:r>
            <a:r>
              <a:rPr lang="en-US" sz="1400" dirty="0" smtClean="0"/>
              <a:t>Learning</a:t>
            </a:r>
            <a:br>
              <a:rPr lang="en-US" sz="1400" dirty="0" smtClean="0"/>
            </a:br>
            <a:r>
              <a:rPr lang="en-US" sz="1400" dirty="0" smtClean="0"/>
              <a:t/>
            </a:r>
            <a:br>
              <a:rPr lang="en-US" sz="1400" dirty="0" smtClean="0"/>
            </a:br>
            <a:r>
              <a:rPr lang="en-US" sz="1400" dirty="0" smtClean="0"/>
              <a:t>Michele St. Denis</a:t>
            </a:r>
            <a:br>
              <a:rPr lang="en-US" sz="1400" dirty="0" smtClean="0"/>
            </a:br>
            <a:r>
              <a:rPr lang="en-US" sz="1400" dirty="0" smtClean="0"/>
              <a:t>Accounts </a:t>
            </a:r>
            <a:r>
              <a:rPr lang="en-US" sz="1400" dirty="0" smtClean="0"/>
              <a:t>Payable</a:t>
            </a:r>
            <a:br>
              <a:rPr lang="en-US" sz="1400" dirty="0" smtClean="0"/>
            </a:br>
            <a:r>
              <a:rPr lang="en-US" sz="1400" dirty="0" smtClean="0"/>
              <a:t/>
            </a:r>
            <a:br>
              <a:rPr lang="en-US" sz="1400" dirty="0" smtClean="0"/>
            </a:br>
            <a:r>
              <a:rPr lang="en-US" sz="1400" dirty="0" smtClean="0"/>
              <a:t>David Archbold</a:t>
            </a:r>
            <a:br>
              <a:rPr lang="en-US" sz="1400" dirty="0" smtClean="0"/>
            </a:br>
            <a:r>
              <a:rPr lang="en-US" sz="1400" dirty="0" smtClean="0"/>
              <a:t>International Students &amp; Scholars</a:t>
            </a:r>
            <a:br>
              <a:rPr lang="en-US" sz="1400" dirty="0" smtClean="0"/>
            </a:br>
            <a:r>
              <a:rPr lang="en-US" sz="1400" dirty="0" smtClean="0"/>
              <a:t/>
            </a:r>
            <a:br>
              <a:rPr lang="en-US" sz="1400" dirty="0" smtClean="0"/>
            </a:br>
            <a:r>
              <a:rPr lang="en-US" sz="1400" dirty="0" smtClean="0"/>
              <a:t> </a:t>
            </a: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endParaRPr lang="en-US" sz="1800" dirty="0"/>
          </a:p>
        </p:txBody>
      </p:sp>
      <p:sp>
        <p:nvSpPr>
          <p:cNvPr id="7" name="Subtitle 6"/>
          <p:cNvSpPr>
            <a:spLocks noGrp="1"/>
          </p:cNvSpPr>
          <p:nvPr>
            <p:ph type="subTitle" idx="1"/>
          </p:nvPr>
        </p:nvSpPr>
        <p:spPr>
          <a:xfrm>
            <a:off x="457200" y="228600"/>
            <a:ext cx="8077200" cy="533400"/>
          </a:xfrm>
        </p:spPr>
        <p:txBody>
          <a:bodyPr>
            <a:normAutofit lnSpcReduction="10000"/>
          </a:bodyPr>
          <a:lstStyle/>
          <a:p>
            <a:pPr algn="ctr"/>
            <a:r>
              <a:rPr lang="en-US" sz="3600" dirty="0" err="1" smtClean="0">
                <a:latin typeface="Berlin Sans FB Demi" pitchFamily="34" charset="0"/>
              </a:rPr>
              <a:t>Presentors</a:t>
            </a:r>
            <a:endParaRPr lang="en-US" sz="3600" dirty="0">
              <a:latin typeface="Berlin Sans FB Demi" pitchFamily="34" charset="0"/>
            </a:endParaRPr>
          </a:p>
        </p:txBody>
      </p:sp>
      <p:pic>
        <p:nvPicPr>
          <p:cNvPr id="1026" name="Picture 2"/>
          <p:cNvPicPr>
            <a:picLocks noChangeAspect="1" noChangeArrowheads="1"/>
          </p:cNvPicPr>
          <p:nvPr/>
        </p:nvPicPr>
        <p:blipFill>
          <a:blip r:embed="rId3" cstate="print"/>
          <a:srcRect/>
          <a:stretch>
            <a:fillRect/>
          </a:stretch>
        </p:blipFill>
        <p:spPr bwMode="auto">
          <a:xfrm>
            <a:off x="7696200" y="5486400"/>
            <a:ext cx="914400" cy="1155032"/>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1027176"/>
          </a:xfrm>
        </p:spPr>
        <p:txBody>
          <a:bodyPr/>
          <a:lstStyle/>
          <a:p>
            <a:pPr algn="ctr" eaLnBrk="1" fontAlgn="auto" hangingPunct="1">
              <a:spcAft>
                <a:spcPts val="0"/>
              </a:spcAft>
              <a:defRPr/>
            </a:pPr>
            <a:r>
              <a:rPr lang="en-US" sz="3600" dirty="0" smtClean="0">
                <a:solidFill>
                  <a:schemeClr val="accent1">
                    <a:satMod val="150000"/>
                  </a:schemeClr>
                </a:solidFill>
                <a:latin typeface="Berlin Sans FB Demi" pitchFamily="34" charset="0"/>
              </a:rPr>
              <a:t>Academic Human Resources</a:t>
            </a:r>
            <a:endParaRPr lang="en-US" sz="3600" dirty="0">
              <a:solidFill>
                <a:schemeClr val="accent1">
                  <a:satMod val="150000"/>
                </a:schemeClr>
              </a:solidFill>
            </a:endParaRPr>
          </a:p>
        </p:txBody>
      </p:sp>
      <p:pic>
        <p:nvPicPr>
          <p:cNvPr id="3277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p:spPr>
      </p:pic>
      <p:sp>
        <p:nvSpPr>
          <p:cNvPr id="32771" name="Content Placeholder 4"/>
          <p:cNvSpPr>
            <a:spLocks noGrp="1"/>
          </p:cNvSpPr>
          <p:nvPr>
            <p:ph idx="1"/>
          </p:nvPr>
        </p:nvSpPr>
        <p:spPr/>
        <p:txBody>
          <a:bodyPr>
            <a:normAutofit/>
          </a:bodyPr>
          <a:lstStyle/>
          <a:p>
            <a:pPr eaLnBrk="1" hangingPunct="1">
              <a:buFont typeface="Wingdings 2" pitchFamily="18" charset="2"/>
              <a:buNone/>
            </a:pPr>
            <a:endParaRPr lang="en-US" sz="2800" dirty="0" smtClean="0"/>
          </a:p>
          <a:p>
            <a:pPr eaLnBrk="1" hangingPunct="1"/>
            <a:endParaRPr lang="en-US" dirty="0" smtClean="0"/>
          </a:p>
          <a:p>
            <a:pPr eaLnBrk="1" hangingPunct="1"/>
            <a:endParaRPr lang="en-US" dirty="0" smtClean="0"/>
          </a:p>
        </p:txBody>
      </p:sp>
      <p:sp>
        <p:nvSpPr>
          <p:cNvPr id="5" name="Rectangle 4"/>
          <p:cNvSpPr/>
          <p:nvPr/>
        </p:nvSpPr>
        <p:spPr>
          <a:xfrm>
            <a:off x="457200" y="2057400"/>
            <a:ext cx="8229600" cy="4524315"/>
          </a:xfrm>
          <a:prstGeom prst="rect">
            <a:avLst/>
          </a:prstGeom>
        </p:spPr>
        <p:txBody>
          <a:bodyPr wrap="square">
            <a:spAutoFit/>
          </a:bodyPr>
          <a:lstStyle/>
          <a:p>
            <a:r>
              <a:rPr lang="en-US" sz="2400" dirty="0" smtClean="0"/>
              <a:t>REHIRES:</a:t>
            </a:r>
          </a:p>
          <a:p>
            <a:endParaRPr lang="en-US" sz="2400" dirty="0" smtClean="0"/>
          </a:p>
          <a:p>
            <a:r>
              <a:rPr lang="en-US" sz="2400" dirty="0" smtClean="0"/>
              <a:t>General Rule:  </a:t>
            </a:r>
          </a:p>
          <a:p>
            <a:r>
              <a:rPr lang="en-US" sz="2400" dirty="0" smtClean="0"/>
              <a:t>	</a:t>
            </a:r>
          </a:p>
          <a:p>
            <a:r>
              <a:rPr lang="en-US" sz="2400" dirty="0" smtClean="0"/>
              <a:t>	If a current employee is being hired into a new employee class on a new payroll, a second       I-9 and E-verification will be required.  They cannot begin their new position without their “ticket” to work.</a:t>
            </a:r>
          </a:p>
          <a:p>
            <a:endParaRPr lang="en-US" sz="2400" dirty="0" smtClean="0"/>
          </a:p>
          <a:p>
            <a:r>
              <a:rPr lang="en-US" sz="2400" dirty="0" smtClean="0"/>
              <a:t>	Ex.  GA (graduate assistant) moves to an LL 	  (part-time lecturer) </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686800" cy="1027176"/>
          </a:xfrm>
        </p:spPr>
        <p:txBody>
          <a:bodyPr>
            <a:normAutofit fontScale="90000"/>
          </a:bodyPr>
          <a:lstStyle/>
          <a:p>
            <a:pPr algn="ctr"/>
            <a:r>
              <a:rPr lang="en-US" sz="3600" dirty="0" smtClean="0">
                <a:latin typeface="Berlin Sans FB Demi" pitchFamily="34" charset="0"/>
              </a:rPr>
              <a:t>Student Financial Services</a:t>
            </a:r>
            <a:br>
              <a:rPr lang="en-US" sz="3600" dirty="0" smtClean="0">
                <a:latin typeface="Berlin Sans FB Demi" pitchFamily="34" charset="0"/>
              </a:rPr>
            </a:br>
            <a:r>
              <a:rPr lang="en-US" sz="3600" dirty="0" smtClean="0">
                <a:latin typeface="Berlin Sans FB Demi" pitchFamily="34" charset="0"/>
              </a:rPr>
              <a:t>Student Employment Office </a:t>
            </a:r>
            <a:endParaRPr lang="en-US" sz="3600" dirty="0"/>
          </a:p>
        </p:txBody>
      </p:sp>
      <p:sp>
        <p:nvSpPr>
          <p:cNvPr id="3" name="Content Placeholder 2"/>
          <p:cNvSpPr>
            <a:spLocks noGrp="1"/>
          </p:cNvSpPr>
          <p:nvPr>
            <p:ph idx="1"/>
          </p:nvPr>
        </p:nvSpPr>
        <p:spPr>
          <a:xfrm>
            <a:off x="457200" y="1775191"/>
            <a:ext cx="8229600" cy="4778009"/>
          </a:xfrm>
        </p:spPr>
        <p:txBody>
          <a:bodyPr>
            <a:normAutofit/>
          </a:bodyPr>
          <a:lstStyle/>
          <a:p>
            <a:pPr>
              <a:buNone/>
            </a:pPr>
            <a:r>
              <a:rPr lang="en-US" dirty="0" smtClean="0"/>
              <a:t>Types of Student Employment</a:t>
            </a:r>
          </a:p>
          <a:p>
            <a:pPr>
              <a:buNone/>
            </a:pPr>
            <a:endParaRPr lang="en-US" dirty="0" smtClean="0"/>
          </a:p>
          <a:p>
            <a:pPr>
              <a:buNone/>
            </a:pPr>
            <a:endParaRPr lang="en-US" dirty="0" smtClean="0"/>
          </a:p>
          <a:p>
            <a:r>
              <a:rPr lang="en-US" sz="2800" dirty="0" smtClean="0"/>
              <a:t>Federal College Work-Study – 75/25</a:t>
            </a:r>
          </a:p>
          <a:p>
            <a:pPr>
              <a:buNone/>
            </a:pPr>
            <a:endParaRPr lang="en-US" sz="2800" dirty="0" smtClean="0"/>
          </a:p>
          <a:p>
            <a:r>
              <a:rPr lang="en-US" sz="2800" dirty="0" smtClean="0"/>
              <a:t>Regular Student Employment – 0/100</a:t>
            </a:r>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686800" cy="1027176"/>
          </a:xfrm>
        </p:spPr>
        <p:txBody>
          <a:bodyPr>
            <a:normAutofit fontScale="90000"/>
          </a:bodyPr>
          <a:lstStyle/>
          <a:p>
            <a:pPr algn="ctr"/>
            <a:r>
              <a:rPr lang="en-US" sz="3600" dirty="0" smtClean="0">
                <a:latin typeface="Berlin Sans FB Demi" pitchFamily="34" charset="0"/>
              </a:rPr>
              <a:t>Student Financial Services</a:t>
            </a:r>
            <a:br>
              <a:rPr lang="en-US" sz="3600" dirty="0" smtClean="0">
                <a:latin typeface="Berlin Sans FB Demi" pitchFamily="34" charset="0"/>
              </a:rPr>
            </a:br>
            <a:r>
              <a:rPr lang="en-US" sz="3600" dirty="0" smtClean="0">
                <a:latin typeface="Berlin Sans FB Demi" pitchFamily="34" charset="0"/>
              </a:rPr>
              <a:t>Student Employment Office </a:t>
            </a:r>
            <a:endParaRPr lang="en-US" sz="3600" dirty="0"/>
          </a:p>
        </p:txBody>
      </p:sp>
      <p:sp>
        <p:nvSpPr>
          <p:cNvPr id="3" name="Content Placeholder 2"/>
          <p:cNvSpPr>
            <a:spLocks noGrp="1"/>
          </p:cNvSpPr>
          <p:nvPr>
            <p:ph idx="1"/>
          </p:nvPr>
        </p:nvSpPr>
        <p:spPr>
          <a:xfrm>
            <a:off x="457200" y="1775191"/>
            <a:ext cx="8229600" cy="4778009"/>
          </a:xfrm>
        </p:spPr>
        <p:txBody>
          <a:bodyPr>
            <a:normAutofit fontScale="92500" lnSpcReduction="20000"/>
          </a:bodyPr>
          <a:lstStyle/>
          <a:p>
            <a:pPr>
              <a:buNone/>
            </a:pPr>
            <a:r>
              <a:rPr lang="en-US" dirty="0" smtClean="0"/>
              <a:t>Fall/Winter</a:t>
            </a:r>
          </a:p>
          <a:p>
            <a:pPr>
              <a:buNone/>
            </a:pPr>
            <a:endParaRPr lang="en-US" dirty="0" smtClean="0"/>
          </a:p>
          <a:p>
            <a:pPr>
              <a:buClr>
                <a:schemeClr val="accent1">
                  <a:lumMod val="60000"/>
                  <a:lumOff val="40000"/>
                </a:schemeClr>
              </a:buClr>
            </a:pPr>
            <a:r>
              <a:rPr lang="en-US" sz="2800" dirty="0" smtClean="0"/>
              <a:t>Must be current or admitted, degree seeking OU student</a:t>
            </a:r>
          </a:p>
          <a:p>
            <a:pPr>
              <a:buClr>
                <a:schemeClr val="accent1">
                  <a:lumMod val="60000"/>
                  <a:lumOff val="40000"/>
                </a:schemeClr>
              </a:buClr>
            </a:pPr>
            <a:r>
              <a:rPr lang="en-US" sz="2800" dirty="0" smtClean="0"/>
              <a:t>Requires at least half-time enrollment</a:t>
            </a:r>
          </a:p>
          <a:p>
            <a:pPr lvl="1">
              <a:buClr>
                <a:schemeClr val="accent1">
                  <a:lumMod val="60000"/>
                  <a:lumOff val="40000"/>
                </a:schemeClr>
              </a:buClr>
            </a:pPr>
            <a:r>
              <a:rPr lang="en-US" sz="2400" dirty="0" smtClean="0"/>
              <a:t>6+ credits – undergraduate</a:t>
            </a:r>
          </a:p>
          <a:p>
            <a:pPr lvl="1">
              <a:buClr>
                <a:schemeClr val="accent1">
                  <a:lumMod val="60000"/>
                  <a:lumOff val="40000"/>
                </a:schemeClr>
              </a:buClr>
            </a:pPr>
            <a:r>
              <a:rPr lang="en-US" sz="2400" dirty="0" smtClean="0"/>
              <a:t>4+ credits - graduate</a:t>
            </a:r>
          </a:p>
          <a:p>
            <a:pPr>
              <a:buClr>
                <a:schemeClr val="accent1">
                  <a:lumMod val="60000"/>
                  <a:lumOff val="40000"/>
                </a:schemeClr>
              </a:buClr>
            </a:pPr>
            <a:r>
              <a:rPr lang="en-US" sz="2800" dirty="0" smtClean="0"/>
              <a:t>Federal College Work-Study and Regular Student Employment</a:t>
            </a:r>
          </a:p>
          <a:p>
            <a:pPr>
              <a:buClr>
                <a:schemeClr val="accent1">
                  <a:lumMod val="60000"/>
                  <a:lumOff val="40000"/>
                </a:schemeClr>
              </a:buClr>
            </a:pPr>
            <a:r>
              <a:rPr lang="en-US" sz="2800" dirty="0" smtClean="0"/>
              <a:t>Maximum 25 hours per week total (not per position)</a:t>
            </a:r>
          </a:p>
          <a:p>
            <a:pPr>
              <a:buClr>
                <a:schemeClr val="accent1">
                  <a:lumMod val="60000"/>
                  <a:lumOff val="40000"/>
                </a:schemeClr>
              </a:buClr>
            </a:pPr>
            <a:r>
              <a:rPr lang="en-US" sz="2800" dirty="0" smtClean="0"/>
              <a:t>International Students and Graduate Assistants are limited to 20 hours per week.</a:t>
            </a:r>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686800" cy="1027176"/>
          </a:xfrm>
        </p:spPr>
        <p:txBody>
          <a:bodyPr>
            <a:normAutofit fontScale="90000"/>
          </a:bodyPr>
          <a:lstStyle/>
          <a:p>
            <a:pPr algn="ctr"/>
            <a:r>
              <a:rPr lang="en-US" sz="3600" dirty="0" smtClean="0">
                <a:latin typeface="Berlin Sans FB Demi" pitchFamily="34" charset="0"/>
              </a:rPr>
              <a:t>Student Financial Services</a:t>
            </a:r>
            <a:br>
              <a:rPr lang="en-US" sz="3600" dirty="0" smtClean="0">
                <a:latin typeface="Berlin Sans FB Demi" pitchFamily="34" charset="0"/>
              </a:rPr>
            </a:br>
            <a:r>
              <a:rPr lang="en-US" sz="3600" dirty="0" smtClean="0">
                <a:latin typeface="Berlin Sans FB Demi" pitchFamily="34" charset="0"/>
              </a:rPr>
              <a:t>Student Employment Office </a:t>
            </a:r>
            <a:endParaRPr lang="en-US" sz="3600" dirty="0"/>
          </a:p>
        </p:txBody>
      </p:sp>
      <p:sp>
        <p:nvSpPr>
          <p:cNvPr id="3" name="Content Placeholder 2"/>
          <p:cNvSpPr>
            <a:spLocks noGrp="1"/>
          </p:cNvSpPr>
          <p:nvPr>
            <p:ph idx="1"/>
          </p:nvPr>
        </p:nvSpPr>
        <p:spPr>
          <a:xfrm>
            <a:off x="457200" y="1775191"/>
            <a:ext cx="8229600" cy="4778009"/>
          </a:xfrm>
        </p:spPr>
        <p:txBody>
          <a:bodyPr>
            <a:normAutofit/>
          </a:bodyPr>
          <a:lstStyle/>
          <a:p>
            <a:pPr>
              <a:buNone/>
            </a:pPr>
            <a:r>
              <a:rPr lang="en-US" dirty="0" smtClean="0"/>
              <a:t>Summer</a:t>
            </a:r>
          </a:p>
          <a:p>
            <a:pPr>
              <a:buNone/>
            </a:pPr>
            <a:endParaRPr lang="en-US" dirty="0" smtClean="0"/>
          </a:p>
          <a:p>
            <a:pPr>
              <a:buClr>
                <a:schemeClr val="accent1">
                  <a:lumMod val="60000"/>
                  <a:lumOff val="40000"/>
                </a:schemeClr>
              </a:buClr>
            </a:pPr>
            <a:r>
              <a:rPr lang="en-US" sz="2600" dirty="0" smtClean="0"/>
              <a:t>Must be current degree seeking OU student</a:t>
            </a:r>
          </a:p>
          <a:p>
            <a:pPr>
              <a:buClr>
                <a:schemeClr val="accent1">
                  <a:lumMod val="60000"/>
                  <a:lumOff val="40000"/>
                </a:schemeClr>
              </a:buClr>
            </a:pPr>
            <a:r>
              <a:rPr lang="en-US" sz="2600" dirty="0" smtClean="0"/>
              <a:t>Continuing students enrolled previous winter semester (not graduated) and pre-registered for fall. Summer enrollment is not required.</a:t>
            </a:r>
          </a:p>
          <a:p>
            <a:pPr lvl="1">
              <a:buClr>
                <a:schemeClr val="accent1">
                  <a:lumMod val="60000"/>
                  <a:lumOff val="40000"/>
                </a:schemeClr>
              </a:buClr>
            </a:pPr>
            <a:r>
              <a:rPr lang="en-US" sz="2200" dirty="0" smtClean="0"/>
              <a:t>FICA </a:t>
            </a:r>
            <a:r>
              <a:rPr lang="en-US" sz="2400" dirty="0" smtClean="0"/>
              <a:t>charged to non-enrolled students</a:t>
            </a:r>
            <a:endParaRPr lang="en-US" sz="2200" dirty="0" smtClean="0"/>
          </a:p>
          <a:p>
            <a:pPr>
              <a:buClr>
                <a:schemeClr val="accent1">
                  <a:lumMod val="60000"/>
                  <a:lumOff val="40000"/>
                </a:schemeClr>
              </a:buClr>
            </a:pPr>
            <a:r>
              <a:rPr lang="en-US" sz="2600" dirty="0" smtClean="0"/>
              <a:t>New admit must be enrolled for summer</a:t>
            </a:r>
          </a:p>
          <a:p>
            <a:pPr>
              <a:buClr>
                <a:schemeClr val="accent1">
                  <a:lumMod val="60000"/>
                  <a:lumOff val="40000"/>
                </a:schemeClr>
              </a:buClr>
            </a:pPr>
            <a:r>
              <a:rPr lang="en-US" sz="2600" dirty="0" smtClean="0"/>
              <a:t>Regular Student Employment only</a:t>
            </a:r>
          </a:p>
          <a:p>
            <a:pPr>
              <a:buClr>
                <a:schemeClr val="accent1">
                  <a:lumMod val="60000"/>
                  <a:lumOff val="40000"/>
                </a:schemeClr>
              </a:buClr>
            </a:pPr>
            <a:r>
              <a:rPr lang="en-US" sz="2600" dirty="0" smtClean="0"/>
              <a:t>May not exceed 40 hours per week total(not per position)</a:t>
            </a:r>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686800" cy="1027176"/>
          </a:xfrm>
        </p:spPr>
        <p:txBody>
          <a:bodyPr>
            <a:normAutofit fontScale="90000"/>
          </a:bodyPr>
          <a:lstStyle/>
          <a:p>
            <a:pPr algn="ctr"/>
            <a:r>
              <a:rPr lang="en-US" sz="3600" dirty="0" smtClean="0">
                <a:latin typeface="Berlin Sans FB Demi" pitchFamily="34" charset="0"/>
              </a:rPr>
              <a:t>Student Financial Services</a:t>
            </a:r>
            <a:br>
              <a:rPr lang="en-US" sz="3600" dirty="0" smtClean="0">
                <a:latin typeface="Berlin Sans FB Demi" pitchFamily="34" charset="0"/>
              </a:rPr>
            </a:br>
            <a:r>
              <a:rPr lang="en-US" sz="3600" dirty="0" smtClean="0">
                <a:latin typeface="Berlin Sans FB Demi" pitchFamily="34" charset="0"/>
              </a:rPr>
              <a:t>Student Employment Office </a:t>
            </a:r>
            <a:endParaRPr lang="en-US" sz="3600" dirty="0"/>
          </a:p>
        </p:txBody>
      </p:sp>
      <p:sp>
        <p:nvSpPr>
          <p:cNvPr id="3" name="Content Placeholder 2"/>
          <p:cNvSpPr>
            <a:spLocks noGrp="1"/>
          </p:cNvSpPr>
          <p:nvPr>
            <p:ph idx="1"/>
          </p:nvPr>
        </p:nvSpPr>
        <p:spPr>
          <a:xfrm>
            <a:off x="457200" y="1775191"/>
            <a:ext cx="8229600" cy="4778009"/>
          </a:xfrm>
        </p:spPr>
        <p:txBody>
          <a:bodyPr>
            <a:normAutofit/>
          </a:bodyPr>
          <a:lstStyle/>
          <a:p>
            <a:pPr>
              <a:buNone/>
            </a:pPr>
            <a:r>
              <a:rPr lang="en-US" dirty="0" smtClean="0"/>
              <a:t>How to Hire Students</a:t>
            </a:r>
          </a:p>
          <a:p>
            <a:pPr>
              <a:buNone/>
            </a:pPr>
            <a:endParaRPr lang="en-US" dirty="0" smtClean="0"/>
          </a:p>
          <a:p>
            <a:r>
              <a:rPr lang="en-US" sz="2400" dirty="0" smtClean="0"/>
              <a:t>Department posts job at </a:t>
            </a:r>
            <a:r>
              <a:rPr lang="en-US" sz="2400" dirty="0" smtClean="0">
                <a:hlinkClick r:id="rId3"/>
              </a:rPr>
              <a:t>www.OUCareerLink.com</a:t>
            </a:r>
            <a:endParaRPr lang="en-US" sz="2400" dirty="0" smtClean="0"/>
          </a:p>
          <a:p>
            <a:r>
              <a:rPr lang="en-US" sz="2400" dirty="0" smtClean="0"/>
              <a:t>Department interviews and determines students to hire</a:t>
            </a:r>
          </a:p>
          <a:p>
            <a:r>
              <a:rPr lang="en-US" sz="2400" dirty="0" smtClean="0"/>
              <a:t>Department submits a student requisition to SEO</a:t>
            </a:r>
          </a:p>
          <a:p>
            <a:r>
              <a:rPr lang="en-US" sz="2400" dirty="0" smtClean="0"/>
              <a:t>1-2 day processing – eligibility verification, set up in Banner</a:t>
            </a:r>
          </a:p>
          <a:p>
            <a:r>
              <a:rPr lang="en-US" sz="2400" dirty="0" smtClean="0"/>
              <a:t>Work Referral and email to department – student may now work</a:t>
            </a:r>
          </a:p>
        </p:txBody>
      </p:sp>
      <p:pic>
        <p:nvPicPr>
          <p:cNvPr id="2050" name="Picture 2"/>
          <p:cNvPicPr>
            <a:picLocks noChangeAspect="1" noChangeArrowheads="1"/>
          </p:cNvPicPr>
          <p:nvPr/>
        </p:nvPicPr>
        <p:blipFill>
          <a:blip r:embed="rId4" cstate="print"/>
          <a:srcRect/>
          <a:stretch>
            <a:fillRect/>
          </a:stretch>
        </p:blipFill>
        <p:spPr bwMode="auto">
          <a:xfrm>
            <a:off x="8382000" y="5943600"/>
            <a:ext cx="542925" cy="6858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n-US" sz="3600" dirty="0" smtClean="0">
                <a:solidFill>
                  <a:schemeClr val="accent1">
                    <a:satMod val="150000"/>
                  </a:schemeClr>
                </a:solidFill>
                <a:latin typeface="Berlin Sans FB" pitchFamily="34" charset="0"/>
              </a:rPr>
              <a:t>Graduate Study &amp; Lifelong Learning</a:t>
            </a:r>
            <a:endParaRPr lang="en-US" sz="3600" dirty="0">
              <a:solidFill>
                <a:schemeClr val="accent1">
                  <a:satMod val="150000"/>
                </a:schemeClr>
              </a:solidFill>
              <a:latin typeface="Berlin Sans FB" pitchFamily="34" charset="0"/>
            </a:endParaRPr>
          </a:p>
        </p:txBody>
      </p:sp>
      <p:sp>
        <p:nvSpPr>
          <p:cNvPr id="36866" name="Content Placeholder 8"/>
          <p:cNvSpPr>
            <a:spLocks noGrp="1"/>
          </p:cNvSpPr>
          <p:nvPr>
            <p:ph idx="1"/>
          </p:nvPr>
        </p:nvSpPr>
        <p:spPr>
          <a:xfrm>
            <a:off x="228600" y="1600200"/>
            <a:ext cx="8077200" cy="4572000"/>
          </a:xfrm>
        </p:spPr>
        <p:txBody>
          <a:bodyPr/>
          <a:lstStyle/>
          <a:p>
            <a:pPr>
              <a:buFont typeface="Wingdings 2" pitchFamily="18" charset="2"/>
              <a:buNone/>
            </a:pPr>
            <a:r>
              <a:rPr lang="en-US" sz="2000" b="1" smtClean="0">
                <a:latin typeface="Arial" charset="0"/>
              </a:rPr>
              <a:t>GRADUATE ASSISTANTSHIP STRUCTURE</a:t>
            </a:r>
          </a:p>
          <a:p>
            <a:pPr>
              <a:buFont typeface="Wingdings 2" pitchFamily="18" charset="2"/>
              <a:buNone/>
            </a:pPr>
            <a:endParaRPr lang="en-US" sz="1800" b="1" smtClean="0">
              <a:latin typeface="Arial" charset="0"/>
            </a:endParaRPr>
          </a:p>
          <a:p>
            <a:r>
              <a:rPr lang="en-US" sz="2000" smtClean="0">
                <a:latin typeface="Arial" charset="0"/>
              </a:rPr>
              <a:t>Graduate assistantship funds are used to support </a:t>
            </a:r>
            <a:r>
              <a:rPr lang="en-US" sz="2000" u="sng" smtClean="0">
                <a:latin typeface="Arial" charset="0"/>
              </a:rPr>
              <a:t>full-time</a:t>
            </a:r>
            <a:r>
              <a:rPr lang="en-US" sz="2000" smtClean="0">
                <a:latin typeface="Arial" charset="0"/>
              </a:rPr>
              <a:t>, degree seeking graduate students</a:t>
            </a:r>
          </a:p>
          <a:p>
            <a:pPr>
              <a:buFont typeface="Wingdings 2" pitchFamily="18" charset="2"/>
              <a:buNone/>
            </a:pPr>
            <a:endParaRPr lang="en-US" sz="1000" smtClean="0">
              <a:latin typeface="Arial" charset="0"/>
            </a:endParaRPr>
          </a:p>
          <a:p>
            <a:r>
              <a:rPr lang="en-US" sz="2000" smtClean="0">
                <a:latin typeface="Arial" charset="0"/>
              </a:rPr>
              <a:t>All graduate assistantships have a service obligation for which the student receives a stipend.</a:t>
            </a:r>
          </a:p>
          <a:p>
            <a:pPr>
              <a:buFont typeface="Wingdings 2" pitchFamily="18" charset="2"/>
              <a:buNone/>
            </a:pPr>
            <a:endParaRPr lang="en-US" sz="1000" smtClean="0">
              <a:latin typeface="Arial" charset="0"/>
            </a:endParaRPr>
          </a:p>
          <a:p>
            <a:r>
              <a:rPr lang="en-US" sz="2000" smtClean="0">
                <a:latin typeface="Arial" charset="0"/>
              </a:rPr>
              <a:t>Stipends vary according to program AND level (doctoral and masters)</a:t>
            </a:r>
          </a:p>
          <a:p>
            <a:pPr>
              <a:buFont typeface="Wingdings 2" pitchFamily="18" charset="2"/>
              <a:buNone/>
            </a:pPr>
            <a:endParaRPr lang="en-US" sz="1000" smtClean="0">
              <a:latin typeface="Arial" charset="0"/>
            </a:endParaRPr>
          </a:p>
          <a:p>
            <a:r>
              <a:rPr lang="en-US" sz="2000" u="sng" smtClean="0">
                <a:latin typeface="Arial" charset="0"/>
              </a:rPr>
              <a:t>Full </a:t>
            </a:r>
            <a:r>
              <a:rPr lang="en-US" sz="2000" smtClean="0">
                <a:latin typeface="Arial" charset="0"/>
              </a:rPr>
              <a:t>appointments (.50 FTE) require 20 hours of service per week from the student</a:t>
            </a:r>
          </a:p>
          <a:p>
            <a:pPr>
              <a:buFont typeface="Wingdings 2" pitchFamily="18" charset="2"/>
              <a:buNone/>
            </a:pPr>
            <a:endParaRPr lang="en-US" sz="1000" smtClean="0">
              <a:latin typeface="Arial" charset="0"/>
            </a:endParaRPr>
          </a:p>
          <a:p>
            <a:r>
              <a:rPr lang="en-US" sz="2000" u="sng" smtClean="0">
                <a:latin typeface="Arial" charset="0"/>
              </a:rPr>
              <a:t>Half</a:t>
            </a:r>
            <a:r>
              <a:rPr lang="en-US" sz="2000" smtClean="0">
                <a:latin typeface="Arial" charset="0"/>
              </a:rPr>
              <a:t> appointments (.25 FTE) require 10 hours of service per week from the student</a:t>
            </a:r>
          </a:p>
          <a:p>
            <a:pPr>
              <a:buFont typeface="Wingdings 2" pitchFamily="18" charset="2"/>
              <a:buNone/>
            </a:pPr>
            <a:endParaRPr lang="en-US" sz="1800" b="1" smtClean="0">
              <a:latin typeface="Arial" charset="0"/>
            </a:endParaRPr>
          </a:p>
        </p:txBody>
      </p:sp>
      <p:pic>
        <p:nvPicPr>
          <p:cNvPr id="36867"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p:spPr>
      </p:pic>
      <p:sp>
        <p:nvSpPr>
          <p:cNvPr id="36868" name="Content Placeholder 8"/>
          <p:cNvSpPr txBox="1">
            <a:spLocks/>
          </p:cNvSpPr>
          <p:nvPr/>
        </p:nvSpPr>
        <p:spPr bwMode="auto">
          <a:xfrm>
            <a:off x="5638800" y="1905000"/>
            <a:ext cx="2743200" cy="4778375"/>
          </a:xfrm>
          <a:prstGeom prst="rect">
            <a:avLst/>
          </a:prstGeom>
          <a:noFill/>
          <a:ln w="9525">
            <a:noFill/>
            <a:miter lim="800000"/>
            <a:headEnd/>
            <a:tailEnd/>
          </a:ln>
        </p:spPr>
        <p:txBody>
          <a:bodyPr lIns="54864" tIns="91440"/>
          <a:lstStyle/>
          <a:p>
            <a:pPr marL="438150" indent="-319088">
              <a:buClr>
                <a:schemeClr val="accent1"/>
              </a:buClr>
              <a:buSzPct val="80000"/>
              <a:buFont typeface="Wingdings 2" pitchFamily="18" charset="2"/>
              <a:buNone/>
            </a:pPr>
            <a:endParaRPr lang="en-US" sz="3800">
              <a:latin typeface="Verdana" pitchFamily="34" charset="0"/>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n-US" sz="3600" dirty="0" smtClean="0">
                <a:solidFill>
                  <a:schemeClr val="accent1">
                    <a:satMod val="150000"/>
                  </a:schemeClr>
                </a:solidFill>
                <a:latin typeface="Berlin Sans FB" pitchFamily="34" charset="0"/>
              </a:rPr>
              <a:t>Graduate Study &amp; Lifelong Learning</a:t>
            </a:r>
            <a:endParaRPr lang="en-US" sz="3600" dirty="0">
              <a:solidFill>
                <a:schemeClr val="accent1">
                  <a:satMod val="150000"/>
                </a:schemeClr>
              </a:solidFill>
              <a:latin typeface="Berlin Sans FB" pitchFamily="34" charset="0"/>
            </a:endParaRPr>
          </a:p>
        </p:txBody>
      </p:sp>
      <p:sp>
        <p:nvSpPr>
          <p:cNvPr id="37890" name="Content Placeholder 8"/>
          <p:cNvSpPr>
            <a:spLocks noGrp="1"/>
          </p:cNvSpPr>
          <p:nvPr>
            <p:ph idx="1"/>
          </p:nvPr>
        </p:nvSpPr>
        <p:spPr>
          <a:xfrm>
            <a:off x="457200" y="1774825"/>
            <a:ext cx="7620000" cy="4778375"/>
          </a:xfrm>
        </p:spPr>
        <p:txBody>
          <a:bodyPr/>
          <a:lstStyle/>
          <a:p>
            <a:pPr>
              <a:buFont typeface="Wingdings 2" pitchFamily="18" charset="2"/>
              <a:buNone/>
            </a:pPr>
            <a:r>
              <a:rPr lang="en-US" sz="2000" b="1" dirty="0" smtClean="0">
                <a:latin typeface="Arial" charset="0"/>
              </a:rPr>
              <a:t>TUITION REDUCTION BENEFIT</a:t>
            </a:r>
          </a:p>
          <a:p>
            <a:pPr>
              <a:buFont typeface="Wingdings 2" pitchFamily="18" charset="2"/>
              <a:buNone/>
            </a:pPr>
            <a:endParaRPr lang="en-US" sz="2000" b="1" dirty="0" smtClean="0">
              <a:latin typeface="Arial" charset="0"/>
            </a:endParaRPr>
          </a:p>
          <a:p>
            <a:pPr>
              <a:buClr>
                <a:schemeClr val="accent1">
                  <a:lumMod val="60000"/>
                  <a:lumOff val="40000"/>
                </a:schemeClr>
              </a:buClr>
            </a:pPr>
            <a:r>
              <a:rPr lang="en-US" sz="2000" dirty="0" smtClean="0">
                <a:latin typeface="Arial" charset="0"/>
              </a:rPr>
              <a:t>A tuition reduction is provided with the Graduate Assistantship for </a:t>
            </a:r>
            <a:r>
              <a:rPr lang="en-US" sz="2000" u="sng" dirty="0" smtClean="0">
                <a:latin typeface="Arial" charset="0"/>
              </a:rPr>
              <a:t>each</a:t>
            </a:r>
            <a:r>
              <a:rPr lang="en-US" sz="2000" dirty="0" smtClean="0">
                <a:latin typeface="Arial" charset="0"/>
              </a:rPr>
              <a:t> semester during the term of appointment</a:t>
            </a:r>
          </a:p>
          <a:p>
            <a:pPr>
              <a:buClr>
                <a:schemeClr val="accent1">
                  <a:lumMod val="60000"/>
                  <a:lumOff val="40000"/>
                </a:schemeClr>
              </a:buClr>
              <a:buFont typeface="Wingdings 2" pitchFamily="18" charset="2"/>
              <a:buNone/>
            </a:pPr>
            <a:endParaRPr lang="en-US" sz="1000" dirty="0" smtClean="0">
              <a:latin typeface="Arial" charset="0"/>
            </a:endParaRPr>
          </a:p>
          <a:p>
            <a:pPr marL="742950" lvl="1" indent="-285750">
              <a:buClr>
                <a:schemeClr val="accent1">
                  <a:lumMod val="60000"/>
                  <a:lumOff val="40000"/>
                </a:schemeClr>
              </a:buClr>
            </a:pPr>
            <a:r>
              <a:rPr lang="en-US" sz="1800" dirty="0" smtClean="0">
                <a:latin typeface="Arial" charset="0"/>
              </a:rPr>
              <a:t>A full appointment  (20hrs service) receives 8-credits</a:t>
            </a:r>
          </a:p>
          <a:p>
            <a:pPr marL="742950" lvl="1" indent="-285750">
              <a:buClr>
                <a:schemeClr val="accent1">
                  <a:lumMod val="60000"/>
                  <a:lumOff val="40000"/>
                </a:schemeClr>
              </a:buClr>
            </a:pPr>
            <a:r>
              <a:rPr lang="en-US" sz="1800" dirty="0" smtClean="0">
                <a:latin typeface="Arial" charset="0"/>
              </a:rPr>
              <a:t>A half appointment (10hrs service) receives 4-credits</a:t>
            </a:r>
            <a:endParaRPr lang="en-US" sz="1600" dirty="0" smtClean="0">
              <a:latin typeface="Arial" charset="0"/>
            </a:endParaRPr>
          </a:p>
          <a:p>
            <a:pPr>
              <a:buClr>
                <a:schemeClr val="accent1">
                  <a:lumMod val="60000"/>
                  <a:lumOff val="40000"/>
                </a:schemeClr>
              </a:buClr>
              <a:buFont typeface="Wingdings 2" pitchFamily="18" charset="2"/>
              <a:buNone/>
            </a:pPr>
            <a:endParaRPr lang="en-US" sz="1800" dirty="0" smtClean="0">
              <a:latin typeface="Arial" charset="0"/>
            </a:endParaRPr>
          </a:p>
          <a:p>
            <a:pPr>
              <a:buClr>
                <a:schemeClr val="accent1">
                  <a:lumMod val="60000"/>
                  <a:lumOff val="40000"/>
                </a:schemeClr>
              </a:buClr>
            </a:pPr>
            <a:r>
              <a:rPr lang="en-US" sz="2000" dirty="0" smtClean="0">
                <a:latin typeface="Arial" charset="0"/>
              </a:rPr>
              <a:t>The tuition reduction applies to graduate courses that satisfy the requirements of the student’s graduate degree.  </a:t>
            </a:r>
          </a:p>
          <a:p>
            <a:pPr>
              <a:buClr>
                <a:schemeClr val="accent1">
                  <a:lumMod val="60000"/>
                  <a:lumOff val="40000"/>
                </a:schemeClr>
              </a:buClr>
              <a:buFont typeface="Wingdings 2" pitchFamily="18" charset="2"/>
              <a:buNone/>
            </a:pPr>
            <a:endParaRPr lang="en-US" sz="1800" dirty="0" smtClean="0">
              <a:latin typeface="Arial" charset="0"/>
            </a:endParaRPr>
          </a:p>
          <a:p>
            <a:pPr>
              <a:buClr>
                <a:schemeClr val="accent1">
                  <a:lumMod val="60000"/>
                  <a:lumOff val="40000"/>
                </a:schemeClr>
              </a:buClr>
            </a:pPr>
            <a:r>
              <a:rPr lang="en-US" sz="2000" dirty="0" smtClean="0">
                <a:latin typeface="Arial" charset="0"/>
              </a:rPr>
              <a:t>ALL graduate assistants are expected to maintain a </a:t>
            </a:r>
            <a:r>
              <a:rPr lang="en-US" sz="2000" b="1" dirty="0" smtClean="0">
                <a:latin typeface="Arial" charset="0"/>
              </a:rPr>
              <a:t>full-time enrollment status (8-credits)</a:t>
            </a:r>
            <a:r>
              <a:rPr lang="en-US" sz="2000" dirty="0" smtClean="0">
                <a:latin typeface="Arial" charset="0"/>
              </a:rPr>
              <a:t> at Oakland University during each semester for which they are appointed.</a:t>
            </a:r>
          </a:p>
          <a:p>
            <a:pPr>
              <a:buFont typeface="Wingdings 2" pitchFamily="18" charset="2"/>
              <a:buNone/>
            </a:pPr>
            <a:endParaRPr lang="en-US" sz="4500" dirty="0" smtClean="0"/>
          </a:p>
        </p:txBody>
      </p:sp>
      <p:pic>
        <p:nvPicPr>
          <p:cNvPr id="37891"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p:spPr>
      </p:pic>
      <p:sp>
        <p:nvSpPr>
          <p:cNvPr id="37892" name="Content Placeholder 8"/>
          <p:cNvSpPr txBox="1">
            <a:spLocks/>
          </p:cNvSpPr>
          <p:nvPr/>
        </p:nvSpPr>
        <p:spPr bwMode="auto">
          <a:xfrm>
            <a:off x="5638800" y="1905000"/>
            <a:ext cx="2743200" cy="4778375"/>
          </a:xfrm>
          <a:prstGeom prst="rect">
            <a:avLst/>
          </a:prstGeom>
          <a:noFill/>
          <a:ln w="9525">
            <a:noFill/>
            <a:miter lim="800000"/>
            <a:headEnd/>
            <a:tailEnd/>
          </a:ln>
        </p:spPr>
        <p:txBody>
          <a:bodyPr lIns="54864" tIns="91440"/>
          <a:lstStyle/>
          <a:p>
            <a:pPr marL="438150" indent="-319088">
              <a:buClr>
                <a:schemeClr val="accent1"/>
              </a:buClr>
              <a:buSzPct val="80000"/>
              <a:buFont typeface="Wingdings 2" pitchFamily="18" charset="2"/>
              <a:buNone/>
            </a:pPr>
            <a:endParaRPr lang="en-US" sz="3800">
              <a:latin typeface="Verdana" pitchFamily="34" charset="0"/>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n-US" sz="3600" dirty="0" smtClean="0">
                <a:solidFill>
                  <a:schemeClr val="accent1">
                    <a:satMod val="150000"/>
                  </a:schemeClr>
                </a:solidFill>
                <a:latin typeface="Berlin Sans FB" pitchFamily="34" charset="0"/>
              </a:rPr>
              <a:t>Graduate Study &amp; Lifelong Learning</a:t>
            </a:r>
            <a:endParaRPr lang="en-US" sz="3600" dirty="0">
              <a:solidFill>
                <a:schemeClr val="accent1">
                  <a:satMod val="150000"/>
                </a:schemeClr>
              </a:solidFill>
              <a:latin typeface="Berlin Sans FB" pitchFamily="34" charset="0"/>
            </a:endParaRPr>
          </a:p>
        </p:txBody>
      </p:sp>
      <p:sp>
        <p:nvSpPr>
          <p:cNvPr id="9" name="Content Placeholder 8"/>
          <p:cNvSpPr>
            <a:spLocks noGrp="1"/>
          </p:cNvSpPr>
          <p:nvPr>
            <p:ph idx="1"/>
          </p:nvPr>
        </p:nvSpPr>
        <p:spPr>
          <a:xfrm>
            <a:off x="304800" y="1774825"/>
            <a:ext cx="8001000" cy="4778375"/>
          </a:xfrm>
        </p:spPr>
        <p:txBody>
          <a:bodyPr>
            <a:normAutofit/>
          </a:bodyPr>
          <a:lstStyle/>
          <a:p>
            <a:pPr>
              <a:lnSpc>
                <a:spcPct val="80000"/>
              </a:lnSpc>
              <a:buFont typeface="Wingdings 2" pitchFamily="18" charset="2"/>
              <a:buNone/>
            </a:pPr>
            <a:r>
              <a:rPr lang="en-US" sz="2300" b="1" smtClean="0">
                <a:latin typeface="Arial" charset="0"/>
              </a:rPr>
              <a:t>RESPONSIBILITY OF HIRING DEPARTMENT</a:t>
            </a:r>
          </a:p>
          <a:p>
            <a:pPr>
              <a:lnSpc>
                <a:spcPct val="80000"/>
              </a:lnSpc>
              <a:buFont typeface="Wingdings 2" pitchFamily="18" charset="2"/>
              <a:buNone/>
            </a:pPr>
            <a:endParaRPr lang="en-US" sz="2300" b="1" smtClean="0">
              <a:latin typeface="Arial" charset="0"/>
            </a:endParaRPr>
          </a:p>
          <a:p>
            <a:pPr>
              <a:lnSpc>
                <a:spcPct val="80000"/>
              </a:lnSpc>
            </a:pPr>
            <a:r>
              <a:rPr lang="en-US" sz="2000" smtClean="0">
                <a:latin typeface="Arial" charset="0"/>
              </a:rPr>
              <a:t>Administers the review and selection process for graduate assistantship appointments. </a:t>
            </a:r>
          </a:p>
          <a:p>
            <a:pPr>
              <a:lnSpc>
                <a:spcPct val="80000"/>
              </a:lnSpc>
            </a:pPr>
            <a:endParaRPr lang="en-US" sz="2000" smtClean="0">
              <a:latin typeface="Arial" charset="0"/>
            </a:endParaRPr>
          </a:p>
          <a:p>
            <a:pPr>
              <a:lnSpc>
                <a:spcPct val="80000"/>
              </a:lnSpc>
            </a:pPr>
            <a:r>
              <a:rPr lang="en-US" sz="2000" smtClean="0">
                <a:latin typeface="Arial" charset="0"/>
              </a:rPr>
              <a:t>Prepares and sends the Graduate Assistantship Agreement and Letter of Offer to selected appointments</a:t>
            </a:r>
          </a:p>
          <a:p>
            <a:pPr>
              <a:lnSpc>
                <a:spcPct val="80000"/>
              </a:lnSpc>
              <a:buFont typeface="Wingdings 2" pitchFamily="18" charset="2"/>
              <a:buNone/>
            </a:pPr>
            <a:endParaRPr lang="en-US" sz="2000" smtClean="0">
              <a:latin typeface="Arial" charset="0"/>
            </a:endParaRPr>
          </a:p>
          <a:p>
            <a:pPr>
              <a:lnSpc>
                <a:spcPct val="80000"/>
              </a:lnSpc>
            </a:pPr>
            <a:r>
              <a:rPr lang="en-US" sz="2000" smtClean="0">
                <a:latin typeface="Arial" charset="0"/>
              </a:rPr>
              <a:t>Submits to Graduate Study the Graduate Assistantship Agreement signed by the student as acceptance of the appointment </a:t>
            </a:r>
          </a:p>
          <a:p>
            <a:pPr>
              <a:lnSpc>
                <a:spcPct val="80000"/>
              </a:lnSpc>
              <a:buFont typeface="Wingdings 2" pitchFamily="18" charset="2"/>
              <a:buNone/>
            </a:pPr>
            <a:endParaRPr lang="en-US" sz="2000" smtClean="0">
              <a:latin typeface="Arial" charset="0"/>
            </a:endParaRPr>
          </a:p>
          <a:p>
            <a:pPr>
              <a:lnSpc>
                <a:spcPct val="80000"/>
              </a:lnSpc>
            </a:pPr>
            <a:r>
              <a:rPr lang="en-US" sz="2000" smtClean="0">
                <a:latin typeface="Arial" charset="0"/>
              </a:rPr>
              <a:t>Notifies new Graduate Assistants that he or she cannot begin work until the I-9 form and the employment verification process is completed (and approved)</a:t>
            </a:r>
            <a:r>
              <a:rPr lang="en-US" sz="2300" smtClean="0">
                <a:latin typeface="Arial" charset="0"/>
              </a:rPr>
              <a:t> </a:t>
            </a:r>
            <a:endParaRPr lang="en-US" sz="2100" smtClean="0"/>
          </a:p>
        </p:txBody>
      </p:sp>
      <p:pic>
        <p:nvPicPr>
          <p:cNvPr id="38915"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p:spPr>
      </p:pic>
      <p:sp>
        <p:nvSpPr>
          <p:cNvPr id="38916" name="Content Placeholder 8"/>
          <p:cNvSpPr txBox="1">
            <a:spLocks/>
          </p:cNvSpPr>
          <p:nvPr/>
        </p:nvSpPr>
        <p:spPr bwMode="auto">
          <a:xfrm>
            <a:off x="5638800" y="1905000"/>
            <a:ext cx="2743200" cy="4778375"/>
          </a:xfrm>
          <a:prstGeom prst="rect">
            <a:avLst/>
          </a:prstGeom>
          <a:noFill/>
          <a:ln w="9525">
            <a:noFill/>
            <a:miter lim="800000"/>
            <a:headEnd/>
            <a:tailEnd/>
          </a:ln>
        </p:spPr>
        <p:txBody>
          <a:bodyPr lIns="54864" tIns="91440"/>
          <a:lstStyle/>
          <a:p>
            <a:pPr marL="438150" indent="-319088">
              <a:buClr>
                <a:schemeClr val="accent1"/>
              </a:buClr>
              <a:buSzPct val="80000"/>
              <a:buFont typeface="Wingdings 2" pitchFamily="18" charset="2"/>
              <a:buNone/>
            </a:pPr>
            <a:endParaRPr lang="en-US" sz="3800">
              <a:latin typeface="Verdana" pitchFamily="34" charset="0"/>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n-US" sz="3600" dirty="0" smtClean="0">
                <a:solidFill>
                  <a:schemeClr val="accent1">
                    <a:satMod val="150000"/>
                  </a:schemeClr>
                </a:solidFill>
                <a:latin typeface="Berlin Sans FB" pitchFamily="34" charset="0"/>
              </a:rPr>
              <a:t>Graduate Study &amp; Lifelong Learning</a:t>
            </a:r>
            <a:endParaRPr lang="en-US" sz="3600" dirty="0">
              <a:solidFill>
                <a:schemeClr val="accent1">
                  <a:satMod val="150000"/>
                </a:schemeClr>
              </a:solidFill>
              <a:latin typeface="Berlin Sans FB" pitchFamily="34" charset="0"/>
            </a:endParaRPr>
          </a:p>
        </p:txBody>
      </p:sp>
      <p:sp>
        <p:nvSpPr>
          <p:cNvPr id="9" name="Content Placeholder 8"/>
          <p:cNvSpPr>
            <a:spLocks noGrp="1"/>
          </p:cNvSpPr>
          <p:nvPr>
            <p:ph idx="1"/>
          </p:nvPr>
        </p:nvSpPr>
        <p:spPr>
          <a:xfrm>
            <a:off x="228600" y="1774825"/>
            <a:ext cx="8077200" cy="4778375"/>
          </a:xfrm>
        </p:spPr>
        <p:txBody>
          <a:bodyPr>
            <a:normAutofit/>
          </a:bodyPr>
          <a:lstStyle/>
          <a:p>
            <a:pPr marL="346075" indent="-227013">
              <a:lnSpc>
                <a:spcPct val="80000"/>
              </a:lnSpc>
              <a:buFont typeface="Wingdings 2" pitchFamily="18" charset="2"/>
              <a:buNone/>
            </a:pPr>
            <a:r>
              <a:rPr lang="en-US" sz="2300" b="1" smtClean="0">
                <a:latin typeface="Arial" charset="0"/>
              </a:rPr>
              <a:t>RESPONSIBILITY OF THE STUDENT</a:t>
            </a:r>
          </a:p>
          <a:p>
            <a:pPr marL="346075" indent="-227013">
              <a:lnSpc>
                <a:spcPct val="80000"/>
              </a:lnSpc>
              <a:buFont typeface="Wingdings 2" pitchFamily="18" charset="2"/>
              <a:buNone/>
            </a:pPr>
            <a:endParaRPr lang="en-US" sz="2300" b="1" smtClean="0">
              <a:latin typeface="Arial" charset="0"/>
            </a:endParaRPr>
          </a:p>
          <a:p>
            <a:pPr marL="346075" indent="-227013">
              <a:lnSpc>
                <a:spcPct val="80000"/>
              </a:lnSpc>
            </a:pPr>
            <a:r>
              <a:rPr lang="en-US" sz="2100" smtClean="0">
                <a:latin typeface="Arial" charset="0"/>
              </a:rPr>
              <a:t>Student downloads the I-9 form (available on </a:t>
            </a:r>
            <a:r>
              <a:rPr lang="en-US" sz="2100" u="sng" smtClean="0">
                <a:latin typeface="Arial" charset="0"/>
              </a:rPr>
              <a:t>GradStudy</a:t>
            </a:r>
            <a:r>
              <a:rPr lang="en-US" sz="2100" smtClean="0">
                <a:latin typeface="Arial" charset="0"/>
              </a:rPr>
              <a:t> website) </a:t>
            </a:r>
          </a:p>
          <a:p>
            <a:pPr marL="346075" indent="-227013">
              <a:lnSpc>
                <a:spcPct val="80000"/>
              </a:lnSpc>
            </a:pPr>
            <a:endParaRPr lang="en-US" sz="2100" smtClean="0">
              <a:latin typeface="Arial" charset="0"/>
            </a:endParaRPr>
          </a:p>
          <a:p>
            <a:pPr marL="346075" indent="-227013">
              <a:lnSpc>
                <a:spcPct val="80000"/>
              </a:lnSpc>
            </a:pPr>
            <a:r>
              <a:rPr lang="en-US" sz="2100" smtClean="0">
                <a:latin typeface="Arial" charset="0"/>
              </a:rPr>
              <a:t>Completes section 1 of the I-9 form</a:t>
            </a:r>
          </a:p>
          <a:p>
            <a:pPr marL="346075" indent="-227013">
              <a:lnSpc>
                <a:spcPct val="80000"/>
              </a:lnSpc>
            </a:pPr>
            <a:endParaRPr lang="en-US" sz="2100" smtClean="0">
              <a:latin typeface="Arial" charset="0"/>
            </a:endParaRPr>
          </a:p>
          <a:p>
            <a:pPr marL="346075" indent="-227013">
              <a:lnSpc>
                <a:spcPct val="80000"/>
              </a:lnSpc>
            </a:pPr>
            <a:r>
              <a:rPr lang="en-US" sz="2100" smtClean="0">
                <a:latin typeface="Arial" charset="0"/>
              </a:rPr>
              <a:t>Brings the I-9 form to Graduate Study (511 O’Dowd Hall)</a:t>
            </a:r>
          </a:p>
          <a:p>
            <a:pPr marL="346075" indent="-227013">
              <a:lnSpc>
                <a:spcPct val="80000"/>
              </a:lnSpc>
            </a:pPr>
            <a:endParaRPr lang="en-US" sz="2100" smtClean="0">
              <a:latin typeface="Arial" charset="0"/>
            </a:endParaRPr>
          </a:p>
          <a:p>
            <a:pPr marL="346075" indent="-227013">
              <a:lnSpc>
                <a:spcPct val="80000"/>
              </a:lnSpc>
            </a:pPr>
            <a:r>
              <a:rPr lang="en-US" sz="2100" smtClean="0">
                <a:latin typeface="Arial" charset="0"/>
              </a:rPr>
              <a:t>Presents proper section 2 I-9 identification documents</a:t>
            </a:r>
          </a:p>
          <a:p>
            <a:pPr marL="346075" indent="-227013">
              <a:lnSpc>
                <a:spcPct val="80000"/>
              </a:lnSpc>
              <a:buFont typeface="Wingdings 2" pitchFamily="18" charset="2"/>
              <a:buNone/>
            </a:pPr>
            <a:endParaRPr lang="en-US" sz="2100" smtClean="0">
              <a:latin typeface="Arial" charset="0"/>
            </a:endParaRPr>
          </a:p>
          <a:p>
            <a:pPr marL="346075" indent="-227013">
              <a:lnSpc>
                <a:spcPct val="80000"/>
              </a:lnSpc>
              <a:buFont typeface="Wingdings 2" pitchFamily="18" charset="2"/>
              <a:buNone/>
            </a:pPr>
            <a:r>
              <a:rPr lang="en-US" sz="2100" smtClean="0">
                <a:latin typeface="Arial" charset="0"/>
              </a:rPr>
              <a:t>   Students </a:t>
            </a:r>
            <a:r>
              <a:rPr lang="en-US" sz="2100" u="sng" smtClean="0">
                <a:latin typeface="Arial" charset="0"/>
              </a:rPr>
              <a:t>CANNOT</a:t>
            </a:r>
            <a:r>
              <a:rPr lang="en-US" sz="2100" smtClean="0">
                <a:latin typeface="Arial" charset="0"/>
              </a:rPr>
              <a:t> begin work until the I-9 form and the employment verification process is completed (and approved) by Graduate Study</a:t>
            </a:r>
          </a:p>
          <a:p>
            <a:pPr marL="346075" indent="-227013">
              <a:lnSpc>
                <a:spcPct val="80000"/>
              </a:lnSpc>
              <a:buFont typeface="Wingdings 2" pitchFamily="18" charset="2"/>
              <a:buNone/>
            </a:pPr>
            <a:endParaRPr lang="en-US" sz="2100" smtClean="0">
              <a:latin typeface="Arial" charset="0"/>
            </a:endParaRPr>
          </a:p>
        </p:txBody>
      </p:sp>
      <p:pic>
        <p:nvPicPr>
          <p:cNvPr id="39939"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p:spPr>
      </p:pic>
      <p:sp>
        <p:nvSpPr>
          <p:cNvPr id="39940" name="Content Placeholder 8"/>
          <p:cNvSpPr txBox="1">
            <a:spLocks/>
          </p:cNvSpPr>
          <p:nvPr/>
        </p:nvSpPr>
        <p:spPr bwMode="auto">
          <a:xfrm>
            <a:off x="5638800" y="1905000"/>
            <a:ext cx="2743200" cy="4778375"/>
          </a:xfrm>
          <a:prstGeom prst="rect">
            <a:avLst/>
          </a:prstGeom>
          <a:noFill/>
          <a:ln w="9525">
            <a:noFill/>
            <a:miter lim="800000"/>
            <a:headEnd/>
            <a:tailEnd/>
          </a:ln>
        </p:spPr>
        <p:txBody>
          <a:bodyPr lIns="54864" tIns="91440"/>
          <a:lstStyle/>
          <a:p>
            <a:pPr marL="438150" indent="-319088">
              <a:buClr>
                <a:schemeClr val="accent1"/>
              </a:buClr>
              <a:buSzPct val="80000"/>
              <a:buFont typeface="Wingdings 2" pitchFamily="18" charset="2"/>
              <a:buNone/>
            </a:pPr>
            <a:endParaRPr lang="en-US" sz="3800">
              <a:latin typeface="Verdana" pitchFamily="34" charset="0"/>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n-US" sz="3600" dirty="0" smtClean="0">
                <a:solidFill>
                  <a:schemeClr val="accent1">
                    <a:satMod val="150000"/>
                  </a:schemeClr>
                </a:solidFill>
                <a:latin typeface="Berlin Sans FB" pitchFamily="34" charset="0"/>
              </a:rPr>
              <a:t>Graduate Study &amp; Lifelong Learning</a:t>
            </a:r>
            <a:endParaRPr lang="en-US" sz="3600" dirty="0">
              <a:solidFill>
                <a:schemeClr val="accent1">
                  <a:satMod val="150000"/>
                </a:schemeClr>
              </a:solidFill>
              <a:latin typeface="Berlin Sans FB" pitchFamily="34" charset="0"/>
            </a:endParaRPr>
          </a:p>
        </p:txBody>
      </p:sp>
      <p:sp>
        <p:nvSpPr>
          <p:cNvPr id="9" name="Content Placeholder 8"/>
          <p:cNvSpPr>
            <a:spLocks noGrp="1"/>
          </p:cNvSpPr>
          <p:nvPr>
            <p:ph idx="1"/>
          </p:nvPr>
        </p:nvSpPr>
        <p:spPr>
          <a:xfrm>
            <a:off x="228600" y="1774825"/>
            <a:ext cx="8077200" cy="4778375"/>
          </a:xfrm>
        </p:spPr>
        <p:txBody>
          <a:bodyPr>
            <a:normAutofit/>
          </a:bodyPr>
          <a:lstStyle/>
          <a:p>
            <a:pPr marL="346075" indent="-227013">
              <a:lnSpc>
                <a:spcPct val="80000"/>
              </a:lnSpc>
              <a:buFont typeface="Wingdings 2" pitchFamily="18" charset="2"/>
              <a:buNone/>
            </a:pPr>
            <a:r>
              <a:rPr lang="en-US" sz="2300" b="1" smtClean="0">
                <a:latin typeface="Arial" charset="0"/>
              </a:rPr>
              <a:t>RESPONSIBILITY OF GRADUATE STUDY </a:t>
            </a:r>
          </a:p>
          <a:p>
            <a:pPr marL="346075" indent="-227013">
              <a:lnSpc>
                <a:spcPct val="80000"/>
              </a:lnSpc>
              <a:buFont typeface="Wingdings 2" pitchFamily="18" charset="2"/>
              <a:buNone/>
            </a:pPr>
            <a:endParaRPr lang="en-US" sz="2300" b="1" smtClean="0">
              <a:latin typeface="Arial" charset="0"/>
            </a:endParaRPr>
          </a:p>
          <a:p>
            <a:pPr marL="346075" indent="-227013">
              <a:lnSpc>
                <a:spcPct val="80000"/>
              </a:lnSpc>
            </a:pPr>
            <a:r>
              <a:rPr lang="en-US" sz="2300" smtClean="0">
                <a:latin typeface="Arial" charset="0"/>
              </a:rPr>
              <a:t>Ensures section 1 of I-9 form is complete</a:t>
            </a:r>
          </a:p>
          <a:p>
            <a:pPr marL="346075" indent="-227013">
              <a:lnSpc>
                <a:spcPct val="80000"/>
              </a:lnSpc>
              <a:buFont typeface="Wingdings 2" pitchFamily="18" charset="2"/>
              <a:buNone/>
            </a:pPr>
            <a:endParaRPr lang="en-US" sz="2300" smtClean="0">
              <a:latin typeface="Arial" charset="0"/>
            </a:endParaRPr>
          </a:p>
          <a:p>
            <a:pPr marL="346075" indent="-227013">
              <a:lnSpc>
                <a:spcPct val="80000"/>
              </a:lnSpc>
            </a:pPr>
            <a:r>
              <a:rPr lang="en-US" sz="2300" smtClean="0">
                <a:latin typeface="Arial" charset="0"/>
              </a:rPr>
              <a:t>Completes section 2 of I-9 with the student present</a:t>
            </a:r>
          </a:p>
          <a:p>
            <a:pPr marL="346075" indent="-227013">
              <a:lnSpc>
                <a:spcPct val="80000"/>
              </a:lnSpc>
              <a:buFont typeface="Wingdings 2" pitchFamily="18" charset="2"/>
              <a:buNone/>
            </a:pPr>
            <a:endParaRPr lang="en-US" sz="2300" smtClean="0">
              <a:latin typeface="Arial" charset="0"/>
            </a:endParaRPr>
          </a:p>
          <a:p>
            <a:pPr marL="346075" indent="-227013">
              <a:lnSpc>
                <a:spcPct val="80000"/>
              </a:lnSpc>
            </a:pPr>
            <a:r>
              <a:rPr lang="en-US" sz="2300" smtClean="0">
                <a:latin typeface="Arial" charset="0"/>
              </a:rPr>
              <a:t>Performs the E-Verify check</a:t>
            </a:r>
          </a:p>
          <a:p>
            <a:pPr marL="346075" indent="-227013">
              <a:lnSpc>
                <a:spcPct val="80000"/>
              </a:lnSpc>
            </a:pPr>
            <a:endParaRPr lang="en-US" sz="2300" smtClean="0">
              <a:latin typeface="Arial" charset="0"/>
            </a:endParaRPr>
          </a:p>
          <a:p>
            <a:pPr marL="346075" indent="-227013">
              <a:lnSpc>
                <a:spcPct val="80000"/>
              </a:lnSpc>
            </a:pPr>
            <a:r>
              <a:rPr lang="en-US" sz="2300" smtClean="0">
                <a:latin typeface="Arial" charset="0"/>
              </a:rPr>
              <a:t>Reports non-confirmation errors to student for action</a:t>
            </a:r>
          </a:p>
          <a:p>
            <a:pPr marL="346075" indent="-227013">
              <a:lnSpc>
                <a:spcPct val="80000"/>
              </a:lnSpc>
              <a:buFont typeface="Wingdings 2" pitchFamily="18" charset="2"/>
              <a:buNone/>
            </a:pPr>
            <a:endParaRPr lang="en-US" sz="2300" smtClean="0">
              <a:latin typeface="Arial" charset="0"/>
            </a:endParaRPr>
          </a:p>
          <a:p>
            <a:pPr marL="346075" indent="-227013">
              <a:lnSpc>
                <a:spcPct val="80000"/>
              </a:lnSpc>
            </a:pPr>
            <a:r>
              <a:rPr lang="en-US" sz="2300" smtClean="0">
                <a:latin typeface="Arial" charset="0"/>
              </a:rPr>
              <a:t>Notifies department student NOT authorized to work</a:t>
            </a:r>
          </a:p>
          <a:p>
            <a:pPr marL="346075" indent="-227013">
              <a:lnSpc>
                <a:spcPct val="80000"/>
              </a:lnSpc>
            </a:pPr>
            <a:endParaRPr lang="en-US" sz="2300" smtClean="0">
              <a:latin typeface="Arial" charset="0"/>
            </a:endParaRPr>
          </a:p>
          <a:p>
            <a:pPr marL="346075" indent="-227013">
              <a:lnSpc>
                <a:spcPct val="80000"/>
              </a:lnSpc>
            </a:pPr>
            <a:r>
              <a:rPr lang="en-US" sz="2300" smtClean="0">
                <a:latin typeface="Arial" charset="0"/>
              </a:rPr>
              <a:t>Graduate Study must complete the employment verification process within </a:t>
            </a:r>
            <a:r>
              <a:rPr lang="en-US" sz="2300" b="1" smtClean="0">
                <a:latin typeface="Arial" charset="0"/>
              </a:rPr>
              <a:t>3 days </a:t>
            </a:r>
            <a:r>
              <a:rPr lang="en-US" sz="2300" smtClean="0">
                <a:latin typeface="Arial" charset="0"/>
              </a:rPr>
              <a:t>of the GA Agreement start date </a:t>
            </a:r>
          </a:p>
          <a:p>
            <a:pPr marL="346075" indent="-227013">
              <a:lnSpc>
                <a:spcPct val="80000"/>
              </a:lnSpc>
              <a:buFont typeface="Wingdings 2" pitchFamily="18" charset="2"/>
              <a:buNone/>
            </a:pPr>
            <a:endParaRPr lang="en-US" sz="2100" smtClean="0"/>
          </a:p>
        </p:txBody>
      </p:sp>
      <p:pic>
        <p:nvPicPr>
          <p:cNvPr id="40963"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p:spPr>
      </p:pic>
      <p:sp>
        <p:nvSpPr>
          <p:cNvPr id="40964" name="Content Placeholder 8"/>
          <p:cNvSpPr txBox="1">
            <a:spLocks/>
          </p:cNvSpPr>
          <p:nvPr/>
        </p:nvSpPr>
        <p:spPr bwMode="auto">
          <a:xfrm>
            <a:off x="5638800" y="1905000"/>
            <a:ext cx="2743200" cy="4778375"/>
          </a:xfrm>
          <a:prstGeom prst="rect">
            <a:avLst/>
          </a:prstGeom>
          <a:noFill/>
          <a:ln w="9525">
            <a:noFill/>
            <a:miter lim="800000"/>
            <a:headEnd/>
            <a:tailEnd/>
          </a:ln>
        </p:spPr>
        <p:txBody>
          <a:bodyPr lIns="54864" tIns="91440"/>
          <a:lstStyle/>
          <a:p>
            <a:pPr marL="438150" indent="-319088">
              <a:buClr>
                <a:schemeClr val="accent1"/>
              </a:buClr>
              <a:buSzPct val="80000"/>
              <a:buFont typeface="Wingdings 2" pitchFamily="18" charset="2"/>
              <a:buNone/>
            </a:pPr>
            <a:endParaRPr lang="en-US" sz="3800">
              <a:latin typeface="Verdana" pitchFamily="34"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latin typeface="Berlin Sans FB Demi" pitchFamily="34" charset="0"/>
              </a:rPr>
              <a:t>Employment @ Oakland University</a:t>
            </a:r>
            <a:endParaRPr lang="en-US" sz="3200" dirty="0"/>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sp>
        <p:nvSpPr>
          <p:cNvPr id="5" name="Content Placeholder 2"/>
          <p:cNvSpPr txBox="1">
            <a:spLocks/>
          </p:cNvSpPr>
          <p:nvPr/>
        </p:nvSpPr>
        <p:spPr>
          <a:xfrm>
            <a:off x="914400" y="4533900"/>
            <a:ext cx="3581400" cy="4648200"/>
          </a:xfrm>
          <a:prstGeom prst="rect">
            <a:avLst/>
          </a:prstGeom>
        </p:spPr>
        <p:txBody>
          <a:bodyPr vert="horz" lIns="54864" tIns="91440" numCol="3" rtlCol="0">
            <a:normAutofit/>
          </a:bodyPr>
          <a:lstStyle/>
          <a:p>
            <a:pPr marL="438912" marR="0" lvl="0" indent="-320040" algn="l" defTabSz="914400" rtl="0" eaLnBrk="1" fontAlgn="auto" latinLnBrk="0" hangingPunct="1">
              <a:lnSpc>
                <a:spcPct val="100000"/>
              </a:lnSpc>
              <a:spcBef>
                <a:spcPts val="0"/>
              </a:spcBef>
              <a:spcAft>
                <a:spcPts val="0"/>
              </a:spcAft>
              <a:buClr>
                <a:schemeClr val="accent1"/>
              </a:buClr>
              <a:buSzPct val="80000"/>
              <a:tabLst/>
              <a:defRPr/>
            </a:pPr>
            <a:endParaRPr kumimoji="0" lang="en-US" sz="1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7" name="Content Placeholder 6"/>
          <p:cNvSpPr>
            <a:spLocks noGrp="1"/>
          </p:cNvSpPr>
          <p:nvPr>
            <p:ph sz="half" idx="2"/>
          </p:nvPr>
        </p:nvSpPr>
        <p:spPr>
          <a:xfrm>
            <a:off x="533400" y="1828800"/>
            <a:ext cx="7924800" cy="4623816"/>
          </a:xfrm>
        </p:spPr>
        <p:txBody>
          <a:bodyPr>
            <a:normAutofit/>
          </a:bodyPr>
          <a:lstStyle/>
          <a:p>
            <a:pPr>
              <a:buNone/>
            </a:pPr>
            <a:r>
              <a:rPr lang="en-US" dirty="0" smtClean="0"/>
              <a:t>Purpose of this Meeting</a:t>
            </a:r>
          </a:p>
          <a:p>
            <a:pPr>
              <a:buNone/>
            </a:pPr>
            <a:endParaRPr lang="en-US" dirty="0" smtClean="0"/>
          </a:p>
          <a:p>
            <a:r>
              <a:rPr lang="en-US" dirty="0" smtClean="0"/>
              <a:t>Introduce</a:t>
            </a:r>
          </a:p>
          <a:p>
            <a:pPr>
              <a:buNone/>
            </a:pPr>
            <a:endParaRPr lang="en-US" dirty="0" smtClean="0"/>
          </a:p>
          <a:p>
            <a:r>
              <a:rPr lang="en-US" dirty="0" smtClean="0"/>
              <a:t>Educate</a:t>
            </a:r>
          </a:p>
          <a:p>
            <a:endParaRPr lang="en-US" dirty="0" smtClean="0"/>
          </a:p>
          <a:p>
            <a:r>
              <a:rPr lang="en-US" dirty="0" smtClean="0"/>
              <a:t>Reinforce</a:t>
            </a:r>
          </a:p>
          <a:p>
            <a:pPr>
              <a:buNone/>
            </a:pPr>
            <a:endParaRPr lang="en-US" dirty="0" smtClean="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Berlin Sans FB" pitchFamily="34" charset="0"/>
              </a:rPr>
              <a:t>University Human Resources</a:t>
            </a:r>
            <a:endParaRPr lang="en-US" sz="3600" dirty="0">
              <a:latin typeface="Berlin Sans FB" pitchFamily="34" charset="0"/>
            </a:endParaRPr>
          </a:p>
        </p:txBody>
      </p:sp>
      <p:sp>
        <p:nvSpPr>
          <p:cNvPr id="9" name="Content Placeholder 8"/>
          <p:cNvSpPr>
            <a:spLocks noGrp="1"/>
          </p:cNvSpPr>
          <p:nvPr>
            <p:ph idx="1"/>
          </p:nvPr>
        </p:nvSpPr>
        <p:spPr>
          <a:xfrm>
            <a:off x="457200" y="1775191"/>
            <a:ext cx="7543800" cy="4778009"/>
          </a:xfrm>
        </p:spPr>
        <p:txBody>
          <a:bodyPr>
            <a:normAutofit lnSpcReduction="10000"/>
          </a:bodyPr>
          <a:lstStyle/>
          <a:p>
            <a:pPr>
              <a:buNone/>
            </a:pPr>
            <a:r>
              <a:rPr lang="en-US" dirty="0" smtClean="0"/>
              <a:t>Types of Employment</a:t>
            </a:r>
          </a:p>
          <a:p>
            <a:pPr>
              <a:buNone/>
            </a:pPr>
            <a:endParaRPr lang="en-US" dirty="0" smtClean="0"/>
          </a:p>
          <a:p>
            <a:r>
              <a:rPr lang="en-US" dirty="0" smtClean="0"/>
              <a:t>Regular – 20-40 hours per week in a position with benefits</a:t>
            </a:r>
          </a:p>
          <a:p>
            <a:pPr>
              <a:buNone/>
            </a:pPr>
            <a:endParaRPr lang="en-US" dirty="0" smtClean="0"/>
          </a:p>
          <a:p>
            <a:r>
              <a:rPr lang="en-US" dirty="0" smtClean="0"/>
              <a:t>Temporary – 20-40 hours per week for a limited period</a:t>
            </a:r>
          </a:p>
          <a:p>
            <a:pPr>
              <a:buNone/>
            </a:pPr>
            <a:endParaRPr lang="en-US" dirty="0" smtClean="0"/>
          </a:p>
          <a:p>
            <a:r>
              <a:rPr lang="en-US" dirty="0" smtClean="0"/>
              <a:t>Casual – 19 hours per week or less for an indefinite period </a:t>
            </a:r>
          </a:p>
          <a:p>
            <a:pPr>
              <a:buNone/>
            </a:pPr>
            <a:endParaRPr lang="en-US" dirty="0" smtClean="0"/>
          </a:p>
          <a:p>
            <a:endParaRPr lang="en-US" dirty="0" smtClean="0"/>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Berlin Sans FB" pitchFamily="34" charset="0"/>
              </a:rPr>
              <a:t>University Human Resources</a:t>
            </a:r>
            <a:endParaRPr lang="en-US" sz="3600" dirty="0">
              <a:latin typeface="Berlin Sans FB" pitchFamily="34" charset="0"/>
            </a:endParaRPr>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pic>
        <p:nvPicPr>
          <p:cNvPr id="1026" name="Picture 2"/>
          <p:cNvPicPr>
            <a:picLocks noGrp="1" noChangeAspect="1" noChangeArrowheads="1"/>
          </p:cNvPicPr>
          <p:nvPr>
            <p:ph idx="1"/>
          </p:nvPr>
        </p:nvPicPr>
        <p:blipFill>
          <a:blip r:embed="rId4" cstate="print"/>
          <a:srcRect/>
          <a:stretch>
            <a:fillRect/>
          </a:stretch>
        </p:blipFill>
        <p:spPr bwMode="auto">
          <a:xfrm>
            <a:off x="600075" y="2082800"/>
            <a:ext cx="7258050" cy="4162425"/>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Berlin Sans FB" pitchFamily="34" charset="0"/>
              </a:rPr>
              <a:t>University Human Resources</a:t>
            </a:r>
            <a:endParaRPr lang="en-US" sz="3600" dirty="0">
              <a:latin typeface="Berlin Sans FB" pitchFamily="34" charset="0"/>
            </a:endParaRPr>
          </a:p>
        </p:txBody>
      </p:sp>
      <p:sp>
        <p:nvSpPr>
          <p:cNvPr id="9" name="Content Placeholder 8"/>
          <p:cNvSpPr>
            <a:spLocks noGrp="1"/>
          </p:cNvSpPr>
          <p:nvPr>
            <p:ph idx="1"/>
          </p:nvPr>
        </p:nvSpPr>
        <p:spPr>
          <a:xfrm>
            <a:off x="457200" y="1775191"/>
            <a:ext cx="7543800" cy="4778009"/>
          </a:xfrm>
        </p:spPr>
        <p:txBody>
          <a:bodyPr>
            <a:normAutofit/>
          </a:bodyPr>
          <a:lstStyle/>
          <a:p>
            <a:pPr lvl="1">
              <a:buNone/>
            </a:pPr>
            <a:r>
              <a:rPr lang="en-US" dirty="0" smtClean="0"/>
              <a:t>Helpful Tools</a:t>
            </a:r>
          </a:p>
          <a:p>
            <a:pPr lvl="1">
              <a:buNone/>
            </a:pPr>
            <a:endParaRPr lang="en-US" dirty="0" smtClean="0"/>
          </a:p>
          <a:p>
            <a:pPr lvl="1"/>
            <a:r>
              <a:rPr lang="en-US" dirty="0" smtClean="0"/>
              <a:t>Administrative Policies and Procedures – Policy 770 – Temporary Employees and Casual Employees</a:t>
            </a:r>
          </a:p>
          <a:p>
            <a:pPr lvl="1">
              <a:buNone/>
            </a:pPr>
            <a:endParaRPr lang="en-US" dirty="0" smtClean="0"/>
          </a:p>
          <a:p>
            <a:pPr lvl="1"/>
            <a:r>
              <a:rPr lang="en-US" dirty="0" smtClean="0"/>
              <a:t>Managers’ Toolkit (UHR website) – Getting Started – Creating an Employment Requisition for a Temporary or Casual Position</a:t>
            </a:r>
          </a:p>
          <a:p>
            <a:pPr lvl="1"/>
            <a:endParaRPr lang="en-US" dirty="0" smtClean="0"/>
          </a:p>
          <a:p>
            <a:pPr lvl="1"/>
            <a:endParaRPr lang="en-US" dirty="0" smtClean="0"/>
          </a:p>
          <a:p>
            <a:pPr lvl="2"/>
            <a:endParaRPr lang="en-US" dirty="0" smtClean="0"/>
          </a:p>
          <a:p>
            <a:pPr lvl="1"/>
            <a:endParaRPr lang="en-US" dirty="0" smtClean="0"/>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Berlin Sans FB" pitchFamily="34" charset="0"/>
              </a:rPr>
              <a:t>University Human Resources</a:t>
            </a:r>
            <a:endParaRPr lang="en-US" sz="3600" dirty="0">
              <a:latin typeface="Berlin Sans FB" pitchFamily="34" charset="0"/>
            </a:endParaRPr>
          </a:p>
        </p:txBody>
      </p:sp>
      <p:sp>
        <p:nvSpPr>
          <p:cNvPr id="9" name="Content Placeholder 8"/>
          <p:cNvSpPr>
            <a:spLocks noGrp="1"/>
          </p:cNvSpPr>
          <p:nvPr>
            <p:ph idx="1"/>
          </p:nvPr>
        </p:nvSpPr>
        <p:spPr>
          <a:xfrm>
            <a:off x="457200" y="1775191"/>
            <a:ext cx="7543800" cy="4778009"/>
          </a:xfrm>
        </p:spPr>
        <p:txBody>
          <a:bodyPr>
            <a:normAutofit/>
          </a:bodyPr>
          <a:lstStyle/>
          <a:p>
            <a:pPr>
              <a:buClr>
                <a:schemeClr val="accent1">
                  <a:lumMod val="60000"/>
                  <a:lumOff val="40000"/>
                </a:schemeClr>
              </a:buClr>
            </a:pPr>
            <a:r>
              <a:rPr lang="en-US" dirty="0" smtClean="0"/>
              <a:t>Department Responsibility</a:t>
            </a:r>
          </a:p>
          <a:p>
            <a:pPr>
              <a:buClr>
                <a:schemeClr val="accent1">
                  <a:lumMod val="60000"/>
                  <a:lumOff val="40000"/>
                </a:schemeClr>
              </a:buClr>
              <a:buNone/>
            </a:pPr>
            <a:endParaRPr lang="en-US" dirty="0" smtClean="0"/>
          </a:p>
          <a:p>
            <a:pPr lvl="1">
              <a:buClr>
                <a:schemeClr val="accent1">
                  <a:lumMod val="60000"/>
                  <a:lumOff val="40000"/>
                </a:schemeClr>
              </a:buClr>
            </a:pPr>
            <a:r>
              <a:rPr lang="en-US" dirty="0" smtClean="0"/>
              <a:t>Insure that requisition is complete with appropriate information</a:t>
            </a:r>
          </a:p>
          <a:p>
            <a:pPr lvl="1">
              <a:buClr>
                <a:schemeClr val="accent1">
                  <a:lumMod val="60000"/>
                  <a:lumOff val="40000"/>
                </a:schemeClr>
              </a:buClr>
            </a:pPr>
            <a:r>
              <a:rPr lang="en-US" dirty="0" smtClean="0"/>
              <a:t>Funding available?</a:t>
            </a:r>
          </a:p>
          <a:p>
            <a:pPr lvl="1">
              <a:buClr>
                <a:schemeClr val="accent1">
                  <a:lumMod val="60000"/>
                  <a:lumOff val="40000"/>
                </a:schemeClr>
              </a:buClr>
            </a:pPr>
            <a:r>
              <a:rPr lang="en-US" dirty="0" smtClean="0"/>
              <a:t>Forward for approvals</a:t>
            </a:r>
          </a:p>
          <a:p>
            <a:pPr lvl="1">
              <a:buClr>
                <a:schemeClr val="accent1">
                  <a:lumMod val="60000"/>
                  <a:lumOff val="40000"/>
                </a:schemeClr>
              </a:buClr>
            </a:pPr>
            <a:r>
              <a:rPr lang="en-US" dirty="0" smtClean="0"/>
              <a:t>Direct new hire to UHR for on-boarding paperwork</a:t>
            </a:r>
          </a:p>
          <a:p>
            <a:pPr lvl="1"/>
            <a:endParaRPr lang="en-US" dirty="0" smtClean="0"/>
          </a:p>
          <a:p>
            <a:pPr lvl="2"/>
            <a:endParaRPr lang="en-US" dirty="0" smtClean="0"/>
          </a:p>
          <a:p>
            <a:pPr lvl="1"/>
            <a:endParaRPr lang="en-US" dirty="0" smtClean="0"/>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Berlin Sans FB" pitchFamily="34" charset="0"/>
              </a:rPr>
              <a:t>University Human Resources</a:t>
            </a:r>
            <a:endParaRPr lang="en-US" sz="3600" dirty="0">
              <a:latin typeface="Berlin Sans FB" pitchFamily="34" charset="0"/>
            </a:endParaRPr>
          </a:p>
        </p:txBody>
      </p:sp>
      <p:sp>
        <p:nvSpPr>
          <p:cNvPr id="9" name="Content Placeholder 8"/>
          <p:cNvSpPr>
            <a:spLocks noGrp="1"/>
          </p:cNvSpPr>
          <p:nvPr>
            <p:ph idx="1"/>
          </p:nvPr>
        </p:nvSpPr>
        <p:spPr>
          <a:xfrm>
            <a:off x="457200" y="1775191"/>
            <a:ext cx="7543800" cy="4778009"/>
          </a:xfrm>
        </p:spPr>
        <p:txBody>
          <a:bodyPr>
            <a:normAutofit/>
          </a:bodyPr>
          <a:lstStyle/>
          <a:p>
            <a:pPr>
              <a:buClr>
                <a:schemeClr val="accent1">
                  <a:lumMod val="60000"/>
                  <a:lumOff val="40000"/>
                </a:schemeClr>
              </a:buClr>
            </a:pPr>
            <a:r>
              <a:rPr lang="en-US" dirty="0" smtClean="0"/>
              <a:t>Department Responsibility</a:t>
            </a:r>
          </a:p>
          <a:p>
            <a:pPr>
              <a:buClr>
                <a:schemeClr val="accent1">
                  <a:lumMod val="60000"/>
                  <a:lumOff val="40000"/>
                </a:schemeClr>
              </a:buClr>
              <a:buNone/>
            </a:pPr>
            <a:endParaRPr lang="en-US" dirty="0" smtClean="0"/>
          </a:p>
          <a:p>
            <a:pPr lvl="1">
              <a:buClr>
                <a:schemeClr val="accent1">
                  <a:lumMod val="60000"/>
                  <a:lumOff val="40000"/>
                </a:schemeClr>
              </a:buClr>
            </a:pPr>
            <a:r>
              <a:rPr lang="en-US" dirty="0" smtClean="0"/>
              <a:t>When the requisition is authorized and approved and employee has completed paperwork, UHR will email authorization to begin work. </a:t>
            </a:r>
          </a:p>
          <a:p>
            <a:pPr lvl="1">
              <a:buClr>
                <a:schemeClr val="accent1">
                  <a:lumMod val="60000"/>
                  <a:lumOff val="40000"/>
                </a:schemeClr>
              </a:buClr>
            </a:pPr>
            <a:r>
              <a:rPr lang="en-US" dirty="0" smtClean="0"/>
              <a:t>DO NOT allow employee to begin work without authorization from UHR.</a:t>
            </a:r>
          </a:p>
          <a:p>
            <a:pPr lvl="1"/>
            <a:endParaRPr lang="en-US" dirty="0" smtClean="0"/>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Berlin Sans FB" pitchFamily="34" charset="0"/>
              </a:rPr>
              <a:t>University Human Resources</a:t>
            </a:r>
            <a:endParaRPr lang="en-US" sz="3600" dirty="0">
              <a:latin typeface="Berlin Sans FB" pitchFamily="34" charset="0"/>
            </a:endParaRPr>
          </a:p>
        </p:txBody>
      </p:sp>
      <p:sp>
        <p:nvSpPr>
          <p:cNvPr id="9" name="Content Placeholder 8"/>
          <p:cNvSpPr>
            <a:spLocks noGrp="1"/>
          </p:cNvSpPr>
          <p:nvPr>
            <p:ph idx="1"/>
          </p:nvPr>
        </p:nvSpPr>
        <p:spPr>
          <a:xfrm>
            <a:off x="457200" y="1775191"/>
            <a:ext cx="7543800" cy="4778009"/>
          </a:xfrm>
        </p:spPr>
        <p:txBody>
          <a:bodyPr>
            <a:normAutofit/>
          </a:bodyPr>
          <a:lstStyle/>
          <a:p>
            <a:pPr>
              <a:buClr>
                <a:schemeClr val="accent1">
                  <a:lumMod val="60000"/>
                  <a:lumOff val="40000"/>
                </a:schemeClr>
              </a:buClr>
            </a:pPr>
            <a:r>
              <a:rPr lang="en-US" dirty="0" smtClean="0"/>
              <a:t>Staff Payroll Cycles</a:t>
            </a:r>
          </a:p>
          <a:p>
            <a:pPr>
              <a:buClr>
                <a:schemeClr val="accent1">
                  <a:lumMod val="60000"/>
                  <a:lumOff val="40000"/>
                </a:schemeClr>
              </a:buClr>
              <a:buNone/>
            </a:pPr>
            <a:endParaRPr lang="en-US" dirty="0" smtClean="0"/>
          </a:p>
          <a:p>
            <a:pPr lvl="1">
              <a:buClr>
                <a:schemeClr val="accent1">
                  <a:lumMod val="60000"/>
                  <a:lumOff val="40000"/>
                </a:schemeClr>
              </a:buClr>
            </a:pPr>
            <a:r>
              <a:rPr lang="en-US" dirty="0" smtClean="0"/>
              <a:t>Hourly – Department submits a time sheet with the hours worked.  This occurs every other week. </a:t>
            </a:r>
          </a:p>
          <a:p>
            <a:pPr lvl="1">
              <a:buClr>
                <a:schemeClr val="accent1">
                  <a:lumMod val="60000"/>
                  <a:lumOff val="40000"/>
                </a:schemeClr>
              </a:buClr>
            </a:pPr>
            <a:endParaRPr lang="en-US" dirty="0" smtClean="0"/>
          </a:p>
          <a:p>
            <a:pPr lvl="1">
              <a:buClr>
                <a:schemeClr val="accent1">
                  <a:lumMod val="60000"/>
                  <a:lumOff val="40000"/>
                </a:schemeClr>
              </a:buClr>
            </a:pPr>
            <a:r>
              <a:rPr lang="en-US" dirty="0" smtClean="0"/>
              <a:t>Monthly – (exception basis only) Employee is paid a set amount per month.  </a:t>
            </a:r>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Berlin Sans FB" pitchFamily="34" charset="0"/>
              </a:rPr>
              <a:t>University Human Resources</a:t>
            </a:r>
            <a:endParaRPr lang="en-US" sz="3600" dirty="0">
              <a:latin typeface="Berlin Sans FB" pitchFamily="34" charset="0"/>
            </a:endParaRPr>
          </a:p>
        </p:txBody>
      </p:sp>
      <p:sp>
        <p:nvSpPr>
          <p:cNvPr id="9" name="Content Placeholder 8"/>
          <p:cNvSpPr>
            <a:spLocks noGrp="1"/>
          </p:cNvSpPr>
          <p:nvPr>
            <p:ph idx="1"/>
          </p:nvPr>
        </p:nvSpPr>
        <p:spPr>
          <a:xfrm>
            <a:off x="457200" y="1775191"/>
            <a:ext cx="7543800" cy="4778009"/>
          </a:xfrm>
        </p:spPr>
        <p:txBody>
          <a:bodyPr>
            <a:normAutofit/>
          </a:bodyPr>
          <a:lstStyle/>
          <a:p>
            <a:pPr>
              <a:buClr>
                <a:schemeClr val="accent1">
                  <a:lumMod val="60000"/>
                  <a:lumOff val="40000"/>
                </a:schemeClr>
              </a:buClr>
            </a:pPr>
            <a:r>
              <a:rPr lang="en-US" dirty="0" smtClean="0"/>
              <a:t>Ending Assignments</a:t>
            </a:r>
          </a:p>
          <a:p>
            <a:pPr>
              <a:buClr>
                <a:schemeClr val="accent1">
                  <a:lumMod val="60000"/>
                  <a:lumOff val="40000"/>
                </a:schemeClr>
              </a:buClr>
              <a:buNone/>
            </a:pPr>
            <a:endParaRPr lang="en-US" dirty="0" smtClean="0"/>
          </a:p>
          <a:p>
            <a:pPr lvl="1">
              <a:buClr>
                <a:schemeClr val="accent1">
                  <a:lumMod val="60000"/>
                  <a:lumOff val="40000"/>
                </a:schemeClr>
              </a:buClr>
            </a:pPr>
            <a:r>
              <a:rPr lang="en-US" dirty="0" smtClean="0"/>
              <a:t>Temporary: 6 month maximum</a:t>
            </a:r>
          </a:p>
          <a:p>
            <a:pPr lvl="1">
              <a:buClr>
                <a:schemeClr val="accent1">
                  <a:lumMod val="60000"/>
                  <a:lumOff val="40000"/>
                </a:schemeClr>
              </a:buClr>
            </a:pPr>
            <a:r>
              <a:rPr lang="en-US" dirty="0" smtClean="0"/>
              <a:t>Casual: 19 hours per week maximum</a:t>
            </a:r>
          </a:p>
          <a:p>
            <a:pPr lvl="1">
              <a:buClr>
                <a:schemeClr val="accent1">
                  <a:lumMod val="60000"/>
                  <a:lumOff val="40000"/>
                </a:schemeClr>
              </a:buClr>
            </a:pPr>
            <a:r>
              <a:rPr lang="en-US" dirty="0" smtClean="0"/>
              <a:t>Termination or Change of Status</a:t>
            </a:r>
          </a:p>
          <a:p>
            <a:pPr lvl="1">
              <a:buClr>
                <a:schemeClr val="accent1">
                  <a:lumMod val="60000"/>
                  <a:lumOff val="40000"/>
                </a:schemeClr>
              </a:buClr>
            </a:pPr>
            <a:r>
              <a:rPr lang="en-US" dirty="0" smtClean="0"/>
              <a:t>Rehires</a:t>
            </a:r>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latin typeface="Berlin Sans FB Demi" pitchFamily="34" charset="0"/>
              </a:rPr>
              <a:t>Accounts Payable / IC </a:t>
            </a:r>
            <a:r>
              <a:rPr lang="en-US" sz="3200" dirty="0" err="1" smtClean="0">
                <a:latin typeface="Berlin Sans FB Demi" pitchFamily="34" charset="0"/>
              </a:rPr>
              <a:t>vs</a:t>
            </a:r>
            <a:r>
              <a:rPr lang="en-US" sz="3200" dirty="0" smtClean="0">
                <a:latin typeface="Berlin Sans FB Demi" pitchFamily="34" charset="0"/>
              </a:rPr>
              <a:t> Employee</a:t>
            </a:r>
            <a:endParaRPr lang="en-US" sz="3200" dirty="0"/>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sp>
        <p:nvSpPr>
          <p:cNvPr id="5" name="Content Placeholder 2"/>
          <p:cNvSpPr txBox="1">
            <a:spLocks/>
          </p:cNvSpPr>
          <p:nvPr/>
        </p:nvSpPr>
        <p:spPr>
          <a:xfrm>
            <a:off x="914400" y="4533900"/>
            <a:ext cx="3581400" cy="4648200"/>
          </a:xfrm>
          <a:prstGeom prst="rect">
            <a:avLst/>
          </a:prstGeom>
        </p:spPr>
        <p:txBody>
          <a:bodyPr vert="horz" lIns="54864" tIns="91440" numCol="3" rtlCol="0">
            <a:normAutofit/>
          </a:bodyPr>
          <a:lstStyle/>
          <a:p>
            <a:pPr marL="438912" marR="0" lvl="0" indent="-320040" algn="l" defTabSz="914400" rtl="0" eaLnBrk="1" fontAlgn="auto" latinLnBrk="0" hangingPunct="1">
              <a:lnSpc>
                <a:spcPct val="100000"/>
              </a:lnSpc>
              <a:spcBef>
                <a:spcPts val="0"/>
              </a:spcBef>
              <a:spcAft>
                <a:spcPts val="0"/>
              </a:spcAft>
              <a:buClr>
                <a:schemeClr val="accent1"/>
              </a:buClr>
              <a:buSzPct val="80000"/>
              <a:tabLst/>
              <a:defRPr/>
            </a:pPr>
            <a:endParaRPr kumimoji="0" lang="en-US" sz="1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7" name="Content Placeholder 6"/>
          <p:cNvSpPr>
            <a:spLocks noGrp="1"/>
          </p:cNvSpPr>
          <p:nvPr>
            <p:ph sz="half" idx="2"/>
          </p:nvPr>
        </p:nvSpPr>
        <p:spPr>
          <a:xfrm>
            <a:off x="533400" y="1828800"/>
            <a:ext cx="7924800" cy="4623816"/>
          </a:xfrm>
        </p:spPr>
        <p:txBody>
          <a:bodyPr>
            <a:normAutofit/>
          </a:bodyPr>
          <a:lstStyle/>
          <a:p>
            <a:pPr algn="ctr">
              <a:buNone/>
            </a:pPr>
            <a:endParaRPr lang="en-US" dirty="0" smtClean="0"/>
          </a:p>
          <a:p>
            <a:pPr algn="ctr">
              <a:buNone/>
            </a:pPr>
            <a:r>
              <a:rPr lang="en-US" sz="2400" b="1" dirty="0" smtClean="0"/>
              <a:t>Consultant (Independent Contractor) or Employee?</a:t>
            </a:r>
          </a:p>
          <a:p>
            <a:pPr>
              <a:buNone/>
            </a:pPr>
            <a:endParaRPr lang="en-US" sz="2400" dirty="0" smtClean="0"/>
          </a:p>
          <a:p>
            <a:pPr indent="0">
              <a:buFont typeface="Arial" pitchFamily="34" charset="0"/>
              <a:buChar char="•"/>
            </a:pPr>
            <a:r>
              <a:rPr lang="en-US" sz="2400" dirty="0" smtClean="0"/>
              <a:t>All individuals should be considered employees unless independent contractor status can be proven.</a:t>
            </a:r>
          </a:p>
          <a:p>
            <a:pPr indent="0">
              <a:buFont typeface="Arial" pitchFamily="34" charset="0"/>
              <a:buChar char="•"/>
            </a:pPr>
            <a:endParaRPr lang="en-US" sz="2400" dirty="0" smtClean="0"/>
          </a:p>
          <a:p>
            <a:pPr indent="0">
              <a:buFont typeface="Arial" pitchFamily="34" charset="0"/>
              <a:buChar char="•"/>
            </a:pPr>
            <a:r>
              <a:rPr lang="en-US" sz="2400" dirty="0" smtClean="0"/>
              <a:t>Status should be determined </a:t>
            </a:r>
            <a:r>
              <a:rPr lang="en-US" sz="2400" b="1" dirty="0" smtClean="0"/>
              <a:t>before work begins </a:t>
            </a:r>
            <a:r>
              <a:rPr lang="en-US" sz="2400" dirty="0" smtClean="0"/>
              <a:t>and before entering into an agreement for services to comply with E-Verify.</a:t>
            </a:r>
          </a:p>
          <a:p>
            <a:pPr indent="0">
              <a:buFont typeface="Arial" pitchFamily="34" charset="0"/>
              <a:buChar char="•"/>
            </a:pPr>
            <a:endParaRPr lang="en-US" sz="2400" dirty="0" smtClean="0"/>
          </a:p>
          <a:p>
            <a:pPr indent="0">
              <a:buNone/>
            </a:pPr>
            <a:endParaRPr lang="en-US" sz="1600" dirty="0"/>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latin typeface="Berlin Sans FB Demi" pitchFamily="34" charset="0"/>
              </a:rPr>
              <a:t>Accounts Payable / IC </a:t>
            </a:r>
            <a:r>
              <a:rPr lang="en-US" sz="3200" dirty="0" err="1" smtClean="0">
                <a:latin typeface="Berlin Sans FB Demi" pitchFamily="34" charset="0"/>
              </a:rPr>
              <a:t>vs</a:t>
            </a:r>
            <a:r>
              <a:rPr lang="en-US" sz="3200" dirty="0" smtClean="0">
                <a:latin typeface="Berlin Sans FB Demi" pitchFamily="34" charset="0"/>
              </a:rPr>
              <a:t> Employee</a:t>
            </a:r>
            <a:endParaRPr lang="en-US" sz="3200" dirty="0"/>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sp>
        <p:nvSpPr>
          <p:cNvPr id="5" name="Content Placeholder 2"/>
          <p:cNvSpPr txBox="1">
            <a:spLocks/>
          </p:cNvSpPr>
          <p:nvPr/>
        </p:nvSpPr>
        <p:spPr>
          <a:xfrm>
            <a:off x="914400" y="4533900"/>
            <a:ext cx="3581400" cy="4648200"/>
          </a:xfrm>
          <a:prstGeom prst="rect">
            <a:avLst/>
          </a:prstGeom>
        </p:spPr>
        <p:txBody>
          <a:bodyPr vert="horz" lIns="54864" tIns="91440" numCol="3" rtlCol="0">
            <a:normAutofit/>
          </a:bodyPr>
          <a:lstStyle/>
          <a:p>
            <a:pPr marL="438912" marR="0" lvl="0" indent="-320040" algn="l" defTabSz="914400" rtl="0" eaLnBrk="1" fontAlgn="auto" latinLnBrk="0" hangingPunct="1">
              <a:lnSpc>
                <a:spcPct val="100000"/>
              </a:lnSpc>
              <a:spcBef>
                <a:spcPts val="0"/>
              </a:spcBef>
              <a:spcAft>
                <a:spcPts val="0"/>
              </a:spcAft>
              <a:buClr>
                <a:schemeClr val="accent1"/>
              </a:buClr>
              <a:buSzPct val="80000"/>
              <a:tabLst/>
              <a:defRPr/>
            </a:pPr>
            <a:endParaRPr kumimoji="0" lang="en-US" sz="1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7" name="Content Placeholder 6"/>
          <p:cNvSpPr>
            <a:spLocks noGrp="1"/>
          </p:cNvSpPr>
          <p:nvPr>
            <p:ph sz="half" idx="2"/>
          </p:nvPr>
        </p:nvSpPr>
        <p:spPr>
          <a:xfrm>
            <a:off x="533400" y="1828800"/>
            <a:ext cx="7924800" cy="4623816"/>
          </a:xfrm>
        </p:spPr>
        <p:txBody>
          <a:bodyPr>
            <a:normAutofit/>
          </a:bodyPr>
          <a:lstStyle/>
          <a:p>
            <a:pPr algn="ctr">
              <a:buNone/>
            </a:pPr>
            <a:endParaRPr lang="en-US" dirty="0" smtClean="0"/>
          </a:p>
          <a:p>
            <a:pPr algn="ctr">
              <a:buNone/>
            </a:pPr>
            <a:r>
              <a:rPr lang="en-US" sz="2400" b="1" dirty="0" smtClean="0"/>
              <a:t>Consultant (Independent Contractor) or Employee?</a:t>
            </a:r>
          </a:p>
          <a:p>
            <a:pPr>
              <a:buNone/>
            </a:pPr>
            <a:endParaRPr lang="en-US" sz="2400" dirty="0" smtClean="0"/>
          </a:p>
          <a:p>
            <a:pPr indent="0">
              <a:buFont typeface="Arial" pitchFamily="34" charset="0"/>
              <a:buChar char="•"/>
            </a:pPr>
            <a:r>
              <a:rPr lang="en-US" sz="1800" dirty="0" smtClean="0"/>
              <a:t>To determine if your payee can be considered an Independent Contractor, you must complete a Classification Checklist, which will be part of the updated version of OU AP&amp;P 262 in April 2010.</a:t>
            </a:r>
          </a:p>
          <a:p>
            <a:pPr indent="0">
              <a:buFont typeface="Arial" pitchFamily="34" charset="0"/>
              <a:buChar char="•"/>
            </a:pPr>
            <a:endParaRPr lang="en-US" sz="1800" dirty="0" smtClean="0"/>
          </a:p>
          <a:p>
            <a:pPr indent="0">
              <a:buFont typeface="Arial" pitchFamily="34" charset="0"/>
              <a:buChar char="•"/>
            </a:pPr>
            <a:r>
              <a:rPr lang="en-US" sz="1800" dirty="0" smtClean="0"/>
              <a:t>Contact Jim Ollar at </a:t>
            </a:r>
            <a:r>
              <a:rPr lang="en-US" sz="1800" dirty="0" smtClean="0">
                <a:hlinkClick r:id="rId4"/>
              </a:rPr>
              <a:t>ollar@oakland.edu</a:t>
            </a:r>
            <a:r>
              <a:rPr lang="en-US" sz="1800" dirty="0" smtClean="0"/>
              <a:t>  or X2357 to obtain the checklist until the new policy is published.</a:t>
            </a:r>
          </a:p>
          <a:p>
            <a:pPr indent="0">
              <a:buFont typeface="Arial" pitchFamily="34" charset="0"/>
              <a:buChar char="•"/>
            </a:pPr>
            <a:endParaRPr lang="en-US" sz="1800" dirty="0" smtClean="0"/>
          </a:p>
          <a:p>
            <a:pPr indent="0">
              <a:buFont typeface="Arial" pitchFamily="34" charset="0"/>
              <a:buChar char="•"/>
            </a:pPr>
            <a:endParaRPr lang="en-US" sz="1800" dirty="0" smtClean="0"/>
          </a:p>
          <a:p>
            <a:pPr indent="0">
              <a:buFont typeface="Arial" pitchFamily="34" charset="0"/>
              <a:buChar char="•"/>
            </a:pPr>
            <a:endParaRPr lang="en-US" sz="1800" dirty="0" smtClean="0"/>
          </a:p>
          <a:p>
            <a:pPr indent="0">
              <a:buFont typeface="Arial" pitchFamily="34" charset="0"/>
              <a:buChar char="•"/>
            </a:pPr>
            <a:endParaRPr lang="en-US" sz="1800" dirty="0" smtClean="0"/>
          </a:p>
          <a:p>
            <a:pPr indent="0">
              <a:buFont typeface="Arial" pitchFamily="34" charset="0"/>
              <a:buChar char="•"/>
            </a:pPr>
            <a:endParaRPr lang="en-US" sz="1800" dirty="0" smtClean="0"/>
          </a:p>
          <a:p>
            <a:pPr indent="0">
              <a:buFont typeface="Arial" pitchFamily="34" charset="0"/>
              <a:buChar char="•"/>
            </a:pPr>
            <a:endParaRPr lang="en-US" sz="2400" dirty="0" smtClean="0"/>
          </a:p>
          <a:p>
            <a:pPr indent="0">
              <a:buFont typeface="Arial" pitchFamily="34" charset="0"/>
              <a:buChar char="•"/>
            </a:pPr>
            <a:endParaRPr lang="en-US" sz="2400" dirty="0" smtClean="0"/>
          </a:p>
          <a:p>
            <a:pPr indent="0">
              <a:buNone/>
            </a:pPr>
            <a:endParaRPr lang="en-US" sz="1600" dirty="0"/>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latin typeface="Berlin Sans FB Demi" pitchFamily="34" charset="0"/>
              </a:rPr>
              <a:t>Accounts Payable / IC </a:t>
            </a:r>
            <a:r>
              <a:rPr lang="en-US" sz="3200" dirty="0" err="1" smtClean="0">
                <a:latin typeface="Berlin Sans FB Demi" pitchFamily="34" charset="0"/>
              </a:rPr>
              <a:t>vs</a:t>
            </a:r>
            <a:r>
              <a:rPr lang="en-US" sz="3200" dirty="0" smtClean="0">
                <a:latin typeface="Berlin Sans FB Demi" pitchFamily="34" charset="0"/>
              </a:rPr>
              <a:t> Employee</a:t>
            </a:r>
            <a:endParaRPr lang="en-US" sz="3200" dirty="0"/>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sp>
        <p:nvSpPr>
          <p:cNvPr id="5" name="Content Placeholder 2"/>
          <p:cNvSpPr txBox="1">
            <a:spLocks/>
          </p:cNvSpPr>
          <p:nvPr/>
        </p:nvSpPr>
        <p:spPr>
          <a:xfrm>
            <a:off x="914400" y="4533900"/>
            <a:ext cx="3581400" cy="4648200"/>
          </a:xfrm>
          <a:prstGeom prst="rect">
            <a:avLst/>
          </a:prstGeom>
        </p:spPr>
        <p:txBody>
          <a:bodyPr vert="horz" lIns="54864" tIns="91440" numCol="3" rtlCol="0">
            <a:normAutofit/>
          </a:bodyPr>
          <a:lstStyle/>
          <a:p>
            <a:pPr marL="438912" marR="0" lvl="0" indent="-320040" algn="l" defTabSz="914400" rtl="0" eaLnBrk="1" fontAlgn="auto" latinLnBrk="0" hangingPunct="1">
              <a:lnSpc>
                <a:spcPct val="100000"/>
              </a:lnSpc>
              <a:spcBef>
                <a:spcPts val="0"/>
              </a:spcBef>
              <a:spcAft>
                <a:spcPts val="0"/>
              </a:spcAft>
              <a:buClr>
                <a:schemeClr val="accent1"/>
              </a:buClr>
              <a:buSzPct val="80000"/>
              <a:tabLst/>
              <a:defRPr/>
            </a:pPr>
            <a:endParaRPr kumimoji="0" lang="en-US" sz="1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7" name="Content Placeholder 6"/>
          <p:cNvSpPr>
            <a:spLocks noGrp="1"/>
          </p:cNvSpPr>
          <p:nvPr>
            <p:ph sz="half" idx="2"/>
          </p:nvPr>
        </p:nvSpPr>
        <p:spPr>
          <a:xfrm>
            <a:off x="533400" y="1828800"/>
            <a:ext cx="7924800" cy="4623816"/>
          </a:xfrm>
        </p:spPr>
        <p:txBody>
          <a:bodyPr>
            <a:normAutofit/>
          </a:bodyPr>
          <a:lstStyle/>
          <a:p>
            <a:pPr algn="ctr">
              <a:buNone/>
            </a:pPr>
            <a:endParaRPr lang="en-US" dirty="0" smtClean="0"/>
          </a:p>
          <a:p>
            <a:pPr algn="ctr">
              <a:buNone/>
            </a:pPr>
            <a:r>
              <a:rPr lang="en-US" sz="2400" b="1" dirty="0" smtClean="0"/>
              <a:t>Consultant (Independent Contractor) or Employee?</a:t>
            </a:r>
          </a:p>
          <a:p>
            <a:pPr>
              <a:buNone/>
            </a:pPr>
            <a:endParaRPr lang="en-US" sz="2400" dirty="0" smtClean="0"/>
          </a:p>
          <a:p>
            <a:pPr indent="0">
              <a:buFont typeface="Arial" pitchFamily="34" charset="0"/>
              <a:buChar char="•"/>
            </a:pPr>
            <a:r>
              <a:rPr lang="en-US" sz="1800" dirty="0" smtClean="0"/>
              <a:t>Jim Ollar will make the classification determination within 5 business days of receiving the checklist and email the final determination to the department. </a:t>
            </a:r>
          </a:p>
          <a:p>
            <a:pPr indent="0">
              <a:buFont typeface="Arial" pitchFamily="34" charset="0"/>
              <a:buChar char="•"/>
            </a:pPr>
            <a:endParaRPr lang="en-US" sz="1800" dirty="0" smtClean="0"/>
          </a:p>
          <a:p>
            <a:pPr indent="0">
              <a:buFont typeface="Arial" pitchFamily="34" charset="0"/>
              <a:buChar char="•"/>
            </a:pPr>
            <a:r>
              <a:rPr lang="en-US" sz="1800" dirty="0" smtClean="0"/>
              <a:t>The approved Classification Checklist indicating that the payee is not an employee is now a requirement to pay independent contractors through Accounts Payable.</a:t>
            </a:r>
          </a:p>
          <a:p>
            <a:pPr indent="0">
              <a:buFont typeface="Arial" pitchFamily="34" charset="0"/>
              <a:buChar char="•"/>
            </a:pPr>
            <a:endParaRPr lang="en-US" sz="1800" dirty="0" smtClean="0"/>
          </a:p>
          <a:p>
            <a:pPr indent="0">
              <a:buFont typeface="Arial" pitchFamily="34" charset="0"/>
              <a:buChar char="•"/>
            </a:pPr>
            <a:endParaRPr lang="en-US" sz="1800" dirty="0" smtClean="0"/>
          </a:p>
          <a:p>
            <a:pPr indent="0">
              <a:buFont typeface="Arial" pitchFamily="34" charset="0"/>
              <a:buChar char="•"/>
            </a:pPr>
            <a:endParaRPr lang="en-US" sz="1800" dirty="0" smtClean="0"/>
          </a:p>
          <a:p>
            <a:pPr indent="0">
              <a:buFont typeface="Arial" pitchFamily="34" charset="0"/>
              <a:buChar char="•"/>
            </a:pPr>
            <a:endParaRPr lang="en-US" sz="2400" dirty="0" smtClean="0"/>
          </a:p>
          <a:p>
            <a:pPr indent="0">
              <a:buFont typeface="Arial" pitchFamily="34" charset="0"/>
              <a:buChar char="•"/>
            </a:pPr>
            <a:endParaRPr lang="en-US" sz="2400" dirty="0" smtClean="0"/>
          </a:p>
          <a:p>
            <a:pPr indent="0">
              <a:buNone/>
            </a:pPr>
            <a:endParaRPr lang="en-US" sz="1600"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686800" cy="1027176"/>
          </a:xfrm>
        </p:spPr>
        <p:txBody>
          <a:bodyPr>
            <a:normAutofit/>
          </a:bodyPr>
          <a:lstStyle/>
          <a:p>
            <a:pPr algn="ctr"/>
            <a:r>
              <a:rPr lang="en-US" sz="3600" dirty="0" smtClean="0">
                <a:latin typeface="Berlin Sans FB Demi" pitchFamily="34" charset="0"/>
              </a:rPr>
              <a:t> Government Agencies</a:t>
            </a:r>
            <a:endParaRPr lang="en-US" sz="3600" dirty="0"/>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pic>
        <p:nvPicPr>
          <p:cNvPr id="1027" name="Picture 3"/>
          <p:cNvPicPr>
            <a:picLocks noChangeAspect="1" noChangeArrowheads="1"/>
          </p:cNvPicPr>
          <p:nvPr/>
        </p:nvPicPr>
        <p:blipFill>
          <a:blip r:embed="rId4" cstate="print"/>
          <a:srcRect/>
          <a:stretch>
            <a:fillRect/>
          </a:stretch>
        </p:blipFill>
        <p:spPr bwMode="auto">
          <a:xfrm>
            <a:off x="2362200" y="1905000"/>
            <a:ext cx="3886200" cy="1243584"/>
          </a:xfrm>
          <a:prstGeom prst="rect">
            <a:avLst/>
          </a:prstGeom>
          <a:noFill/>
          <a:ln w="9525">
            <a:noFill/>
            <a:miter lim="800000"/>
            <a:headEnd/>
            <a:tailEnd/>
          </a:ln>
          <a:effectLst/>
        </p:spPr>
      </p:pic>
      <p:pic>
        <p:nvPicPr>
          <p:cNvPr id="1028" name="Picture 4"/>
          <p:cNvPicPr>
            <a:picLocks noChangeAspect="1" noChangeArrowheads="1"/>
          </p:cNvPicPr>
          <p:nvPr/>
        </p:nvPicPr>
        <p:blipFill>
          <a:blip r:embed="rId5" cstate="print"/>
          <a:srcRect/>
          <a:stretch>
            <a:fillRect/>
          </a:stretch>
        </p:blipFill>
        <p:spPr bwMode="auto">
          <a:xfrm>
            <a:off x="2133600" y="5410200"/>
            <a:ext cx="4914900" cy="762000"/>
          </a:xfrm>
          <a:prstGeom prst="rect">
            <a:avLst/>
          </a:prstGeom>
          <a:noFill/>
          <a:ln w="9525">
            <a:noFill/>
            <a:miter lim="800000"/>
            <a:headEnd/>
            <a:tailEnd/>
          </a:ln>
          <a:effectLst/>
        </p:spPr>
      </p:pic>
      <p:sp>
        <p:nvSpPr>
          <p:cNvPr id="9" name="Title 1"/>
          <p:cNvSpPr txBox="1">
            <a:spLocks/>
          </p:cNvSpPr>
          <p:nvPr/>
        </p:nvSpPr>
        <p:spPr>
          <a:xfrm>
            <a:off x="5562600" y="3200400"/>
            <a:ext cx="2209800" cy="205740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600" b="1" i="0" u="none" strike="noStrike" kern="1200" cap="none" spc="0" normalizeH="0" baseline="0" noProof="0" dirty="0">
              <a:ln>
                <a:noFill/>
              </a:ln>
              <a:effectLst/>
              <a:uLnTx/>
              <a:uFillTx/>
              <a:latin typeface="+mj-lt"/>
              <a:ea typeface="+mj-ea"/>
              <a:cs typeface="+mj-cs"/>
            </a:endParaRPr>
          </a:p>
        </p:txBody>
      </p:sp>
      <p:sp>
        <p:nvSpPr>
          <p:cNvPr id="11" name="Title 1"/>
          <p:cNvSpPr txBox="1">
            <a:spLocks/>
          </p:cNvSpPr>
          <p:nvPr/>
        </p:nvSpPr>
        <p:spPr>
          <a:xfrm>
            <a:off x="1371600" y="3657600"/>
            <a:ext cx="8686800" cy="1027176"/>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accent1">
                    <a:satMod val="150000"/>
                  </a:schemeClr>
                </a:solidFill>
                <a:effectLst/>
                <a:uLnTx/>
                <a:uFillTx/>
                <a:latin typeface="Berlin Sans FB Demi" pitchFamily="34" charset="0"/>
                <a:ea typeface="+mj-ea"/>
                <a:cs typeface="+mj-cs"/>
              </a:rPr>
              <a:t> </a:t>
            </a:r>
            <a:endParaRPr kumimoji="0" lang="en-US" sz="36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Berlin Sans FB" pitchFamily="34" charset="0"/>
              </a:rPr>
              <a:t>International Students &amp; Scholars</a:t>
            </a:r>
            <a:endParaRPr lang="en-US" sz="3600" dirty="0">
              <a:latin typeface="Berlin Sans FB" pitchFamily="34" charset="0"/>
            </a:endParaRPr>
          </a:p>
        </p:txBody>
      </p:sp>
      <p:sp>
        <p:nvSpPr>
          <p:cNvPr id="9" name="Content Placeholder 8"/>
          <p:cNvSpPr>
            <a:spLocks noGrp="1"/>
          </p:cNvSpPr>
          <p:nvPr>
            <p:ph idx="1"/>
          </p:nvPr>
        </p:nvSpPr>
        <p:spPr>
          <a:xfrm>
            <a:off x="304800" y="1981200"/>
            <a:ext cx="7924800" cy="3810000"/>
          </a:xfrm>
        </p:spPr>
        <p:txBody>
          <a:bodyPr>
            <a:normAutofit fontScale="85000" lnSpcReduction="10000"/>
          </a:bodyPr>
          <a:lstStyle/>
          <a:p>
            <a:pPr marL="571500" indent="-571500">
              <a:buClrTx/>
              <a:buFont typeface="Calibri" pitchFamily="34" charset="0"/>
              <a:buAutoNum type="romanUcPeriod"/>
            </a:pPr>
            <a:r>
              <a:rPr lang="en-US" sz="1800" dirty="0" smtClean="0"/>
              <a:t>ISSO Categories				</a:t>
            </a:r>
          </a:p>
          <a:p>
            <a:pPr marL="938213" lvl="1" indent="-571500">
              <a:buClrTx/>
              <a:buFont typeface="Calibri" pitchFamily="34" charset="0"/>
              <a:buAutoNum type="alphaLcParenR"/>
            </a:pPr>
            <a:r>
              <a:rPr lang="en-US" sz="1800" dirty="0" smtClean="0"/>
              <a:t>STUDENTS</a:t>
            </a:r>
          </a:p>
          <a:p>
            <a:pPr marL="1212850" lvl="2" indent="-571500">
              <a:buClrTx/>
              <a:buFont typeface="Calibri" pitchFamily="34" charset="0"/>
              <a:buAutoNum type="romanLcPeriod"/>
            </a:pPr>
            <a:r>
              <a:rPr lang="en-US" sz="1800" dirty="0" smtClean="0"/>
              <a:t>Levels = PhD, Graduate, Undergraduate, (ESL not allowed to work)</a:t>
            </a:r>
          </a:p>
          <a:p>
            <a:pPr marL="1212850" lvl="2" indent="-571500">
              <a:buClrTx/>
              <a:buFont typeface="Calibri" pitchFamily="34" charset="0"/>
              <a:buAutoNum type="romanLcPeriod"/>
            </a:pPr>
            <a:r>
              <a:rPr lang="en-US" sz="1800" dirty="0" smtClean="0"/>
              <a:t>Visa types handled by ISSO</a:t>
            </a:r>
          </a:p>
          <a:p>
            <a:pPr marL="1485900" lvl="3" indent="-571500">
              <a:buClrTx/>
              <a:buFont typeface="Calibri" pitchFamily="34" charset="0"/>
              <a:buAutoNum type="arabicPeriod"/>
            </a:pPr>
            <a:r>
              <a:rPr lang="en-US" sz="1800" dirty="0" smtClean="0"/>
              <a:t>F-1 = Degree-seeking student</a:t>
            </a:r>
          </a:p>
          <a:p>
            <a:pPr marL="1485900" lvl="3" indent="-571500">
              <a:buClrTx/>
              <a:buFont typeface="Calibri" pitchFamily="34" charset="0"/>
              <a:buAutoNum type="arabicPeriod"/>
            </a:pPr>
            <a:r>
              <a:rPr lang="en-US" sz="1800" dirty="0" smtClean="0"/>
              <a:t>J-1 = Exchange student (one or two semesters)</a:t>
            </a:r>
          </a:p>
          <a:p>
            <a:pPr marL="1485900" lvl="3" indent="-571500">
              <a:buClrTx/>
              <a:buFont typeface="Calibri" pitchFamily="34" charset="0"/>
              <a:buAutoNum type="arabicPeriod"/>
            </a:pPr>
            <a:r>
              <a:rPr lang="en-US" sz="1800" dirty="0" smtClean="0"/>
              <a:t>Change of Status Application to F-1 (usually from H-1b work visa, H-4 dependent status )</a:t>
            </a:r>
          </a:p>
          <a:p>
            <a:pPr marL="938213" lvl="1" indent="-571500">
              <a:buClrTx/>
              <a:buFont typeface="Calibri" pitchFamily="34" charset="0"/>
              <a:buAutoNum type="alphaLcParenR"/>
            </a:pPr>
            <a:r>
              <a:rPr lang="en-US" sz="1800" dirty="0" smtClean="0"/>
              <a:t>SCHOLARS</a:t>
            </a:r>
          </a:p>
          <a:p>
            <a:pPr marL="1212850" lvl="2" indent="-571500">
              <a:buClrTx/>
              <a:buFont typeface="Calibri" pitchFamily="34" charset="0"/>
              <a:buAutoNum type="romanLcPeriod"/>
            </a:pPr>
            <a:r>
              <a:rPr lang="en-US" sz="1800" dirty="0" smtClean="0"/>
              <a:t>J-1 Exchange Visitor Visa</a:t>
            </a:r>
          </a:p>
          <a:p>
            <a:pPr marL="1212850" lvl="2" indent="-571500">
              <a:buClrTx/>
              <a:buFont typeface="Calibri" pitchFamily="34" charset="0"/>
              <a:buAutoNum type="romanLcPeriod"/>
            </a:pPr>
            <a:r>
              <a:rPr lang="en-US" sz="1800" dirty="0" smtClean="0"/>
              <a:t>Sponsored by a department and/or faculty member</a:t>
            </a:r>
          </a:p>
          <a:p>
            <a:pPr marL="1212850" lvl="2" indent="-571500">
              <a:buClrTx/>
              <a:buFont typeface="Calibri" pitchFamily="34" charset="0"/>
              <a:buAutoNum type="romanLcPeriod"/>
            </a:pPr>
            <a:r>
              <a:rPr lang="en-US" sz="1800" dirty="0" smtClean="0"/>
              <a:t>Duration of stay at OU</a:t>
            </a:r>
          </a:p>
          <a:p>
            <a:pPr marL="1485900" lvl="3" indent="-571500">
              <a:buClrTx/>
              <a:buFont typeface="Calibri" pitchFamily="34" charset="0"/>
              <a:buAutoNum type="arabicPeriod"/>
            </a:pPr>
            <a:r>
              <a:rPr lang="en-US" sz="1700" dirty="0" smtClean="0"/>
              <a:t>Short-term = 6 months or less (may not be extended)</a:t>
            </a:r>
          </a:p>
          <a:p>
            <a:pPr marL="1485900" lvl="3" indent="-571500">
              <a:buClrTx/>
              <a:buFont typeface="Calibri" pitchFamily="34" charset="0"/>
              <a:buAutoNum type="arabicPeriod"/>
            </a:pPr>
            <a:r>
              <a:rPr lang="en-US" sz="1700" dirty="0" smtClean="0"/>
              <a:t>Long-term = more than 6 months</a:t>
            </a:r>
          </a:p>
          <a:p>
            <a:pPr>
              <a:buClrTx/>
              <a:buNone/>
            </a:pPr>
            <a:endParaRPr lang="en-US" sz="2000" dirty="0" smtClean="0"/>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Berlin Sans FB" pitchFamily="34" charset="0"/>
              </a:rPr>
              <a:t>International Students &amp; Scholars</a:t>
            </a:r>
            <a:endParaRPr lang="en-US" sz="3600" dirty="0">
              <a:latin typeface="Berlin Sans FB" pitchFamily="34" charset="0"/>
            </a:endParaRPr>
          </a:p>
        </p:txBody>
      </p:sp>
      <p:sp>
        <p:nvSpPr>
          <p:cNvPr id="9" name="Content Placeholder 8"/>
          <p:cNvSpPr>
            <a:spLocks noGrp="1"/>
          </p:cNvSpPr>
          <p:nvPr>
            <p:ph idx="1"/>
          </p:nvPr>
        </p:nvSpPr>
        <p:spPr>
          <a:xfrm>
            <a:off x="304800" y="1752600"/>
            <a:ext cx="7924800" cy="4876800"/>
          </a:xfrm>
        </p:spPr>
        <p:txBody>
          <a:bodyPr>
            <a:normAutofit fontScale="92500" lnSpcReduction="20000"/>
          </a:bodyPr>
          <a:lstStyle/>
          <a:p>
            <a:pPr marL="571500" indent="-571500">
              <a:buClrTx/>
              <a:buFont typeface="Calibri" pitchFamily="34" charset="0"/>
              <a:buAutoNum type="romanUcPeriod" startAt="2"/>
            </a:pPr>
            <a:r>
              <a:rPr lang="en-US" sz="1800" dirty="0" smtClean="0"/>
              <a:t>International Student Employment</a:t>
            </a:r>
          </a:p>
          <a:p>
            <a:pPr marL="938213" lvl="1" indent="-571500">
              <a:buClrTx/>
              <a:buFont typeface="Calibri" pitchFamily="34" charset="0"/>
              <a:buAutoNum type="alphaLcParenR"/>
            </a:pPr>
            <a:r>
              <a:rPr lang="en-US" sz="1800" dirty="0" smtClean="0"/>
              <a:t>On-campus</a:t>
            </a:r>
          </a:p>
          <a:p>
            <a:pPr marL="1212850" lvl="2" indent="-571500">
              <a:buClrTx/>
              <a:buFont typeface="Calibri" pitchFamily="34" charset="0"/>
              <a:buAutoNum type="romanLcPeriod"/>
            </a:pPr>
            <a:r>
              <a:rPr lang="en-US" sz="1800" dirty="0" smtClean="0"/>
              <a:t>20-hours(not 25 like domestic students) limit total per week for all work (Fall and Winter, Undergraduate and Graduate)</a:t>
            </a:r>
          </a:p>
          <a:p>
            <a:pPr marL="1212850" lvl="2" indent="-571500">
              <a:buClrTx/>
              <a:buFont typeface="Calibri" pitchFamily="34" charset="0"/>
              <a:buAutoNum type="romanLcPeriod"/>
            </a:pPr>
            <a:r>
              <a:rPr lang="en-US" sz="1800" dirty="0" smtClean="0"/>
              <a:t>40-hour limit during summer</a:t>
            </a:r>
          </a:p>
          <a:p>
            <a:pPr marL="1212850" lvl="2" indent="-571500">
              <a:buClrTx/>
              <a:buFont typeface="Calibri" pitchFamily="34" charset="0"/>
              <a:buAutoNum type="romanLcPeriod"/>
            </a:pPr>
            <a:r>
              <a:rPr lang="en-US" sz="1800" dirty="0" smtClean="0"/>
              <a:t>Graduate Assistantship – Processed cooperatively through Graduate Study and ISSO to ensure no violations of Fall/Winter 20-hour limit</a:t>
            </a:r>
          </a:p>
          <a:p>
            <a:pPr marL="1212850" lvl="2" indent="-571500">
              <a:buClrTx/>
              <a:buFont typeface="Calibri" pitchFamily="34" charset="0"/>
              <a:buAutoNum type="romanLcPeriod"/>
            </a:pPr>
            <a:r>
              <a:rPr lang="en-US" sz="1800" dirty="0" smtClean="0"/>
              <a:t>J-1 Exchange students must have prior ISSO approval to work</a:t>
            </a:r>
          </a:p>
          <a:p>
            <a:pPr marL="1212850" lvl="2" indent="-571500">
              <a:buClrTx/>
              <a:buFont typeface="Wingdings 2" pitchFamily="18" charset="2"/>
              <a:buNone/>
            </a:pPr>
            <a:r>
              <a:rPr lang="en-US" sz="1800" dirty="0" smtClean="0"/>
              <a:t>	(The J-1 student Employment tracking form must be turned into the ISSO)</a:t>
            </a:r>
          </a:p>
          <a:p>
            <a:pPr marL="1212850" lvl="2" indent="-571500">
              <a:buClrTx/>
              <a:buAutoNum type="romanLcPeriod" startAt="5"/>
            </a:pPr>
            <a:r>
              <a:rPr lang="en-US" sz="1800" dirty="0" smtClean="0"/>
              <a:t>ISSO changes international mailing addresses (local, primary, FO, HR, Billing) EXCEPT not University Housing OR Payroll, which requires department to initiate and authorize</a:t>
            </a:r>
          </a:p>
          <a:p>
            <a:pPr marL="1212850" lvl="2" indent="-571500">
              <a:buClrTx/>
              <a:buAutoNum type="romanLcPeriod" startAt="5"/>
            </a:pPr>
            <a:r>
              <a:rPr lang="en-US" sz="1800" dirty="0" smtClean="0"/>
              <a:t>H-4’s and F-2’s are not allowed to work!  J-2 dependents can only work with prior approval from USCIS and the ISSO	</a:t>
            </a:r>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Berlin Sans FB" pitchFamily="34" charset="0"/>
              </a:rPr>
              <a:t>International Students &amp; Scholars</a:t>
            </a:r>
            <a:endParaRPr lang="en-US" sz="3600" dirty="0">
              <a:latin typeface="Berlin Sans FB" pitchFamily="34" charset="0"/>
            </a:endParaRPr>
          </a:p>
        </p:txBody>
      </p:sp>
      <p:sp>
        <p:nvSpPr>
          <p:cNvPr id="9" name="Content Placeholder 8"/>
          <p:cNvSpPr>
            <a:spLocks noGrp="1"/>
          </p:cNvSpPr>
          <p:nvPr>
            <p:ph idx="1"/>
          </p:nvPr>
        </p:nvSpPr>
        <p:spPr>
          <a:xfrm>
            <a:off x="304800" y="1981200"/>
            <a:ext cx="7924800" cy="4419600"/>
          </a:xfrm>
        </p:spPr>
        <p:txBody>
          <a:bodyPr>
            <a:normAutofit fontScale="85000" lnSpcReduction="10000"/>
          </a:bodyPr>
          <a:lstStyle/>
          <a:p>
            <a:pPr marL="1212850" lvl="2" indent="-571500">
              <a:buNone/>
            </a:pPr>
            <a:r>
              <a:rPr lang="en-US" sz="1800" dirty="0" smtClean="0"/>
              <a:t>III.	J-1 	Processing Administrative Departments</a:t>
            </a:r>
          </a:p>
          <a:p>
            <a:pPr marL="1485900" lvl="3" indent="-571500">
              <a:buClrTx/>
              <a:buFont typeface="Calibri" pitchFamily="34" charset="0"/>
              <a:buAutoNum type="arabicPeriod"/>
            </a:pPr>
            <a:r>
              <a:rPr lang="en-US" sz="1800" dirty="0" smtClean="0"/>
              <a:t>Academic Human Resources (AHR) : J-1 Scholars at OU for more than 6 months</a:t>
            </a:r>
          </a:p>
          <a:p>
            <a:pPr marL="1485900" lvl="3" indent="-571500">
              <a:buClrTx/>
              <a:buFont typeface="Calibri" pitchFamily="34" charset="0"/>
              <a:buAutoNum type="arabicPeriod"/>
            </a:pPr>
            <a:r>
              <a:rPr lang="en-US" sz="1800" dirty="0" smtClean="0"/>
              <a:t>University Human Resources (UHR) : J-1 Scholars at OU for 6 months or less</a:t>
            </a:r>
          </a:p>
          <a:p>
            <a:pPr marL="1485900" lvl="3" indent="-571500">
              <a:buClrTx/>
              <a:buFont typeface="Calibri" pitchFamily="34" charset="0"/>
              <a:buAutoNum type="arabicPeriod"/>
            </a:pPr>
            <a:r>
              <a:rPr lang="en-US" sz="1800" dirty="0" smtClean="0"/>
              <a:t>International Students and Scholars Office (ISSO) : F-1 and J-1 Students and J-1 Visiting Scholars</a:t>
            </a:r>
          </a:p>
          <a:p>
            <a:pPr marL="1485900" lvl="3" indent="-571500">
              <a:buClrTx/>
              <a:buFont typeface="Calibri" pitchFamily="34" charset="0"/>
              <a:buAutoNum type="arabicPeriod"/>
            </a:pPr>
            <a:r>
              <a:rPr lang="en-US" sz="1800" dirty="0" smtClean="0"/>
              <a:t>Sponsoring Academic Departments</a:t>
            </a:r>
          </a:p>
          <a:p>
            <a:pPr marL="1485900" lvl="3" indent="-571500">
              <a:buClrTx/>
              <a:buFont typeface="Calibri" pitchFamily="34" charset="0"/>
              <a:buAutoNum type="arabicPeriod"/>
            </a:pPr>
            <a:r>
              <a:rPr lang="en-US" sz="1800" dirty="0" smtClean="0"/>
              <a:t>Auxiliary Departments</a:t>
            </a:r>
          </a:p>
          <a:p>
            <a:pPr marL="1760538" lvl="4" indent="-571500">
              <a:buClrTx/>
              <a:buFont typeface="Calibri" pitchFamily="34" charset="0"/>
              <a:buAutoNum type="alphaLcParenR"/>
            </a:pPr>
            <a:r>
              <a:rPr sz="1800" dirty="0"/>
              <a:t>Payroll (Departments must authorize pay check address changes)</a:t>
            </a:r>
          </a:p>
          <a:p>
            <a:pPr marL="1760538" lvl="4" indent="-571500">
              <a:buClrTx/>
              <a:buFont typeface="Calibri" pitchFamily="34" charset="0"/>
              <a:buAutoNum type="alphaLcParenR"/>
            </a:pPr>
            <a:r>
              <a:rPr sz="1800" dirty="0"/>
              <a:t>Graduate Study (CPT Employment applications)</a:t>
            </a:r>
          </a:p>
          <a:p>
            <a:pPr marL="1760538" lvl="4" indent="-571500">
              <a:buClrTx/>
              <a:buFont typeface="Calibri" pitchFamily="34" charset="0"/>
              <a:buAutoNum type="alphaLcParenR"/>
            </a:pPr>
            <a:r>
              <a:rPr sz="1800" dirty="0"/>
              <a:t>Housing</a:t>
            </a:r>
          </a:p>
          <a:p>
            <a:pPr marL="1760538" lvl="4" indent="-571500">
              <a:buClrTx/>
              <a:buFont typeface="Calibri" pitchFamily="34" charset="0"/>
              <a:buAutoNum type="alphaLcParenR"/>
            </a:pPr>
            <a:r>
              <a:rPr sz="1800" dirty="0"/>
              <a:t>Graham Health Center</a:t>
            </a:r>
          </a:p>
          <a:p>
            <a:pPr marL="1760538" lvl="4" indent="-571500">
              <a:buClrTx/>
              <a:buFont typeface="Calibri" pitchFamily="34" charset="0"/>
              <a:buAutoNum type="alphaLcParenR"/>
            </a:pPr>
            <a:r>
              <a:rPr sz="1800" dirty="0"/>
              <a:t>Admissions (students only)</a:t>
            </a:r>
          </a:p>
          <a:p>
            <a:pPr marL="1760538" lvl="4" indent="-571500">
              <a:buClrTx/>
              <a:buFont typeface="Calibri" pitchFamily="34" charset="0"/>
              <a:buAutoNum type="alphaLcParenR"/>
            </a:pPr>
            <a:r>
              <a:rPr sz="1800" dirty="0"/>
              <a:t>Dean’s Office generates for scholars only the G# </a:t>
            </a:r>
          </a:p>
          <a:p>
            <a:pPr marL="1760538" lvl="4" indent="-571500">
              <a:buClrTx/>
              <a:buFont typeface="Calibri" pitchFamily="34" charset="0"/>
              <a:buAutoNum type="alphaLcParenR"/>
            </a:pPr>
            <a:r>
              <a:rPr sz="1800" dirty="0"/>
              <a:t>Social Security number request  (There is a 10 day waiting period for applying from the date of arrival in the U.S.)</a:t>
            </a:r>
            <a:r>
              <a:rPr sz="1600" dirty="0"/>
              <a:t>	</a:t>
            </a:r>
          </a:p>
          <a:p>
            <a:pPr>
              <a:buNone/>
            </a:pPr>
            <a:endParaRPr lang="en-US" sz="2000" dirty="0" smtClean="0"/>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Berlin Sans FB" pitchFamily="34" charset="0"/>
              </a:rPr>
              <a:t>International Students &amp; Scholars</a:t>
            </a:r>
            <a:endParaRPr lang="en-US" sz="3600" dirty="0">
              <a:latin typeface="Berlin Sans FB" pitchFamily="34" charset="0"/>
            </a:endParaRPr>
          </a:p>
        </p:txBody>
      </p:sp>
      <p:sp>
        <p:nvSpPr>
          <p:cNvPr id="9" name="Content Placeholder 8"/>
          <p:cNvSpPr>
            <a:spLocks noGrp="1"/>
          </p:cNvSpPr>
          <p:nvPr>
            <p:ph idx="1"/>
          </p:nvPr>
        </p:nvSpPr>
        <p:spPr>
          <a:xfrm>
            <a:off x="304800" y="1981200"/>
            <a:ext cx="8153400" cy="4419600"/>
          </a:xfrm>
        </p:spPr>
        <p:txBody>
          <a:bodyPr>
            <a:normAutofit fontScale="62500" lnSpcReduction="20000"/>
          </a:bodyPr>
          <a:lstStyle/>
          <a:p>
            <a:pPr marL="274320" indent="-274320">
              <a:buClr>
                <a:schemeClr val="accent3"/>
              </a:buClr>
              <a:buNone/>
              <a:defRPr/>
            </a:pPr>
            <a:r>
              <a:rPr lang="en-US" sz="2000" b="1" dirty="0" smtClean="0"/>
              <a:t>J1 Scholar Process Flow Chart</a:t>
            </a:r>
          </a:p>
          <a:p>
            <a:pPr marL="274320" indent="-274320">
              <a:buClr>
                <a:schemeClr val="accent3"/>
              </a:buClr>
              <a:buNone/>
              <a:defRPr/>
            </a:pPr>
            <a:r>
              <a:rPr lang="en-US" sz="2000" dirty="0" smtClean="0"/>
              <a:t/>
            </a:r>
            <a:br>
              <a:rPr lang="en-US" sz="2000" dirty="0" smtClean="0"/>
            </a:br>
            <a:r>
              <a:rPr lang="en-US" sz="2000" b="1" dirty="0" smtClean="0"/>
              <a:t>        </a:t>
            </a:r>
            <a:r>
              <a:rPr lang="en-US" sz="2000" dirty="0" smtClean="0"/>
              <a:t/>
            </a:r>
            <a:br>
              <a:rPr lang="en-US" sz="2000" dirty="0" smtClean="0"/>
            </a:br>
            <a:r>
              <a:rPr lang="en-US" sz="2000" b="1" dirty="0" smtClean="0"/>
              <a:t>Stage I – </a:t>
            </a:r>
            <a:r>
              <a:rPr lang="en-US" sz="2000" b="1" u="sng" dirty="0" smtClean="0"/>
              <a:t>Initiation of prospective hire </a:t>
            </a:r>
            <a:r>
              <a:rPr lang="en-US" sz="2000" b="1" dirty="0" smtClean="0"/>
              <a:t>by Sponsoring Professor/PI (Principle Investigator)</a:t>
            </a:r>
          </a:p>
          <a:p>
            <a:pPr marL="274320" indent="-274320">
              <a:buClr>
                <a:schemeClr val="accent3"/>
              </a:buClr>
              <a:buNone/>
              <a:defRPr/>
            </a:pPr>
            <a:endParaRPr lang="en-US" sz="2000" dirty="0" smtClean="0"/>
          </a:p>
          <a:p>
            <a:pPr marL="274320" indent="-274320">
              <a:buClr>
                <a:schemeClr val="accent3"/>
              </a:buClr>
              <a:buFont typeface="Wingdings 2"/>
              <a:buChar char=""/>
              <a:defRPr/>
            </a:pPr>
            <a:r>
              <a:rPr lang="en-US" sz="2000" b="1" dirty="0" smtClean="0"/>
              <a:t>Stage II – </a:t>
            </a:r>
            <a:r>
              <a:rPr lang="en-US" sz="2000" b="1" u="sng" dirty="0" smtClean="0"/>
              <a:t>Authorization</a:t>
            </a:r>
            <a:r>
              <a:rPr lang="en-US" sz="2000" b="1" dirty="0" smtClean="0"/>
              <a:t> by Dept. Chair</a:t>
            </a:r>
          </a:p>
          <a:p>
            <a:pPr marL="274320" indent="-274320">
              <a:buClr>
                <a:schemeClr val="accent3"/>
              </a:buClr>
              <a:buNone/>
              <a:defRPr/>
            </a:pPr>
            <a:endParaRPr lang="en-US" sz="2000" dirty="0" smtClean="0"/>
          </a:p>
          <a:p>
            <a:pPr marL="274320" indent="-274320">
              <a:buClr>
                <a:schemeClr val="accent3"/>
              </a:buClr>
              <a:buFont typeface="Wingdings 2"/>
              <a:buChar char=""/>
              <a:defRPr/>
            </a:pPr>
            <a:r>
              <a:rPr lang="en-US" sz="2000" b="1" dirty="0" smtClean="0"/>
              <a:t>Stage III – </a:t>
            </a:r>
            <a:r>
              <a:rPr lang="en-US" sz="2000" b="1" u="sng" dirty="0" smtClean="0"/>
              <a:t>Generation of Letter of Offer </a:t>
            </a:r>
            <a:r>
              <a:rPr lang="en-US" sz="2000" b="1" dirty="0" smtClean="0"/>
              <a:t>by Dean’s Office at request of Dept. Chair</a:t>
            </a:r>
          </a:p>
          <a:p>
            <a:pPr marL="274320" indent="-274320">
              <a:buClr>
                <a:schemeClr val="accent3"/>
              </a:buClr>
              <a:buNone/>
              <a:defRPr/>
            </a:pPr>
            <a:endParaRPr lang="en-US" sz="2000" dirty="0" smtClean="0"/>
          </a:p>
          <a:p>
            <a:pPr marL="274320" indent="-274320">
              <a:buClr>
                <a:schemeClr val="accent3"/>
              </a:buClr>
              <a:buFont typeface="Wingdings 2"/>
              <a:buChar char=""/>
              <a:defRPr/>
            </a:pPr>
            <a:r>
              <a:rPr lang="en-US" sz="2000" b="1" dirty="0" smtClean="0"/>
              <a:t>Stage IV – </a:t>
            </a:r>
            <a:r>
              <a:rPr lang="en-US" sz="2000" b="1" u="sng" dirty="0" smtClean="0"/>
              <a:t>Circulation of DS-2019 Application form </a:t>
            </a:r>
            <a:r>
              <a:rPr lang="en-US" sz="2000" b="1" dirty="0" smtClean="0"/>
              <a:t>for authorization signatures</a:t>
            </a:r>
          </a:p>
          <a:p>
            <a:pPr marL="274320" indent="-274320">
              <a:buClr>
                <a:schemeClr val="accent3"/>
              </a:buClr>
              <a:buNone/>
              <a:defRPr/>
            </a:pPr>
            <a:endParaRPr lang="en-US" sz="2000" dirty="0" smtClean="0"/>
          </a:p>
          <a:p>
            <a:pPr marL="274320" indent="-274320">
              <a:buClr>
                <a:schemeClr val="accent3"/>
              </a:buClr>
              <a:buFont typeface="Wingdings 2"/>
              <a:buChar char=""/>
              <a:defRPr/>
            </a:pPr>
            <a:r>
              <a:rPr lang="en-US" sz="2000" b="1" dirty="0" smtClean="0"/>
              <a:t>Stage V – </a:t>
            </a:r>
            <a:r>
              <a:rPr lang="en-US" sz="2000" b="1" u="sng" dirty="0" smtClean="0"/>
              <a:t>Submission of DS-2019 Application </a:t>
            </a:r>
            <a:r>
              <a:rPr lang="en-US" sz="2000" b="1" dirty="0" smtClean="0"/>
              <a:t>to ISSO</a:t>
            </a:r>
          </a:p>
          <a:p>
            <a:pPr marL="274320" indent="-274320">
              <a:buClr>
                <a:schemeClr val="accent3"/>
              </a:buClr>
              <a:buNone/>
              <a:defRPr/>
            </a:pPr>
            <a:endParaRPr lang="en-US" sz="2000" dirty="0" smtClean="0"/>
          </a:p>
          <a:p>
            <a:pPr marL="274320" indent="-274320">
              <a:buClr>
                <a:schemeClr val="accent3"/>
              </a:buClr>
              <a:buFont typeface="Wingdings 2"/>
              <a:buChar char=""/>
              <a:defRPr/>
            </a:pPr>
            <a:r>
              <a:rPr lang="en-US" sz="2000" b="1" dirty="0" smtClean="0"/>
              <a:t>Stage VI – </a:t>
            </a:r>
            <a:r>
              <a:rPr lang="en-US" sz="2000" b="1" u="sng" dirty="0" smtClean="0"/>
              <a:t>Departmental preparations </a:t>
            </a:r>
            <a:r>
              <a:rPr lang="en-US" sz="2000" b="1" dirty="0" smtClean="0"/>
              <a:t>for J-1 Arrival</a:t>
            </a:r>
          </a:p>
          <a:p>
            <a:pPr marL="274320" indent="-274320">
              <a:buClr>
                <a:schemeClr val="accent3"/>
              </a:buClr>
              <a:buFont typeface="Wingdings 2"/>
              <a:buChar char=""/>
              <a:defRPr/>
            </a:pPr>
            <a:endParaRPr lang="en-US" sz="2000" dirty="0" smtClean="0"/>
          </a:p>
          <a:p>
            <a:pPr marL="274320" indent="-274320">
              <a:buClr>
                <a:schemeClr val="accent3"/>
              </a:buClr>
              <a:buFont typeface="Wingdings 2"/>
              <a:buChar char=""/>
              <a:defRPr/>
            </a:pPr>
            <a:r>
              <a:rPr lang="en-US" sz="2000" b="1" dirty="0" smtClean="0"/>
              <a:t>Stage VII – </a:t>
            </a:r>
            <a:r>
              <a:rPr lang="en-US" sz="2000" b="1" u="sng" dirty="0" smtClean="0"/>
              <a:t>J-1 “Post-Doc” Academic Researcher Arrival</a:t>
            </a:r>
          </a:p>
          <a:p>
            <a:pPr marL="274320" indent="-274320">
              <a:buClr>
                <a:schemeClr val="accent3"/>
              </a:buClr>
              <a:buNone/>
              <a:defRPr/>
            </a:pPr>
            <a:endParaRPr lang="en-US" sz="2000" dirty="0" smtClean="0"/>
          </a:p>
          <a:p>
            <a:pPr marL="274320" indent="-274320">
              <a:buClr>
                <a:schemeClr val="accent3"/>
              </a:buClr>
              <a:buFont typeface="Wingdings 2"/>
              <a:buChar char=""/>
              <a:defRPr/>
            </a:pPr>
            <a:r>
              <a:rPr lang="en-US" sz="2000" b="1" dirty="0" smtClean="0"/>
              <a:t>Stage VIII – </a:t>
            </a:r>
            <a:r>
              <a:rPr lang="en-US" sz="2000" b="1" u="sng" dirty="0" smtClean="0"/>
              <a:t>Duration of Stay</a:t>
            </a:r>
            <a:endParaRPr lang="en-US" sz="2000" u="sng" dirty="0" smtClean="0"/>
          </a:p>
          <a:p>
            <a:pPr marL="274320" indent="-274320">
              <a:buClr>
                <a:schemeClr val="accent3"/>
              </a:buClr>
              <a:buFont typeface="Wingdings 2"/>
              <a:buChar char=""/>
              <a:defRPr/>
            </a:pPr>
            <a:endParaRPr lang="en-US" sz="2000" b="1" dirty="0" smtClean="0"/>
          </a:p>
          <a:p>
            <a:pPr marL="274320" indent="-274320">
              <a:buClr>
                <a:schemeClr val="accent3"/>
              </a:buClr>
              <a:buFont typeface="Wingdings 2"/>
              <a:buChar char=""/>
              <a:defRPr/>
            </a:pPr>
            <a:r>
              <a:rPr lang="en-US" sz="2000" b="1" dirty="0" smtClean="0"/>
              <a:t>Stage IX – </a:t>
            </a:r>
            <a:r>
              <a:rPr lang="en-US" sz="2000" b="1" u="sng" dirty="0" smtClean="0"/>
              <a:t>Departure  (ISSO Exit survey)</a:t>
            </a:r>
          </a:p>
          <a:p>
            <a:pPr marL="274320" indent="-274320">
              <a:buClr>
                <a:schemeClr val="accent3"/>
              </a:buClr>
              <a:buNone/>
              <a:defRPr/>
            </a:pPr>
            <a:endParaRPr lang="en-US" sz="2000" dirty="0" smtClean="0"/>
          </a:p>
          <a:p>
            <a:pPr marL="274320" indent="-274320">
              <a:buClr>
                <a:schemeClr val="accent3"/>
              </a:buClr>
              <a:buFont typeface="Wingdings 2"/>
              <a:buChar char=""/>
              <a:defRPr/>
            </a:pPr>
            <a:r>
              <a:rPr lang="en-US" sz="2000" b="1" dirty="0" smtClean="0"/>
              <a:t>Stage X – </a:t>
            </a:r>
            <a:r>
              <a:rPr lang="en-US" sz="2000" b="1" u="sng" dirty="0" smtClean="0"/>
              <a:t>Return</a:t>
            </a:r>
            <a:r>
              <a:rPr lang="en-US" sz="2000" b="1" dirty="0" smtClean="0"/>
              <a:t> possibilities</a:t>
            </a:r>
          </a:p>
          <a:p>
            <a:pPr marL="274320" indent="-274320">
              <a:buClr>
                <a:schemeClr val="accent3"/>
              </a:buClr>
              <a:buNone/>
              <a:defRPr/>
            </a:pPr>
            <a:endParaRPr lang="en-US" sz="2000" b="1" dirty="0" smtClean="0"/>
          </a:p>
          <a:p>
            <a:pPr marL="274320" indent="-274320" algn="ctr">
              <a:buClr>
                <a:schemeClr val="accent3"/>
              </a:buClr>
              <a:buNone/>
              <a:defRPr/>
            </a:pPr>
            <a:r>
              <a:rPr lang="en-US" sz="2000" b="1" i="1" dirty="0" smtClean="0"/>
              <a:t> </a:t>
            </a:r>
          </a:p>
          <a:p>
            <a:pPr marL="274320" indent="-274320" algn="ctr">
              <a:buClr>
                <a:schemeClr val="accent3"/>
              </a:buClr>
              <a:buNone/>
              <a:defRPr/>
            </a:pPr>
            <a:endParaRPr lang="en-US" sz="2000" dirty="0" smtClean="0"/>
          </a:p>
          <a:p>
            <a:pPr>
              <a:buNone/>
            </a:pPr>
            <a:endParaRPr lang="en-US" sz="2000" dirty="0" smtClean="0"/>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Berlin Sans FB" pitchFamily="34" charset="0"/>
              </a:rPr>
              <a:t>International Students &amp; Scholars</a:t>
            </a:r>
            <a:endParaRPr lang="en-US" sz="3600" dirty="0">
              <a:latin typeface="Berlin Sans FB" pitchFamily="34" charset="0"/>
            </a:endParaRPr>
          </a:p>
        </p:txBody>
      </p:sp>
      <p:sp>
        <p:nvSpPr>
          <p:cNvPr id="9" name="Content Placeholder 8"/>
          <p:cNvSpPr>
            <a:spLocks noGrp="1"/>
          </p:cNvSpPr>
          <p:nvPr>
            <p:ph idx="1"/>
          </p:nvPr>
        </p:nvSpPr>
        <p:spPr>
          <a:xfrm>
            <a:off x="304800" y="1981200"/>
            <a:ext cx="7924800" cy="4572000"/>
          </a:xfrm>
        </p:spPr>
        <p:txBody>
          <a:bodyPr>
            <a:normAutofit fontScale="70000" lnSpcReduction="20000"/>
          </a:bodyPr>
          <a:lstStyle/>
          <a:p>
            <a:pPr marL="342900" indent="-342900" algn="ctr">
              <a:buClr>
                <a:schemeClr val="accent3"/>
              </a:buClr>
              <a:buNone/>
              <a:defRPr/>
            </a:pPr>
            <a:r>
              <a:rPr lang="en-US" sz="2000" dirty="0" smtClean="0">
                <a:latin typeface="Arial" pitchFamily="34" charset="0"/>
                <a:cs typeface="Arial" pitchFamily="34" charset="0"/>
              </a:rPr>
              <a:t>J1 Scholar Scenarios</a:t>
            </a:r>
          </a:p>
          <a:p>
            <a:pPr marL="342900" indent="-342900">
              <a:buClrTx/>
              <a:buFont typeface="+mj-lt"/>
              <a:buAutoNum type="arabicPeriod"/>
              <a:defRPr/>
            </a:pPr>
            <a:endParaRPr lang="en-US" sz="2000" dirty="0" smtClean="0">
              <a:latin typeface="Arial" pitchFamily="34" charset="0"/>
              <a:cs typeface="Arial" pitchFamily="34" charset="0"/>
            </a:endParaRPr>
          </a:p>
          <a:p>
            <a:pPr marL="342900" indent="-342900">
              <a:buClrTx/>
              <a:buFont typeface="+mj-lt"/>
              <a:buAutoNum type="arabicPeriod"/>
              <a:defRPr/>
            </a:pPr>
            <a:r>
              <a:rPr lang="en-US" sz="2000" dirty="0" smtClean="0">
                <a:latin typeface="Arial" pitchFamily="34" charset="0"/>
                <a:cs typeface="Arial" pitchFamily="34" charset="0"/>
              </a:rPr>
              <a:t>A professor meets a talented chemistry post doc at a conference in the Ukraine with  funding from his Govt. and they discuss him coming to work at Oakland University for six months.</a:t>
            </a:r>
          </a:p>
          <a:p>
            <a:pPr marL="342900" indent="-342900">
              <a:buClrTx/>
              <a:buFont typeface="+mj-lt"/>
              <a:buAutoNum type="arabicPeriod"/>
              <a:defRPr/>
            </a:pPr>
            <a:endParaRPr lang="en-US" sz="2000" b="1" dirty="0" smtClean="0">
              <a:latin typeface="Arial" pitchFamily="34" charset="0"/>
              <a:cs typeface="Arial" pitchFamily="34" charset="0"/>
            </a:endParaRPr>
          </a:p>
          <a:p>
            <a:pPr marL="342900" indent="-342900">
              <a:buClrTx/>
              <a:buNone/>
              <a:defRPr/>
            </a:pPr>
            <a:r>
              <a:rPr lang="en-US" sz="2000" b="1" dirty="0" smtClean="0">
                <a:latin typeface="Arial" pitchFamily="34" charset="0"/>
                <a:cs typeface="Arial" pitchFamily="34" charset="0"/>
              </a:rPr>
              <a:t>	</a:t>
            </a:r>
            <a:r>
              <a:rPr lang="en-US" sz="2000" dirty="0" smtClean="0">
                <a:latin typeface="Arial" pitchFamily="34" charset="0"/>
                <a:cs typeface="Arial" pitchFamily="34" charset="0"/>
              </a:rPr>
              <a:t>The professor completes the </a:t>
            </a:r>
            <a:r>
              <a:rPr lang="en-US" sz="2000" b="1" i="1" dirty="0" smtClean="0">
                <a:latin typeface="Arial" pitchFamily="34" charset="0"/>
                <a:cs typeface="Arial" pitchFamily="34" charset="0"/>
              </a:rPr>
              <a:t>J-1 application for visiting scholars and professors </a:t>
            </a:r>
            <a:r>
              <a:rPr lang="en-US" sz="2000" dirty="0" smtClean="0">
                <a:latin typeface="Arial" pitchFamily="34" charset="0"/>
                <a:cs typeface="Arial" pitchFamily="34" charset="0"/>
              </a:rPr>
              <a:t>and he requests a short term visiting scholar stay.  He secures an offer letter for the Dean of his school and the other required signatures. He then submits all the complete paperwork to the ISSO for processing. Two weeks later, the DS-2019 is sent to the scholar at the home address indicated on the ISSO request form.</a:t>
            </a:r>
          </a:p>
          <a:p>
            <a:pPr marL="342900" indent="-342900">
              <a:buClrTx/>
              <a:buNone/>
              <a:defRPr/>
            </a:pPr>
            <a:endParaRPr lang="en-US" sz="2000" b="1" dirty="0" smtClean="0">
              <a:latin typeface="Arial" pitchFamily="34" charset="0"/>
              <a:cs typeface="Arial" pitchFamily="34" charset="0"/>
            </a:endParaRPr>
          </a:p>
          <a:p>
            <a:pPr marL="342900" indent="-342900">
              <a:buClrTx/>
              <a:buNone/>
              <a:defRPr/>
            </a:pPr>
            <a:r>
              <a:rPr lang="en-US" sz="2000" b="1" dirty="0" smtClean="0">
                <a:latin typeface="Arial" pitchFamily="34" charset="0"/>
                <a:cs typeface="Arial" pitchFamily="34" charset="0"/>
              </a:rPr>
              <a:t>	</a:t>
            </a:r>
            <a:r>
              <a:rPr lang="en-US" sz="2000" dirty="0" smtClean="0">
                <a:latin typeface="Arial" pitchFamily="34" charset="0"/>
                <a:cs typeface="Arial" pitchFamily="34" charset="0"/>
              </a:rPr>
              <a:t>The professor arrives and has his initial visit with the ISSO advisor and purchases OU/ISSO sponsored </a:t>
            </a:r>
            <a:r>
              <a:rPr lang="en-US" sz="2000" dirty="0" err="1" smtClean="0">
                <a:latin typeface="Arial" pitchFamily="34" charset="0"/>
                <a:cs typeface="Arial" pitchFamily="34" charset="0"/>
              </a:rPr>
              <a:t>Maksin</a:t>
            </a:r>
            <a:r>
              <a:rPr lang="en-US" sz="2000" dirty="0" smtClean="0">
                <a:latin typeface="Arial" pitchFamily="34" charset="0"/>
                <a:cs typeface="Arial" pitchFamily="34" charset="0"/>
              </a:rPr>
              <a:t> insurance at rate of $144 per month for six months and is then registered in SEVIS.  He gives the ISSO his G# which was processed by the Deans office. He now has an active file in the ISSO.</a:t>
            </a:r>
          </a:p>
          <a:p>
            <a:pPr marL="342900" indent="-342900">
              <a:buClrTx/>
              <a:buNone/>
              <a:defRPr/>
            </a:pPr>
            <a:endParaRPr lang="en-US" sz="2000" b="1" dirty="0" smtClean="0">
              <a:latin typeface="Arial" pitchFamily="34" charset="0"/>
              <a:cs typeface="Arial" pitchFamily="34" charset="0"/>
            </a:endParaRPr>
          </a:p>
          <a:p>
            <a:pPr marL="342900" indent="-342900">
              <a:buClrTx/>
              <a:buFont typeface="+mj-lt"/>
              <a:buAutoNum type="arabicPeriod" startAt="2"/>
              <a:defRPr/>
            </a:pPr>
            <a:r>
              <a:rPr lang="en-US" sz="2000" dirty="0" smtClean="0">
                <a:latin typeface="Arial" pitchFamily="34" charset="0"/>
                <a:cs typeface="Arial" pitchFamily="34" charset="0"/>
              </a:rPr>
              <a:t>A professor wants to hire a scholar from China and completes </a:t>
            </a:r>
            <a:r>
              <a:rPr lang="en-US" sz="2000" b="1" i="1" dirty="0" smtClean="0">
                <a:latin typeface="Arial" pitchFamily="34" charset="0"/>
                <a:cs typeface="Arial" pitchFamily="34" charset="0"/>
              </a:rPr>
              <a:t>the J-1 application for visiting scholars and professors</a:t>
            </a:r>
            <a:r>
              <a:rPr lang="en-US" sz="2000" dirty="0" smtClean="0">
                <a:latin typeface="Arial" pitchFamily="34" charset="0"/>
                <a:cs typeface="Arial" pitchFamily="34" charset="0"/>
              </a:rPr>
              <a:t>. Then, he processes the paperwork through the Engineering Department and get the Dean’s offer letter along with all other signatures. The paperwork is submitted to the ISSO. This time the scholar is paid by a U.S. government grant and then meets with the ISSO for an initial visit. The scholar has a G number already processed by the Dean’s secretary and he is registered in SEVIS. The scholar is then taken down to the benefits office where his health benefits are explained. She then shows the ISSO proof of OU’s insurance and she purchases a $48 rider from the ISSO for medial evacuation and repatriation and she is all set.</a:t>
            </a:r>
          </a:p>
          <a:p>
            <a:pPr>
              <a:buClrTx/>
              <a:buNone/>
            </a:pPr>
            <a:endParaRPr lang="en-US" sz="2000" dirty="0" smtClean="0"/>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latin typeface="Berlin Sans FB Demi" pitchFamily="34" charset="0"/>
              </a:rPr>
              <a:t>Employment @ Oakland University</a:t>
            </a:r>
            <a:endParaRPr lang="en-US" sz="3200" dirty="0"/>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sp>
        <p:nvSpPr>
          <p:cNvPr id="7" name="Content Placeholder 6"/>
          <p:cNvSpPr>
            <a:spLocks noGrp="1"/>
          </p:cNvSpPr>
          <p:nvPr>
            <p:ph sz="half" idx="2"/>
          </p:nvPr>
        </p:nvSpPr>
        <p:spPr>
          <a:xfrm>
            <a:off x="6096000" y="4953000"/>
            <a:ext cx="1600200" cy="1042416"/>
          </a:xfrm>
        </p:spPr>
        <p:txBody>
          <a:bodyPr>
            <a:normAutofit/>
          </a:bodyPr>
          <a:lstStyle/>
          <a:p>
            <a:pPr algn="ctr">
              <a:buNone/>
            </a:pPr>
            <a:endParaRPr lang="en-US" dirty="0" smtClean="0"/>
          </a:p>
          <a:p>
            <a:pPr algn="ctr">
              <a:buNone/>
            </a:pPr>
            <a:endParaRPr lang="en-US" dirty="0" smtClean="0"/>
          </a:p>
          <a:p>
            <a:pPr algn="ctr">
              <a:buNone/>
            </a:pPr>
            <a:endParaRPr lang="en-US" sz="4800" dirty="0" smtClean="0"/>
          </a:p>
        </p:txBody>
      </p:sp>
      <p:pic>
        <p:nvPicPr>
          <p:cNvPr id="6" name="Picture 2"/>
          <p:cNvPicPr>
            <a:picLocks noGrp="1" noChangeAspect="1" noChangeArrowheads="1"/>
          </p:cNvPicPr>
          <p:nvPr>
            <p:ph idx="1"/>
          </p:nvPr>
        </p:nvPicPr>
        <p:blipFill>
          <a:blip r:embed="rId4" cstate="print"/>
          <a:srcRect/>
          <a:stretch>
            <a:fillRect/>
          </a:stretch>
        </p:blipFill>
        <p:spPr bwMode="auto">
          <a:xfrm>
            <a:off x="304800" y="1676400"/>
            <a:ext cx="4267200" cy="1022717"/>
          </a:xfrm>
          <a:prstGeom prst="rect">
            <a:avLst/>
          </a:prstGeom>
          <a:noFill/>
          <a:ln w="9525">
            <a:noFill/>
            <a:miter lim="800000"/>
            <a:headEnd/>
            <a:tailEnd/>
          </a:ln>
          <a:effectLst/>
        </p:spPr>
      </p:pic>
      <p:pic>
        <p:nvPicPr>
          <p:cNvPr id="1027" name="Picture 3" descr="C:\Documents and Settings\ryckman\Local Settings\Temporary Internet Files\Content.IE5\2DND080D\MPj04037040000[1].jpg"/>
          <p:cNvPicPr>
            <a:picLocks noChangeAspect="1" noChangeArrowheads="1"/>
          </p:cNvPicPr>
          <p:nvPr/>
        </p:nvPicPr>
        <p:blipFill>
          <a:blip r:embed="rId5" cstate="print"/>
          <a:srcRect/>
          <a:stretch>
            <a:fillRect/>
          </a:stretch>
        </p:blipFill>
        <p:spPr bwMode="auto">
          <a:xfrm>
            <a:off x="3276600" y="2971800"/>
            <a:ext cx="2560320" cy="2048256"/>
          </a:xfrm>
          <a:prstGeom prst="rect">
            <a:avLst/>
          </a:prstGeom>
          <a:noFill/>
        </p:spPr>
      </p:pic>
      <p:pic>
        <p:nvPicPr>
          <p:cNvPr id="1031" name="Picture 7" descr="C:\Program Files\Microsoft Office\MEDIA\CAGCAT10\j0300520.gif"/>
          <p:cNvPicPr>
            <a:picLocks noChangeAspect="1" noChangeArrowheads="1" noCrop="1"/>
          </p:cNvPicPr>
          <p:nvPr/>
        </p:nvPicPr>
        <p:blipFill>
          <a:blip r:embed="rId6" cstate="print"/>
          <a:srcRect/>
          <a:stretch>
            <a:fillRect/>
          </a:stretch>
        </p:blipFill>
        <p:spPr bwMode="auto">
          <a:xfrm>
            <a:off x="6324600" y="4648200"/>
            <a:ext cx="1594884" cy="1371600"/>
          </a:xfrm>
          <a:prstGeom prst="rect">
            <a:avLst/>
          </a:prstGeom>
          <a:noFill/>
        </p:spPr>
      </p:pic>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latin typeface="Berlin Sans FB Demi" pitchFamily="34" charset="0"/>
              </a:rPr>
              <a:t>Employment @ Oakland University</a:t>
            </a:r>
            <a:endParaRPr lang="en-US" sz="3200" dirty="0"/>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sp>
        <p:nvSpPr>
          <p:cNvPr id="5" name="Content Placeholder 2"/>
          <p:cNvSpPr txBox="1">
            <a:spLocks/>
          </p:cNvSpPr>
          <p:nvPr/>
        </p:nvSpPr>
        <p:spPr>
          <a:xfrm>
            <a:off x="914400" y="4533900"/>
            <a:ext cx="3581400" cy="4648200"/>
          </a:xfrm>
          <a:prstGeom prst="rect">
            <a:avLst/>
          </a:prstGeom>
        </p:spPr>
        <p:txBody>
          <a:bodyPr vert="horz" lIns="54864" tIns="91440" numCol="3" rtlCol="0">
            <a:normAutofit/>
          </a:bodyPr>
          <a:lstStyle/>
          <a:p>
            <a:pPr marL="438912" marR="0" lvl="0" indent="-320040" algn="l" defTabSz="914400" rtl="0" eaLnBrk="1" fontAlgn="auto" latinLnBrk="0" hangingPunct="1">
              <a:lnSpc>
                <a:spcPct val="100000"/>
              </a:lnSpc>
              <a:spcBef>
                <a:spcPts val="0"/>
              </a:spcBef>
              <a:spcAft>
                <a:spcPts val="0"/>
              </a:spcAft>
              <a:buClr>
                <a:schemeClr val="accent1"/>
              </a:buClr>
              <a:buSzPct val="80000"/>
              <a:tabLst/>
              <a:defRPr/>
            </a:pPr>
            <a:endParaRPr kumimoji="0" lang="en-US" sz="1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7" name="Content Placeholder 6"/>
          <p:cNvSpPr>
            <a:spLocks noGrp="1"/>
          </p:cNvSpPr>
          <p:nvPr>
            <p:ph sz="half" idx="2"/>
          </p:nvPr>
        </p:nvSpPr>
        <p:spPr>
          <a:xfrm>
            <a:off x="533400" y="1828800"/>
            <a:ext cx="7924800" cy="4623816"/>
          </a:xfrm>
        </p:spPr>
        <p:txBody>
          <a:bodyPr>
            <a:normAutofit/>
          </a:bodyPr>
          <a:lstStyle/>
          <a:p>
            <a:pPr algn="ctr">
              <a:buNone/>
            </a:pPr>
            <a:endParaRPr lang="en-US" dirty="0" smtClean="0"/>
          </a:p>
          <a:p>
            <a:pPr algn="ctr">
              <a:buNone/>
            </a:pPr>
            <a:endParaRPr lang="en-US" dirty="0" smtClean="0"/>
          </a:p>
          <a:p>
            <a:pPr algn="ctr">
              <a:buNone/>
            </a:pPr>
            <a:endParaRPr lang="en-US" sz="4800" dirty="0" smtClean="0"/>
          </a:p>
          <a:p>
            <a:pPr algn="ctr">
              <a:buNone/>
            </a:pPr>
            <a:r>
              <a:rPr lang="en-US" sz="4800" dirty="0" smtClean="0"/>
              <a:t>Questions?</a:t>
            </a:r>
            <a:endParaRPr lang="en-US" sz="4800"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1027176"/>
          </a:xfrm>
        </p:spPr>
        <p:txBody>
          <a:bodyPr>
            <a:normAutofit/>
          </a:bodyPr>
          <a:lstStyle/>
          <a:p>
            <a:pPr algn="ctr"/>
            <a:r>
              <a:rPr lang="en-US" sz="3600" dirty="0" smtClean="0">
                <a:latin typeface="Berlin Sans FB Demi" pitchFamily="34" charset="0"/>
              </a:rPr>
              <a:t>Government Agencies</a:t>
            </a:r>
            <a:endParaRPr lang="en-US" sz="3600" dirty="0"/>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pic>
        <p:nvPicPr>
          <p:cNvPr id="15361" name="Picture 1"/>
          <p:cNvPicPr>
            <a:picLocks noGrp="1" noChangeAspect="1" noChangeArrowheads="1"/>
          </p:cNvPicPr>
          <p:nvPr>
            <p:ph idx="1"/>
          </p:nvPr>
        </p:nvPicPr>
        <p:blipFill>
          <a:blip r:embed="rId4" cstate="print"/>
          <a:srcRect/>
          <a:stretch>
            <a:fillRect/>
          </a:stretch>
        </p:blipFill>
        <p:spPr bwMode="auto">
          <a:xfrm>
            <a:off x="814794" y="2133600"/>
            <a:ext cx="7262405" cy="377735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1027176"/>
          </a:xfrm>
        </p:spPr>
        <p:txBody>
          <a:bodyPr>
            <a:normAutofit/>
          </a:bodyPr>
          <a:lstStyle/>
          <a:p>
            <a:pPr algn="ctr"/>
            <a:r>
              <a:rPr lang="en-US" sz="3600" dirty="0" smtClean="0">
                <a:latin typeface="Berlin Sans FB Demi" pitchFamily="34" charset="0"/>
              </a:rPr>
              <a:t>Government Agencies</a:t>
            </a:r>
            <a:endParaRPr lang="en-US" sz="3600" dirty="0"/>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pic>
        <p:nvPicPr>
          <p:cNvPr id="1026" name="Picture 2"/>
          <p:cNvPicPr>
            <a:picLocks noGrp="1" noChangeAspect="1" noChangeArrowheads="1"/>
          </p:cNvPicPr>
          <p:nvPr>
            <p:ph idx="1"/>
          </p:nvPr>
        </p:nvPicPr>
        <p:blipFill>
          <a:blip r:embed="rId4" cstate="print"/>
          <a:srcRect/>
          <a:stretch>
            <a:fillRect/>
          </a:stretch>
        </p:blipFill>
        <p:spPr bwMode="auto">
          <a:xfrm>
            <a:off x="457200" y="1981200"/>
            <a:ext cx="8110627" cy="3602037"/>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Berlin Sans FB Demi" pitchFamily="34" charset="0"/>
              </a:rPr>
              <a:t>Government Agencies</a:t>
            </a:r>
            <a:endParaRPr lang="en-US" sz="3600" dirty="0"/>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pic>
        <p:nvPicPr>
          <p:cNvPr id="6" name="Picture 2"/>
          <p:cNvPicPr>
            <a:picLocks noGrp="1" noChangeAspect="1" noChangeArrowheads="1"/>
          </p:cNvPicPr>
          <p:nvPr>
            <p:ph idx="1"/>
          </p:nvPr>
        </p:nvPicPr>
        <p:blipFill>
          <a:blip r:embed="rId4" cstate="print"/>
          <a:srcRect/>
          <a:stretch>
            <a:fillRect/>
          </a:stretch>
        </p:blipFill>
        <p:spPr bwMode="auto">
          <a:xfrm>
            <a:off x="1219200" y="3352800"/>
            <a:ext cx="6676697" cy="16002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1027176"/>
          </a:xfrm>
        </p:spPr>
        <p:txBody>
          <a:bodyPr>
            <a:normAutofit/>
          </a:bodyPr>
          <a:lstStyle/>
          <a:p>
            <a:pPr algn="ctr"/>
            <a:r>
              <a:rPr lang="en-US" sz="3600" dirty="0" smtClean="0">
                <a:latin typeface="Berlin Sans FB Demi" pitchFamily="34" charset="0"/>
              </a:rPr>
              <a:t>Government Agencies</a:t>
            </a:r>
            <a:endParaRPr lang="en-US" sz="3600" dirty="0"/>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sp>
        <p:nvSpPr>
          <p:cNvPr id="6" name="Content Placeholder 7"/>
          <p:cNvSpPr>
            <a:spLocks noGrp="1"/>
          </p:cNvSpPr>
          <p:nvPr>
            <p:ph idx="1"/>
          </p:nvPr>
        </p:nvSpPr>
        <p:spPr/>
        <p:txBody>
          <a:bodyPr/>
          <a:lstStyle/>
          <a:p>
            <a:pPr>
              <a:buClr>
                <a:schemeClr val="accent1">
                  <a:lumMod val="60000"/>
                  <a:lumOff val="40000"/>
                </a:schemeClr>
              </a:buClr>
            </a:pPr>
            <a:r>
              <a:rPr lang="en-US" dirty="0" smtClean="0"/>
              <a:t>E-Verify</a:t>
            </a:r>
          </a:p>
          <a:p>
            <a:pPr>
              <a:buClr>
                <a:schemeClr val="accent1">
                  <a:lumMod val="60000"/>
                  <a:lumOff val="40000"/>
                </a:schemeClr>
              </a:buClr>
              <a:buNone/>
            </a:pPr>
            <a:endParaRPr lang="en-US" dirty="0" smtClean="0"/>
          </a:p>
          <a:p>
            <a:pPr lvl="1">
              <a:buClr>
                <a:schemeClr val="accent1">
                  <a:lumMod val="60000"/>
                  <a:lumOff val="40000"/>
                </a:schemeClr>
              </a:buClr>
            </a:pPr>
            <a:r>
              <a:rPr lang="en-US" dirty="0" smtClean="0"/>
              <a:t>Mandated Compliance</a:t>
            </a:r>
          </a:p>
          <a:p>
            <a:pPr lvl="1">
              <a:buClr>
                <a:schemeClr val="accent1">
                  <a:lumMod val="60000"/>
                  <a:lumOff val="40000"/>
                </a:schemeClr>
              </a:buClr>
            </a:pPr>
            <a:r>
              <a:rPr lang="en-US" dirty="0" smtClean="0"/>
              <a:t>Automated process</a:t>
            </a:r>
          </a:p>
          <a:p>
            <a:pPr lvl="1">
              <a:buClr>
                <a:schemeClr val="accent1">
                  <a:lumMod val="60000"/>
                  <a:lumOff val="40000"/>
                </a:schemeClr>
              </a:buClr>
            </a:pPr>
            <a:r>
              <a:rPr lang="en-US" dirty="0" smtClean="0"/>
              <a:t>Data to DHS Immediately</a:t>
            </a:r>
          </a:p>
          <a:p>
            <a:pPr lvl="1">
              <a:buClr>
                <a:schemeClr val="accent1">
                  <a:lumMod val="60000"/>
                  <a:lumOff val="40000"/>
                </a:schemeClr>
              </a:buClr>
            </a:pPr>
            <a:r>
              <a:rPr lang="en-US" dirty="0" smtClean="0"/>
              <a:t>Including the start date</a:t>
            </a:r>
          </a:p>
          <a:p>
            <a:pPr lvl="1">
              <a:buClr>
                <a:schemeClr val="accent1">
                  <a:lumMod val="60000"/>
                  <a:lumOff val="40000"/>
                </a:schemeClr>
              </a:buClr>
            </a:pPr>
            <a:r>
              <a:rPr lang="en-US" dirty="0" smtClean="0"/>
              <a:t>Automated authorization to work</a:t>
            </a:r>
          </a:p>
          <a:p>
            <a:pPr lvl="1">
              <a:buClr>
                <a:schemeClr val="accent1">
                  <a:lumMod val="60000"/>
                  <a:lumOff val="40000"/>
                </a:schemeClr>
              </a:buClr>
            </a:pPr>
            <a:endParaRPr lang="en-US" dirty="0" smtClean="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1027176"/>
          </a:xfrm>
        </p:spPr>
        <p:txBody>
          <a:bodyPr>
            <a:normAutofit/>
          </a:bodyPr>
          <a:lstStyle/>
          <a:p>
            <a:pPr algn="ctr"/>
            <a:r>
              <a:rPr lang="en-US" sz="3600" dirty="0" smtClean="0">
                <a:latin typeface="Berlin Sans FB Demi" pitchFamily="34" charset="0"/>
              </a:rPr>
              <a:t>Employment @ Oakland University</a:t>
            </a:r>
            <a:endParaRPr lang="en-US" sz="3600" dirty="0"/>
          </a:p>
        </p:txBody>
      </p:sp>
      <p:pic>
        <p:nvPicPr>
          <p:cNvPr id="2050" name="Picture 2"/>
          <p:cNvPicPr>
            <a:picLocks noChangeAspect="1" noChangeArrowheads="1"/>
          </p:cNvPicPr>
          <p:nvPr/>
        </p:nvPicPr>
        <p:blipFill>
          <a:blip r:embed="rId3" cstate="print"/>
          <a:srcRect/>
          <a:stretch>
            <a:fillRect/>
          </a:stretch>
        </p:blipFill>
        <p:spPr bwMode="auto">
          <a:xfrm>
            <a:off x="8382000" y="5943600"/>
            <a:ext cx="542925" cy="685800"/>
          </a:xfrm>
          <a:prstGeom prst="rect">
            <a:avLst/>
          </a:prstGeom>
          <a:noFill/>
          <a:ln w="9525">
            <a:noFill/>
            <a:miter lim="800000"/>
            <a:headEnd/>
            <a:tailEnd/>
          </a:ln>
          <a:effectLst/>
        </p:spPr>
      </p:pic>
      <p:sp>
        <p:nvSpPr>
          <p:cNvPr id="5" name="Content Placeholder 4"/>
          <p:cNvSpPr>
            <a:spLocks noGrp="1"/>
          </p:cNvSpPr>
          <p:nvPr>
            <p:ph idx="1"/>
          </p:nvPr>
        </p:nvSpPr>
        <p:spPr/>
        <p:txBody>
          <a:bodyPr/>
          <a:lstStyle/>
          <a:p>
            <a:pPr>
              <a:buClr>
                <a:schemeClr val="accent1">
                  <a:lumMod val="60000"/>
                  <a:lumOff val="40000"/>
                </a:schemeClr>
              </a:buClr>
            </a:pPr>
            <a:r>
              <a:rPr lang="en-US" dirty="0" smtClean="0"/>
              <a:t>Will E-Verify Affect Me?</a:t>
            </a:r>
          </a:p>
          <a:p>
            <a:pPr>
              <a:buClr>
                <a:schemeClr val="accent1">
                  <a:lumMod val="60000"/>
                  <a:lumOff val="40000"/>
                </a:schemeClr>
              </a:buClr>
            </a:pPr>
            <a:endParaRPr lang="en-US" dirty="0" smtClean="0"/>
          </a:p>
          <a:p>
            <a:pPr lvl="1">
              <a:buClr>
                <a:schemeClr val="accent1">
                  <a:lumMod val="60000"/>
                  <a:lumOff val="40000"/>
                </a:schemeClr>
              </a:buClr>
            </a:pPr>
            <a:r>
              <a:rPr lang="en-US" dirty="0" smtClean="0"/>
              <a:t>You are darn right it does! </a:t>
            </a:r>
          </a:p>
          <a:p>
            <a:pPr lvl="1">
              <a:buClr>
                <a:schemeClr val="accent1">
                  <a:lumMod val="60000"/>
                  <a:lumOff val="40000"/>
                </a:schemeClr>
              </a:buClr>
            </a:pPr>
            <a:endParaRPr lang="en-US" dirty="0" smtClean="0"/>
          </a:p>
          <a:p>
            <a:pPr lvl="1">
              <a:buClr>
                <a:schemeClr val="accent1">
                  <a:lumMod val="60000"/>
                  <a:lumOff val="40000"/>
                </a:schemeClr>
              </a:buClr>
            </a:pPr>
            <a:r>
              <a:rPr lang="en-US" dirty="0" smtClean="0"/>
              <a:t>Zero tolerance on late paperwork</a:t>
            </a:r>
          </a:p>
          <a:p>
            <a:pPr lvl="1">
              <a:buClr>
                <a:schemeClr val="accent1">
                  <a:lumMod val="60000"/>
                  <a:lumOff val="40000"/>
                </a:schemeClr>
              </a:buClr>
            </a:pPr>
            <a:endParaRPr lang="en-US" dirty="0" smtClean="0"/>
          </a:p>
          <a:p>
            <a:pPr lvl="1">
              <a:buClr>
                <a:schemeClr val="accent1">
                  <a:lumMod val="60000"/>
                  <a:lumOff val="40000"/>
                </a:schemeClr>
              </a:buClr>
            </a:pPr>
            <a:r>
              <a:rPr lang="en-US" dirty="0" smtClean="0"/>
              <a:t>DO NOT allow employees to work without authorization</a:t>
            </a:r>
          </a:p>
          <a:p>
            <a:pPr lvl="1">
              <a:buClr>
                <a:schemeClr val="accent1">
                  <a:lumMod val="60000"/>
                  <a:lumOff val="40000"/>
                </a:schemeClr>
              </a:buClr>
              <a:buNone/>
            </a:pPr>
            <a:endParaRPr lang="en-US" dirty="0" smtClean="0"/>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5695</TotalTime>
  <Words>2197</Words>
  <Application>Microsoft Office PowerPoint</Application>
  <PresentationFormat>On-screen Show (4:3)</PresentationFormat>
  <Paragraphs>425</Paragraphs>
  <Slides>46</Slides>
  <Notes>46</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Module</vt:lpstr>
      <vt:lpstr>Slide 1</vt:lpstr>
      <vt:lpstr>Gail Ryckman University Human Resources - Employment Services  Kathryn Wrench Grants, Contracts  &amp; Sponsored Research  Leigh Settlemoir Dzwik Academic Human Resources  Roger Maki-Schramm Student Financial Services/Student Employment Office  Julie Delaney Graduate Study &amp; Lifelong Learning  Michele St. Denis Accounts Payable  David Archbold International Students &amp; Scholars      </vt:lpstr>
      <vt:lpstr>Employment @ Oakland University</vt:lpstr>
      <vt:lpstr> Government Agencies</vt:lpstr>
      <vt:lpstr>Government Agencies</vt:lpstr>
      <vt:lpstr>Government Agencies</vt:lpstr>
      <vt:lpstr>Government Agencies</vt:lpstr>
      <vt:lpstr>Government Agencies</vt:lpstr>
      <vt:lpstr>Employment @ Oakland University</vt:lpstr>
      <vt:lpstr>Government Agencies</vt:lpstr>
      <vt:lpstr>Employment @ Oakland University</vt:lpstr>
      <vt:lpstr>Employment @ Oakland University</vt:lpstr>
      <vt:lpstr>Office of Grants, Contract and Sponsored Research</vt:lpstr>
      <vt:lpstr>Slide 14</vt:lpstr>
      <vt:lpstr>Office of Grants, Contract and Sponsored Research</vt:lpstr>
      <vt:lpstr>Office of Grants, Contract and Sponsored Research</vt:lpstr>
      <vt:lpstr>Academic Human Resources</vt:lpstr>
      <vt:lpstr>Academic Human Resources</vt:lpstr>
      <vt:lpstr>Academic Human Resources</vt:lpstr>
      <vt:lpstr>Academic Human Resources</vt:lpstr>
      <vt:lpstr>Student Financial Services Student Employment Office </vt:lpstr>
      <vt:lpstr>Student Financial Services Student Employment Office </vt:lpstr>
      <vt:lpstr>Student Financial Services Student Employment Office </vt:lpstr>
      <vt:lpstr>Student Financial Services Student Employment Office </vt:lpstr>
      <vt:lpstr>Graduate Study &amp; Lifelong Learning</vt:lpstr>
      <vt:lpstr>Graduate Study &amp; Lifelong Learning</vt:lpstr>
      <vt:lpstr>Graduate Study &amp; Lifelong Learning</vt:lpstr>
      <vt:lpstr>Graduate Study &amp; Lifelong Learning</vt:lpstr>
      <vt:lpstr>Graduate Study &amp; Lifelong Learning</vt:lpstr>
      <vt:lpstr>University Human Resources</vt:lpstr>
      <vt:lpstr>University Human Resources</vt:lpstr>
      <vt:lpstr>University Human Resources</vt:lpstr>
      <vt:lpstr>University Human Resources</vt:lpstr>
      <vt:lpstr>University Human Resources</vt:lpstr>
      <vt:lpstr>University Human Resources</vt:lpstr>
      <vt:lpstr>University Human Resources</vt:lpstr>
      <vt:lpstr>Accounts Payable / IC vs Employee</vt:lpstr>
      <vt:lpstr>Accounts Payable / IC vs Employee</vt:lpstr>
      <vt:lpstr>Accounts Payable / IC vs Employee</vt:lpstr>
      <vt:lpstr>International Students &amp; Scholars</vt:lpstr>
      <vt:lpstr>International Students &amp; Scholars</vt:lpstr>
      <vt:lpstr>International Students &amp; Scholars</vt:lpstr>
      <vt:lpstr>International Students &amp; Scholars</vt:lpstr>
      <vt:lpstr>International Students &amp; Scholars</vt:lpstr>
      <vt:lpstr>Employment @ Oakland University</vt:lpstr>
      <vt:lpstr>Employment @ Oakland University</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 </cp:lastModifiedBy>
  <cp:revision>483</cp:revision>
  <dcterms:created xsi:type="dcterms:W3CDTF">2009-04-24T15:39:31Z</dcterms:created>
  <dcterms:modified xsi:type="dcterms:W3CDTF">2010-02-23T14:08:10Z</dcterms:modified>
</cp:coreProperties>
</file>