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256" r:id="rId2"/>
    <p:sldId id="257" r:id="rId3"/>
    <p:sldId id="259" r:id="rId4"/>
    <p:sldId id="258" r:id="rId5"/>
    <p:sldId id="260" r:id="rId6"/>
    <p:sldId id="261" r:id="rId7"/>
    <p:sldId id="262" r:id="rId8"/>
    <p:sldId id="263" r:id="rId9"/>
    <p:sldId id="264" r:id="rId10"/>
    <p:sldId id="268" r:id="rId11"/>
    <p:sldId id="265" r:id="rId12"/>
    <p:sldId id="266" r:id="rId13"/>
    <p:sldId id="267" r:id="rId14"/>
    <p:sldId id="269" r:id="rId15"/>
    <p:sldId id="270" r:id="rId16"/>
    <p:sldId id="271" r:id="rId17"/>
    <p:sldId id="272" r:id="rId18"/>
    <p:sldId id="273" r:id="rId19"/>
    <p:sldId id="274" r:id="rId20"/>
    <p:sldId id="275" r:id="rId21"/>
    <p:sldId id="278"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3" autoAdjust="0"/>
    <p:restoredTop sz="94659" autoAdjust="0"/>
  </p:normalViewPr>
  <p:slideViewPr>
    <p:cSldViewPr snapToGrid="0" snapToObjects="1">
      <p:cViewPr varScale="1">
        <p:scale>
          <a:sx n="93" d="100"/>
          <a:sy n="93" d="100"/>
        </p:scale>
        <p:origin x="-172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FF1494-C1CE-4B7F-93A6-2E213EE8761D}" type="datetimeFigureOut">
              <a:rPr lang="en-US" smtClean="0"/>
              <a:t>8/21/13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199E15-2868-4730-A110-00307BD414D0}" type="slidenum">
              <a:rPr lang="en-US" smtClean="0"/>
              <a:t>‹#›</a:t>
            </a:fld>
            <a:endParaRPr lang="en-US"/>
          </a:p>
        </p:txBody>
      </p:sp>
    </p:spTree>
    <p:extLst>
      <p:ext uri="{BB962C8B-B14F-4D97-AF65-F5344CB8AC3E}">
        <p14:creationId xmlns:p14="http://schemas.microsoft.com/office/powerpoint/2010/main" val="714215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199E15-2868-4730-A110-00307BD414D0}" type="slidenum">
              <a:rPr lang="en-US" smtClean="0"/>
              <a:t>6</a:t>
            </a:fld>
            <a:endParaRPr lang="en-US"/>
          </a:p>
        </p:txBody>
      </p:sp>
    </p:spTree>
    <p:extLst>
      <p:ext uri="{BB962C8B-B14F-4D97-AF65-F5344CB8AC3E}">
        <p14:creationId xmlns:p14="http://schemas.microsoft.com/office/powerpoint/2010/main" val="3300035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August 21,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C3AA4-67BE-44F7-809A-3582401494AF}" type="datetime4">
              <a:rPr lang="en-US" smtClean="0"/>
              <a:pPr/>
              <a:t>August 21,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172EEB-1769-4776-AD69-E7C1260563EB}" type="datetime4">
              <a:rPr lang="en-US" smtClean="0"/>
              <a:pPr/>
              <a:t>August 21,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7BB8AF-C16A-4836-A92D-61834B5F0BA5}" type="datetime4">
              <a:rPr lang="en-US" smtClean="0"/>
              <a:pPr/>
              <a:t>August 21,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August 21,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August 21, 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August 21, 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FB012D-77A1-44B0-BB26-329BA1EE55C9}" type="datetime4">
              <a:rPr lang="en-US" smtClean="0"/>
              <a:pPr/>
              <a:t>August 21, 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August 21, 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August 21, 2013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Drag picture to placeholder or click icon to add</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August 21, 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B1B13E-D5AF-485E-81A1-82A140076526}" type="datetime4">
              <a:rPr lang="en-US" smtClean="0"/>
              <a:pPr/>
              <a:t>August 21, 2013</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 Id="rId3"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microsoft.com/office/2007/relationships/hdphoto" Target="../media/hdphoto2.wdp"/></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4" Type="http://schemas.microsoft.com/office/2007/relationships/hdphoto" Target="../media/hdphoto3.wdp"/><Relationship Id="rId5" Type="http://schemas.openxmlformats.org/officeDocument/2006/relationships/image" Target="../media/image7.png"/><Relationship Id="rId6" Type="http://schemas.microsoft.com/office/2007/relationships/hdphoto" Target="../media/hdphoto4.wdp"/><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sz="4400" dirty="0" smtClean="0">
                <a:latin typeface="Calibri"/>
                <a:cs typeface="Calibri"/>
              </a:rPr>
              <a:t>Ready, set…write!</a:t>
            </a:r>
            <a:endParaRPr lang="en-US" sz="4400" dirty="0">
              <a:latin typeface="Calibri"/>
              <a:cs typeface="Calibri"/>
            </a:endParaRPr>
          </a:p>
        </p:txBody>
      </p:sp>
      <p:sp>
        <p:nvSpPr>
          <p:cNvPr id="3" name="Subtitle 2"/>
          <p:cNvSpPr>
            <a:spLocks noGrp="1"/>
          </p:cNvSpPr>
          <p:nvPr>
            <p:ph type="body" idx="1"/>
          </p:nvPr>
        </p:nvSpPr>
        <p:spPr>
          <a:xfrm rot="19140000">
            <a:off x="1216152" y="2494220"/>
            <a:ext cx="6510528" cy="329184"/>
          </a:xfrm>
        </p:spPr>
        <p:txBody>
          <a:bodyPr>
            <a:noAutofit/>
          </a:bodyPr>
          <a:lstStyle/>
          <a:p>
            <a:r>
              <a:rPr lang="en-US" sz="1600" dirty="0" smtClean="0">
                <a:latin typeface="Calibri"/>
                <a:cs typeface="Calibri"/>
              </a:rPr>
              <a:t>By The </a:t>
            </a:r>
            <a:r>
              <a:rPr lang="en-US" sz="1600" dirty="0" err="1" smtClean="0">
                <a:latin typeface="Calibri"/>
                <a:cs typeface="Calibri"/>
              </a:rPr>
              <a:t>oakland</a:t>
            </a:r>
            <a:r>
              <a:rPr lang="en-US" sz="1600" dirty="0">
                <a:latin typeface="Calibri"/>
                <a:cs typeface="Calibri"/>
              </a:rPr>
              <a:t> </a:t>
            </a:r>
            <a:r>
              <a:rPr lang="en-US" sz="1600" dirty="0" smtClean="0">
                <a:latin typeface="Calibri"/>
                <a:cs typeface="Calibri"/>
              </a:rPr>
              <a:t>university writing center</a:t>
            </a:r>
            <a:endParaRPr lang="en-US" sz="1600" dirty="0">
              <a:latin typeface="Calibri"/>
              <a:cs typeface="Calibri"/>
            </a:endParaRPr>
          </a:p>
        </p:txBody>
      </p:sp>
      <p:pic>
        <p:nvPicPr>
          <p:cNvPr id="4" name="Picture 3" descr="OUWC1small.jpg"/>
          <p:cNvPicPr>
            <a:picLocks noChangeAspect="1"/>
          </p:cNvPicPr>
          <p:nvPr/>
        </p:nvPicPr>
        <p:blipFill rotWithShape="1">
          <a:blip r:embed="rId2">
            <a:extLst>
              <a:ext uri="{BEBA8EAE-BF5A-486C-A8C5-ECC9F3942E4B}">
                <a14:imgProps xmlns:a14="http://schemas.microsoft.com/office/drawing/2010/main">
                  <a14:imgLayer r:embed="rId3">
                    <a14:imgEffect>
                      <a14:backgroundRemoval t="42718" b="89968" l="10000" r="70000">
                        <a14:backgroundMark x1="43000" y1="50809" x2="59000" y2="53722"/>
                        <a14:backgroundMark x1="59000" y1="54693" x2="58000" y2="83819"/>
                        <a14:backgroundMark x1="42250" y1="55663" x2="42250" y2="55663"/>
                        <a14:backgroundMark x1="38250" y1="59223" x2="38250" y2="59223"/>
                        <a14:backgroundMark x1="38250" y1="51780" x2="38250" y2="51780"/>
                        <a14:backgroundMark x1="37750" y1="49191" x2="37750" y2="49191"/>
                        <a14:backgroundMark x1="35250" y1="47249" x2="35250" y2="47249"/>
                      </a14:backgroundRemoval>
                    </a14:imgEffect>
                  </a14:imgLayer>
                </a14:imgProps>
              </a:ext>
              <a:ext uri="{28A0092B-C50C-407E-A947-70E740481C1C}">
                <a14:useLocalDpi xmlns:a14="http://schemas.microsoft.com/office/drawing/2010/main" val="0"/>
              </a:ext>
            </a:extLst>
          </a:blip>
          <a:srcRect l="7941" t="37026" r="35381"/>
          <a:stretch/>
        </p:blipFill>
        <p:spPr>
          <a:xfrm>
            <a:off x="3655790" y="2719294"/>
            <a:ext cx="4613003" cy="3959412"/>
          </a:xfrm>
          <a:prstGeom prst="rect">
            <a:avLst/>
          </a:prstGeom>
        </p:spPr>
      </p:pic>
    </p:spTree>
    <p:extLst>
      <p:ext uri="{BB962C8B-B14F-4D97-AF65-F5344CB8AC3E}">
        <p14:creationId xmlns:p14="http://schemas.microsoft.com/office/powerpoint/2010/main" val="3563375053"/>
      </p:ext>
    </p:extLst>
  </p:cSld>
  <p:clrMapOvr>
    <a:masterClrMapping/>
  </p:clrMapOvr>
  <mc:AlternateContent xmlns:mc="http://schemas.openxmlformats.org/markup-compatibility/2006" xmlns:p14="http://schemas.microsoft.com/office/powerpoint/2010/main">
    <mc:Choice Requires="p14">
      <p:transition spd="slow" p14:dur="2000" advTm="4070"/>
    </mc:Choice>
    <mc:Fallback xmlns="">
      <p:transition xmlns:p14="http://schemas.microsoft.com/office/powerpoint/2010/main" spd="slow" advTm="4071"/>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dissolv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Calibri"/>
                <a:cs typeface="Calibri"/>
              </a:rPr>
              <a:t>Unpack the Following Prompt</a:t>
            </a:r>
            <a:endParaRPr lang="en-US" b="1" dirty="0">
              <a:latin typeface="Calibri"/>
              <a:cs typeface="Calibri"/>
            </a:endParaRPr>
          </a:p>
        </p:txBody>
      </p:sp>
      <p:sp>
        <p:nvSpPr>
          <p:cNvPr id="3" name="Content Placeholder 2"/>
          <p:cNvSpPr>
            <a:spLocks noGrp="1"/>
          </p:cNvSpPr>
          <p:nvPr>
            <p:ph idx="1"/>
          </p:nvPr>
        </p:nvSpPr>
        <p:spPr/>
        <p:txBody>
          <a:bodyPr/>
          <a:lstStyle/>
          <a:p>
            <a:r>
              <a:rPr lang="en-US" sz="2000" dirty="0" smtClean="0">
                <a:latin typeface="Calibri"/>
                <a:cs typeface="Calibri"/>
              </a:rPr>
              <a:t>	</a:t>
            </a:r>
            <a:r>
              <a:rPr lang="en-US" sz="2000" b="0" dirty="0" smtClean="0">
                <a:latin typeface="Calibri"/>
                <a:cs typeface="Calibri"/>
              </a:rPr>
              <a:t>On </a:t>
            </a:r>
            <a:r>
              <a:rPr lang="en-US" sz="2000" b="0" dirty="0">
                <a:latin typeface="Calibri"/>
                <a:cs typeface="Calibri"/>
              </a:rPr>
              <a:t>April 10, 1962, as the United States was emerging from a recession, the nation’s largest steel companies raised steel prices by 3.5 percent. President John F. Kennedy, who had repeatedly called for stable prices and wages as part of a program of national sacrifice during a period of economic distress, held a news conference on April 11, 1962, which he opened with the following commentary regarding the hike in steel prices. Read Kennedy’s remarks carefully. Then write an essay in which you analyze the rhetorical strategies President Kennedy uses to achieve his purpose. Support your analysis with specific references to the text.</a:t>
            </a:r>
          </a:p>
          <a:p>
            <a:endParaRPr lang="en-US" dirty="0">
              <a:latin typeface="Calibri"/>
              <a:cs typeface="Calibri"/>
            </a:endParaRPr>
          </a:p>
        </p:txBody>
      </p:sp>
    </p:spTree>
    <p:extLst>
      <p:ext uri="{BB962C8B-B14F-4D97-AF65-F5344CB8AC3E}">
        <p14:creationId xmlns:p14="http://schemas.microsoft.com/office/powerpoint/2010/main" val="374421233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Calibri"/>
                <a:cs typeface="Calibri"/>
              </a:rPr>
              <a:t>What is </a:t>
            </a:r>
            <a:r>
              <a:rPr lang="en-US" b="1" dirty="0" smtClean="0">
                <a:latin typeface="Calibri"/>
                <a:cs typeface="Calibri"/>
              </a:rPr>
              <a:t>SOAPS</a:t>
            </a:r>
            <a:r>
              <a:rPr lang="en-US" b="1" baseline="30000" dirty="0" smtClean="0">
                <a:latin typeface="Calibri"/>
                <a:cs typeface="Calibri"/>
              </a:rPr>
              <a:t>2</a:t>
            </a:r>
            <a:r>
              <a:rPr lang="en-US" b="1" dirty="0" smtClean="0">
                <a:latin typeface="Calibri"/>
                <a:cs typeface="Calibri"/>
              </a:rPr>
              <a:t>Tone</a:t>
            </a:r>
            <a:r>
              <a:rPr lang="en-US" b="1" dirty="0">
                <a:latin typeface="Calibri"/>
                <a:cs typeface="Calibri"/>
              </a:rPr>
              <a:t>?</a:t>
            </a:r>
          </a:p>
        </p:txBody>
      </p:sp>
      <p:sp>
        <p:nvSpPr>
          <p:cNvPr id="3" name="Content Placeholder 2"/>
          <p:cNvSpPr>
            <a:spLocks noGrp="1"/>
          </p:cNvSpPr>
          <p:nvPr>
            <p:ph idx="1"/>
          </p:nvPr>
        </p:nvSpPr>
        <p:spPr>
          <a:xfrm>
            <a:off x="103031" y="914400"/>
            <a:ext cx="8500056" cy="4172755"/>
          </a:xfrm>
        </p:spPr>
        <p:txBody>
          <a:bodyPr>
            <a:noAutofit/>
          </a:bodyPr>
          <a:lstStyle/>
          <a:p>
            <a:pPr marL="274320" indent="-274320">
              <a:buClr>
                <a:schemeClr val="accent3"/>
              </a:buClr>
              <a:defRPr/>
            </a:pPr>
            <a:r>
              <a:rPr lang="en-US" sz="2000" b="0" dirty="0" smtClean="0">
                <a:latin typeface="Calibri"/>
                <a:cs typeface="Calibri"/>
              </a:rPr>
              <a:t>	SOAPS</a:t>
            </a:r>
            <a:r>
              <a:rPr lang="en-US" sz="2000" b="0" baseline="30000" dirty="0" smtClean="0">
                <a:latin typeface="Calibri"/>
                <a:cs typeface="Calibri"/>
              </a:rPr>
              <a:t>3</a:t>
            </a:r>
            <a:r>
              <a:rPr lang="en-US" sz="2000" b="0" dirty="0" smtClean="0">
                <a:latin typeface="Calibri"/>
                <a:cs typeface="Calibri"/>
              </a:rPr>
              <a:t>Tone </a:t>
            </a:r>
            <a:r>
              <a:rPr lang="en-US" sz="2000" b="0" dirty="0">
                <a:latin typeface="Calibri"/>
                <a:cs typeface="Calibri"/>
              </a:rPr>
              <a:t>is a tool for active reading. Each capitalized letter of the acronym stands for a series of questions that you should ask yourself every time you read a text, as follows:	</a:t>
            </a:r>
          </a:p>
          <a:p>
            <a:pPr marL="274320" indent="-274320">
              <a:buClr>
                <a:schemeClr val="accent3"/>
              </a:buClr>
              <a:defRPr/>
            </a:pPr>
            <a:endParaRPr lang="en-US" sz="2000" dirty="0">
              <a:solidFill>
                <a:srgbClr val="0000FF"/>
              </a:solidFill>
              <a:latin typeface="Calibri"/>
              <a:cs typeface="Calibri"/>
            </a:endParaRPr>
          </a:p>
          <a:p>
            <a:pPr marL="274320" indent="-274320">
              <a:lnSpc>
                <a:spcPct val="50000"/>
              </a:lnSpc>
              <a:buClr>
                <a:schemeClr val="accent3"/>
              </a:buClr>
              <a:defRPr/>
            </a:pPr>
            <a:r>
              <a:rPr lang="en-US" sz="2000" dirty="0">
                <a:solidFill>
                  <a:srgbClr val="0000FF"/>
                </a:solidFill>
                <a:latin typeface="Calibri"/>
                <a:cs typeface="Calibri"/>
              </a:rPr>
              <a:t>			</a:t>
            </a:r>
            <a:r>
              <a:rPr lang="en-US" sz="2000" dirty="0" smtClean="0">
                <a:solidFill>
                  <a:srgbClr val="0000FF"/>
                </a:solidFill>
                <a:latin typeface="Calibri"/>
                <a:cs typeface="Calibri"/>
              </a:rPr>
              <a:t>	Speaker</a:t>
            </a:r>
          </a:p>
          <a:p>
            <a:pPr marL="274320" indent="-274320">
              <a:lnSpc>
                <a:spcPct val="50000"/>
              </a:lnSpc>
              <a:buClr>
                <a:schemeClr val="accent3"/>
              </a:buClr>
              <a:defRPr/>
            </a:pPr>
            <a:r>
              <a:rPr lang="en-US" sz="2000" dirty="0" smtClean="0">
                <a:solidFill>
                  <a:srgbClr val="0000FF"/>
                </a:solidFill>
                <a:latin typeface="Calibri"/>
                <a:cs typeface="Calibri"/>
              </a:rPr>
              <a:t>				Occasion (Situation)</a:t>
            </a:r>
          </a:p>
          <a:p>
            <a:pPr marL="274320" indent="-274320">
              <a:lnSpc>
                <a:spcPct val="50000"/>
              </a:lnSpc>
              <a:buClr>
                <a:schemeClr val="accent3"/>
              </a:buClr>
              <a:defRPr/>
            </a:pPr>
            <a:r>
              <a:rPr lang="en-US" sz="2000" dirty="0" smtClean="0">
                <a:solidFill>
                  <a:srgbClr val="0000FF"/>
                </a:solidFill>
                <a:latin typeface="Calibri"/>
                <a:cs typeface="Calibri"/>
              </a:rPr>
              <a:t>				Audience</a:t>
            </a:r>
          </a:p>
          <a:p>
            <a:pPr marL="274320" indent="-274320">
              <a:lnSpc>
                <a:spcPct val="50000"/>
              </a:lnSpc>
              <a:buClr>
                <a:schemeClr val="accent3"/>
              </a:buClr>
              <a:defRPr/>
            </a:pPr>
            <a:r>
              <a:rPr lang="en-US" sz="2000" dirty="0" smtClean="0">
                <a:solidFill>
                  <a:srgbClr val="0000FF"/>
                </a:solidFill>
                <a:latin typeface="Calibri"/>
                <a:cs typeface="Calibri"/>
              </a:rPr>
              <a:t>				Purpose</a:t>
            </a:r>
          </a:p>
          <a:p>
            <a:pPr marL="274320" indent="-274320">
              <a:lnSpc>
                <a:spcPct val="50000"/>
              </a:lnSpc>
              <a:buClr>
                <a:schemeClr val="accent3"/>
              </a:buClr>
              <a:defRPr/>
            </a:pPr>
            <a:r>
              <a:rPr lang="en-US" sz="2000" dirty="0" smtClean="0">
                <a:solidFill>
                  <a:srgbClr val="0000FF"/>
                </a:solidFill>
                <a:latin typeface="Calibri"/>
                <a:cs typeface="Calibri"/>
              </a:rPr>
              <a:t>				Subject </a:t>
            </a:r>
          </a:p>
          <a:p>
            <a:pPr marL="274320" indent="-274320">
              <a:lnSpc>
                <a:spcPct val="50000"/>
              </a:lnSpc>
              <a:buClr>
                <a:schemeClr val="accent3"/>
              </a:buClr>
              <a:defRPr/>
            </a:pPr>
            <a:r>
              <a:rPr lang="en-US" sz="2000" dirty="0" smtClean="0">
                <a:solidFill>
                  <a:srgbClr val="0000FF"/>
                </a:solidFill>
                <a:latin typeface="Calibri"/>
                <a:cs typeface="Calibri"/>
              </a:rPr>
              <a:t>				Style</a:t>
            </a:r>
          </a:p>
          <a:p>
            <a:pPr marL="274320" indent="-274320">
              <a:lnSpc>
                <a:spcPct val="50000"/>
              </a:lnSpc>
              <a:buClr>
                <a:schemeClr val="accent3"/>
              </a:buClr>
              <a:defRPr/>
            </a:pPr>
            <a:r>
              <a:rPr lang="en-US" sz="2000" dirty="0" smtClean="0">
                <a:solidFill>
                  <a:srgbClr val="0000FF"/>
                </a:solidFill>
                <a:latin typeface="Calibri"/>
                <a:cs typeface="Calibri"/>
              </a:rPr>
              <a:t>				Tone</a:t>
            </a:r>
          </a:p>
          <a:p>
            <a:pPr marL="274320" indent="-274320">
              <a:buClr>
                <a:schemeClr val="accent3"/>
              </a:buClr>
              <a:defRPr/>
            </a:pPr>
            <a:endParaRPr lang="en-US" sz="2000" dirty="0">
              <a:latin typeface="Calibri"/>
              <a:cs typeface="Calibri"/>
            </a:endParaRPr>
          </a:p>
        </p:txBody>
      </p:sp>
    </p:spTree>
    <p:extLst>
      <p:ext uri="{BB962C8B-B14F-4D97-AF65-F5344CB8AC3E}">
        <p14:creationId xmlns:p14="http://schemas.microsoft.com/office/powerpoint/2010/main" val="164753943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Calibri"/>
                <a:cs typeface="Calibri"/>
              </a:rPr>
              <a:t>Who is the Speaker?</a:t>
            </a:r>
          </a:p>
        </p:txBody>
      </p:sp>
      <p:sp>
        <p:nvSpPr>
          <p:cNvPr id="3" name="Content Placeholder 2"/>
          <p:cNvSpPr>
            <a:spLocks noGrp="1"/>
          </p:cNvSpPr>
          <p:nvPr>
            <p:ph idx="1"/>
          </p:nvPr>
        </p:nvSpPr>
        <p:spPr>
          <a:xfrm>
            <a:off x="822960" y="1100627"/>
            <a:ext cx="7520940" cy="4704539"/>
          </a:xfrm>
        </p:spPr>
        <p:txBody>
          <a:bodyPr>
            <a:normAutofit/>
          </a:bodyPr>
          <a:lstStyle/>
          <a:p>
            <a:pPr>
              <a:defRPr/>
            </a:pPr>
            <a:r>
              <a:rPr lang="en-US" sz="2000" dirty="0">
                <a:latin typeface="Calibri"/>
                <a:cs typeface="Calibri"/>
              </a:rPr>
              <a:t>As you read, ask: </a:t>
            </a:r>
          </a:p>
          <a:p>
            <a:pPr>
              <a:defRPr/>
            </a:pPr>
            <a:r>
              <a:rPr lang="en-US" sz="2000" b="0" dirty="0" smtClean="0">
                <a:latin typeface="Calibri"/>
                <a:cs typeface="Calibri"/>
              </a:rPr>
              <a:t>	What </a:t>
            </a:r>
            <a:r>
              <a:rPr lang="en-US" sz="2000" b="0" dirty="0">
                <a:latin typeface="Calibri"/>
                <a:cs typeface="Calibri"/>
              </a:rPr>
              <a:t>voice is telling the story, reporting on the event, or making the argument? </a:t>
            </a:r>
          </a:p>
          <a:p>
            <a:pPr marL="0" indent="0">
              <a:defRPr/>
            </a:pPr>
            <a:endParaRPr lang="en-US" sz="2000" b="0" dirty="0">
              <a:latin typeface="Calibri"/>
              <a:cs typeface="Calibri"/>
            </a:endParaRPr>
          </a:p>
          <a:p>
            <a:pPr marL="0" indent="0">
              <a:defRPr/>
            </a:pPr>
            <a:r>
              <a:rPr lang="en-US" sz="2000" dirty="0">
                <a:latin typeface="Calibri"/>
                <a:cs typeface="Calibri"/>
              </a:rPr>
              <a:t>When you write, ask: </a:t>
            </a:r>
          </a:p>
          <a:p>
            <a:pPr>
              <a:defRPr/>
            </a:pPr>
            <a:r>
              <a:rPr lang="en-US" sz="2000" b="0" dirty="0" smtClean="0">
                <a:latin typeface="Calibri"/>
                <a:cs typeface="Calibri"/>
              </a:rPr>
              <a:t>	What </a:t>
            </a:r>
            <a:r>
              <a:rPr lang="en-US" sz="2000" b="0" dirty="0">
                <a:latin typeface="Calibri"/>
                <a:cs typeface="Calibri"/>
              </a:rPr>
              <a:t>voice do I want readers to hear? </a:t>
            </a:r>
            <a:endParaRPr lang="en-US" sz="2000" b="0" dirty="0" smtClean="0">
              <a:latin typeface="Calibri"/>
              <a:cs typeface="Calibri"/>
            </a:endParaRPr>
          </a:p>
          <a:p>
            <a:pPr>
              <a:defRPr/>
            </a:pPr>
            <a:r>
              <a:rPr lang="en-US" sz="2000" b="0" dirty="0">
                <a:latin typeface="Calibri"/>
                <a:cs typeface="Calibri"/>
              </a:rPr>
              <a:t>	</a:t>
            </a:r>
            <a:r>
              <a:rPr lang="en-US" sz="2000" b="0" dirty="0" smtClean="0">
                <a:latin typeface="Calibri"/>
                <a:cs typeface="Calibri"/>
              </a:rPr>
              <a:t>Should </a:t>
            </a:r>
            <a:r>
              <a:rPr lang="en-US" sz="2000" b="0" dirty="0">
                <a:latin typeface="Calibri"/>
                <a:cs typeface="Calibri"/>
              </a:rPr>
              <a:t>I use the first person, or does this assignment call for a more “objective” perspective? </a:t>
            </a:r>
            <a:endParaRPr lang="en-US" sz="2000" b="0" dirty="0" smtClean="0">
              <a:latin typeface="Calibri"/>
              <a:cs typeface="Calibri"/>
            </a:endParaRPr>
          </a:p>
          <a:p>
            <a:pPr>
              <a:defRPr/>
            </a:pPr>
            <a:r>
              <a:rPr lang="en-US" sz="2000" b="0" dirty="0">
                <a:latin typeface="Calibri"/>
                <a:cs typeface="Calibri"/>
              </a:rPr>
              <a:t>	</a:t>
            </a:r>
            <a:r>
              <a:rPr lang="en-US" sz="2000" b="0" dirty="0" smtClean="0">
                <a:latin typeface="Calibri"/>
                <a:cs typeface="Calibri"/>
              </a:rPr>
              <a:t>What </a:t>
            </a:r>
            <a:r>
              <a:rPr lang="en-US" sz="2000" b="0" dirty="0">
                <a:latin typeface="Calibri"/>
                <a:cs typeface="Calibri"/>
              </a:rPr>
              <a:t>characteristics of my personality should I reveal (if any) to my readers to accomplish my purpose?</a:t>
            </a:r>
          </a:p>
          <a:p>
            <a:endParaRPr lang="en-US" dirty="0">
              <a:latin typeface="Calibri"/>
              <a:cs typeface="Calibri"/>
            </a:endParaRPr>
          </a:p>
        </p:txBody>
      </p:sp>
    </p:spTree>
    <p:extLst>
      <p:ext uri="{BB962C8B-B14F-4D97-AF65-F5344CB8AC3E}">
        <p14:creationId xmlns:p14="http://schemas.microsoft.com/office/powerpoint/2010/main" val="119993458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Calibri"/>
                <a:cs typeface="Calibri"/>
              </a:rPr>
              <a:t>What is the Occasion?</a:t>
            </a:r>
          </a:p>
        </p:txBody>
      </p:sp>
      <p:sp>
        <p:nvSpPr>
          <p:cNvPr id="3" name="Content Placeholder 2"/>
          <p:cNvSpPr>
            <a:spLocks noGrp="1"/>
          </p:cNvSpPr>
          <p:nvPr>
            <p:ph idx="1"/>
          </p:nvPr>
        </p:nvSpPr>
        <p:spPr>
          <a:xfrm>
            <a:off x="822960" y="1100628"/>
            <a:ext cx="7520940" cy="3758607"/>
          </a:xfrm>
        </p:spPr>
        <p:txBody>
          <a:bodyPr>
            <a:normAutofit/>
          </a:bodyPr>
          <a:lstStyle/>
          <a:p>
            <a:r>
              <a:rPr lang="en-US" sz="2000" dirty="0">
                <a:latin typeface="Calibri"/>
                <a:cs typeface="Calibri"/>
              </a:rPr>
              <a:t>When you read, you must also ask about context for the writing</a:t>
            </a:r>
            <a:r>
              <a:rPr lang="en-US" sz="2000" dirty="0" smtClean="0">
                <a:latin typeface="Calibri"/>
                <a:cs typeface="Calibri"/>
              </a:rPr>
              <a:t>:</a:t>
            </a:r>
          </a:p>
          <a:p>
            <a:endParaRPr lang="en-US" sz="2000" b="0" dirty="0">
              <a:latin typeface="Calibri"/>
              <a:cs typeface="Calibri"/>
            </a:endParaRPr>
          </a:p>
          <a:p>
            <a:r>
              <a:rPr lang="en-US" sz="2000" b="0" dirty="0" smtClean="0">
                <a:latin typeface="Calibri"/>
                <a:cs typeface="Calibri"/>
              </a:rPr>
              <a:t>	</a:t>
            </a:r>
            <a:r>
              <a:rPr lang="en-US" sz="2000" b="0" dirty="0" smtClean="0">
                <a:latin typeface="Calibri"/>
                <a:cs typeface="Calibri"/>
              </a:rPr>
              <a:t>-What </a:t>
            </a:r>
            <a:r>
              <a:rPr lang="en-US" sz="2000" b="0" dirty="0">
                <a:latin typeface="Calibri"/>
                <a:cs typeface="Calibri"/>
              </a:rPr>
              <a:t>places and events have influenced the author’s ideas and opinions? </a:t>
            </a:r>
          </a:p>
          <a:p>
            <a:r>
              <a:rPr lang="en-US" sz="2000" b="0" dirty="0" smtClean="0">
                <a:latin typeface="Calibri"/>
                <a:cs typeface="Calibri"/>
              </a:rPr>
              <a:t>	</a:t>
            </a:r>
            <a:r>
              <a:rPr lang="en-US" sz="2000" b="0" dirty="0" smtClean="0">
                <a:latin typeface="Calibri"/>
                <a:cs typeface="Calibri"/>
              </a:rPr>
              <a:t>-What </a:t>
            </a:r>
            <a:r>
              <a:rPr lang="en-US" sz="2000" b="0" dirty="0">
                <a:latin typeface="Calibri"/>
                <a:cs typeface="Calibri"/>
              </a:rPr>
              <a:t>situation does the author/character face? </a:t>
            </a:r>
          </a:p>
          <a:p>
            <a:endParaRPr lang="en-US" sz="2000" b="0" dirty="0">
              <a:latin typeface="Calibri"/>
              <a:cs typeface="Calibri"/>
            </a:endParaRPr>
          </a:p>
          <a:p>
            <a:pPr marL="1588" indent="-1588"/>
            <a:r>
              <a:rPr lang="en-US" sz="2000" dirty="0" smtClean="0">
                <a:latin typeface="Calibri"/>
                <a:cs typeface="Calibri"/>
              </a:rPr>
              <a:t>When </a:t>
            </a:r>
            <a:r>
              <a:rPr lang="en-US" sz="2000" dirty="0">
                <a:latin typeface="Calibri"/>
                <a:cs typeface="Calibri"/>
              </a:rPr>
              <a:t>you write, consider the context of the assignment, </a:t>
            </a:r>
            <a:r>
              <a:rPr lang="en-US" sz="2000" dirty="0" smtClean="0">
                <a:latin typeface="Calibri"/>
                <a:cs typeface="Calibri"/>
              </a:rPr>
              <a:t>the problem</a:t>
            </a:r>
            <a:r>
              <a:rPr lang="en-US" sz="2000" dirty="0">
                <a:latin typeface="Calibri"/>
                <a:cs typeface="Calibri"/>
              </a:rPr>
              <a:t>, etc., which will help you to better anticipate the needs of your readers.</a:t>
            </a:r>
          </a:p>
          <a:p>
            <a:endParaRPr lang="en-US" sz="2000" dirty="0">
              <a:latin typeface="Calibri"/>
              <a:cs typeface="Calibri"/>
            </a:endParaRPr>
          </a:p>
        </p:txBody>
      </p:sp>
    </p:spTree>
    <p:extLst>
      <p:ext uri="{BB962C8B-B14F-4D97-AF65-F5344CB8AC3E}">
        <p14:creationId xmlns:p14="http://schemas.microsoft.com/office/powerpoint/2010/main" val="264110380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Calibri"/>
                <a:cs typeface="Calibri"/>
              </a:rPr>
              <a:t>Who is the Audience?</a:t>
            </a:r>
          </a:p>
        </p:txBody>
      </p:sp>
      <p:sp>
        <p:nvSpPr>
          <p:cNvPr id="3" name="Content Placeholder 2"/>
          <p:cNvSpPr>
            <a:spLocks noGrp="1"/>
          </p:cNvSpPr>
          <p:nvPr>
            <p:ph idx="1"/>
          </p:nvPr>
        </p:nvSpPr>
        <p:spPr>
          <a:xfrm>
            <a:off x="822960" y="1100628"/>
            <a:ext cx="7520940" cy="3760393"/>
          </a:xfrm>
        </p:spPr>
        <p:txBody>
          <a:bodyPr>
            <a:normAutofit/>
          </a:bodyPr>
          <a:lstStyle/>
          <a:p>
            <a:pPr marL="274320" indent="-274320">
              <a:buClr>
                <a:schemeClr val="accent3"/>
              </a:buClr>
              <a:defRPr/>
            </a:pPr>
            <a:r>
              <a:rPr lang="en-US" sz="2000" dirty="0">
                <a:latin typeface="Calibri"/>
                <a:cs typeface="Calibri"/>
              </a:rPr>
              <a:t>When you read, ask: </a:t>
            </a:r>
          </a:p>
          <a:p>
            <a:pPr marL="640080" lvl="1" indent="-246888">
              <a:buFont typeface="Wingdings 2"/>
              <a:buChar char=""/>
              <a:defRPr/>
            </a:pPr>
            <a:r>
              <a:rPr lang="en-US" sz="2000" dirty="0">
                <a:latin typeface="Calibri"/>
                <a:cs typeface="Calibri"/>
              </a:rPr>
              <a:t>For whom was this written? Am I a member of that group?</a:t>
            </a:r>
          </a:p>
          <a:p>
            <a:pPr marL="640080" lvl="1" indent="-246888">
              <a:buFont typeface="Wingdings 2"/>
              <a:buChar char=""/>
              <a:defRPr/>
            </a:pPr>
            <a:r>
              <a:rPr lang="en-US" sz="2000" dirty="0">
                <a:latin typeface="Calibri"/>
                <a:cs typeface="Calibri"/>
              </a:rPr>
              <a:t>Did the author make assumptions about those who would read the text?</a:t>
            </a:r>
          </a:p>
          <a:p>
            <a:pPr marL="640080" lvl="1" indent="-246888">
              <a:buFont typeface="Wingdings 2"/>
              <a:buChar char=""/>
              <a:defRPr/>
            </a:pPr>
            <a:r>
              <a:rPr lang="en-US" sz="2000" dirty="0">
                <a:latin typeface="Calibri"/>
                <a:cs typeface="Calibri"/>
              </a:rPr>
              <a:t>How do I know who the author wanted to read the text? What clues does s/he give about the audience?</a:t>
            </a:r>
          </a:p>
          <a:p>
            <a:pPr marL="274320" indent="-274320">
              <a:buClr>
                <a:schemeClr val="accent3"/>
              </a:buClr>
              <a:defRPr/>
            </a:pPr>
            <a:r>
              <a:rPr lang="en-US" sz="2000" dirty="0">
                <a:latin typeface="Calibri"/>
                <a:cs typeface="Calibri"/>
              </a:rPr>
              <a:t>When you write, ask:</a:t>
            </a:r>
          </a:p>
          <a:p>
            <a:pPr marL="640080" lvl="1" indent="-246888">
              <a:buFont typeface="Wingdings 2"/>
              <a:buChar char=""/>
              <a:defRPr/>
            </a:pPr>
            <a:r>
              <a:rPr lang="en-US" sz="2000" dirty="0">
                <a:latin typeface="Calibri"/>
                <a:cs typeface="Calibri"/>
              </a:rPr>
              <a:t>For whom do I write?</a:t>
            </a:r>
          </a:p>
          <a:p>
            <a:pPr marL="640080" lvl="1" indent="-246888">
              <a:buFont typeface="Wingdings 2"/>
              <a:buChar char=""/>
              <a:defRPr/>
            </a:pPr>
            <a:r>
              <a:rPr lang="en-US" sz="2000" dirty="0">
                <a:latin typeface="Calibri"/>
                <a:cs typeface="Calibri"/>
              </a:rPr>
              <a:t>What do I know about my readers? What do they need to know? What do they already know?</a:t>
            </a:r>
          </a:p>
        </p:txBody>
      </p:sp>
    </p:spTree>
    <p:extLst>
      <p:ext uri="{BB962C8B-B14F-4D97-AF65-F5344CB8AC3E}">
        <p14:creationId xmlns:p14="http://schemas.microsoft.com/office/powerpoint/2010/main" val="273481300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Calibri"/>
                <a:cs typeface="Calibri"/>
              </a:rPr>
              <a:t>What is the Author’s Purpose?</a:t>
            </a:r>
          </a:p>
        </p:txBody>
      </p:sp>
      <p:sp>
        <p:nvSpPr>
          <p:cNvPr id="3" name="Content Placeholder 2"/>
          <p:cNvSpPr>
            <a:spLocks noGrp="1"/>
          </p:cNvSpPr>
          <p:nvPr>
            <p:ph idx="1"/>
          </p:nvPr>
        </p:nvSpPr>
        <p:spPr/>
        <p:txBody>
          <a:bodyPr/>
          <a:lstStyle/>
          <a:p>
            <a:r>
              <a:rPr lang="en-US" sz="1800" dirty="0">
                <a:latin typeface="Calibri"/>
                <a:cs typeface="Calibri"/>
              </a:rPr>
              <a:t>When you read, ask: </a:t>
            </a:r>
          </a:p>
          <a:p>
            <a:r>
              <a:rPr lang="en-US" sz="1800" b="0" dirty="0" smtClean="0">
                <a:latin typeface="Calibri"/>
                <a:cs typeface="Calibri"/>
              </a:rPr>
              <a:t>	Why </a:t>
            </a:r>
            <a:r>
              <a:rPr lang="en-US" sz="1800" b="0" dirty="0">
                <a:latin typeface="Calibri"/>
                <a:cs typeface="Calibri"/>
              </a:rPr>
              <a:t>did the author write this? </a:t>
            </a:r>
            <a:endParaRPr lang="en-US" sz="1800" b="0" dirty="0" smtClean="0">
              <a:latin typeface="Calibri"/>
              <a:cs typeface="Calibri"/>
            </a:endParaRPr>
          </a:p>
          <a:p>
            <a:r>
              <a:rPr lang="en-US" sz="1800" b="0" dirty="0">
                <a:latin typeface="Calibri"/>
                <a:cs typeface="Calibri"/>
              </a:rPr>
              <a:t>	</a:t>
            </a:r>
            <a:r>
              <a:rPr lang="en-US" sz="1800" b="0" dirty="0" smtClean="0">
                <a:latin typeface="Calibri"/>
                <a:cs typeface="Calibri"/>
              </a:rPr>
              <a:t>What </a:t>
            </a:r>
            <a:r>
              <a:rPr lang="en-US" sz="1800" b="0" dirty="0">
                <a:latin typeface="Calibri"/>
                <a:cs typeface="Calibri"/>
              </a:rPr>
              <a:t>did s/he want  me to learn? </a:t>
            </a:r>
            <a:endParaRPr lang="en-US" sz="1800" b="0" dirty="0" smtClean="0">
              <a:latin typeface="Calibri"/>
              <a:cs typeface="Calibri"/>
            </a:endParaRPr>
          </a:p>
          <a:p>
            <a:r>
              <a:rPr lang="en-US" sz="1800" b="0" dirty="0">
                <a:latin typeface="Calibri"/>
                <a:cs typeface="Calibri"/>
              </a:rPr>
              <a:t>	</a:t>
            </a:r>
            <a:r>
              <a:rPr lang="en-US" sz="1800" b="0" dirty="0" smtClean="0">
                <a:latin typeface="Calibri"/>
                <a:cs typeface="Calibri"/>
              </a:rPr>
              <a:t>In </a:t>
            </a:r>
            <a:r>
              <a:rPr lang="en-US" sz="1800" b="0" dirty="0">
                <a:latin typeface="Calibri"/>
                <a:cs typeface="Calibri"/>
              </a:rPr>
              <a:t>other words, what is the reason for this text?</a:t>
            </a:r>
          </a:p>
          <a:p>
            <a:endParaRPr lang="en-US" sz="1800" b="0" dirty="0">
              <a:latin typeface="Calibri"/>
              <a:cs typeface="Calibri"/>
            </a:endParaRPr>
          </a:p>
          <a:p>
            <a:r>
              <a:rPr lang="en-US" sz="1800" dirty="0">
                <a:latin typeface="Calibri"/>
                <a:cs typeface="Calibri"/>
              </a:rPr>
              <a:t>When you write, ask:</a:t>
            </a:r>
          </a:p>
          <a:p>
            <a:r>
              <a:rPr lang="en-US" sz="1800" b="0" dirty="0" smtClean="0">
                <a:latin typeface="Calibri"/>
                <a:cs typeface="Calibri"/>
              </a:rPr>
              <a:t>	What </a:t>
            </a:r>
            <a:r>
              <a:rPr lang="en-US" sz="1800" b="0" dirty="0">
                <a:latin typeface="Calibri"/>
                <a:cs typeface="Calibri"/>
              </a:rPr>
              <a:t>do I intend to accomplish? </a:t>
            </a:r>
            <a:endParaRPr lang="en-US" sz="1800" b="0" dirty="0" smtClean="0">
              <a:latin typeface="Calibri"/>
              <a:cs typeface="Calibri"/>
            </a:endParaRPr>
          </a:p>
          <a:p>
            <a:r>
              <a:rPr lang="en-US" sz="1800" b="0" dirty="0">
                <a:latin typeface="Calibri"/>
                <a:cs typeface="Calibri"/>
              </a:rPr>
              <a:t>	</a:t>
            </a:r>
            <a:r>
              <a:rPr lang="en-US" sz="1800" b="0" dirty="0" smtClean="0">
                <a:latin typeface="Calibri"/>
                <a:cs typeface="Calibri"/>
              </a:rPr>
              <a:t>What </a:t>
            </a:r>
            <a:r>
              <a:rPr lang="en-US" sz="1800" b="0" dirty="0">
                <a:latin typeface="Calibri"/>
                <a:cs typeface="Calibri"/>
              </a:rPr>
              <a:t>is my reason for writing? </a:t>
            </a:r>
            <a:endParaRPr lang="en-US" sz="1800" b="0" dirty="0" smtClean="0">
              <a:latin typeface="Calibri"/>
              <a:cs typeface="Calibri"/>
            </a:endParaRPr>
          </a:p>
          <a:p>
            <a:r>
              <a:rPr lang="en-US" sz="1800" b="0" dirty="0">
                <a:latin typeface="Calibri"/>
                <a:cs typeface="Calibri"/>
              </a:rPr>
              <a:t>	</a:t>
            </a:r>
            <a:r>
              <a:rPr lang="en-US" sz="1800" b="0" dirty="0" smtClean="0">
                <a:latin typeface="Calibri"/>
                <a:cs typeface="Calibri"/>
              </a:rPr>
              <a:t>How </a:t>
            </a:r>
            <a:r>
              <a:rPr lang="en-US" sz="1800" b="0" dirty="0">
                <a:latin typeface="Calibri"/>
                <a:cs typeface="Calibri"/>
              </a:rPr>
              <a:t>does the assignment help me to determine my purpose?</a:t>
            </a:r>
          </a:p>
          <a:p>
            <a:endParaRPr lang="en-US" dirty="0">
              <a:latin typeface="Calibri"/>
              <a:cs typeface="Calibri"/>
            </a:endParaRPr>
          </a:p>
        </p:txBody>
      </p:sp>
    </p:spTree>
    <p:extLst>
      <p:ext uri="{BB962C8B-B14F-4D97-AF65-F5344CB8AC3E}">
        <p14:creationId xmlns:p14="http://schemas.microsoft.com/office/powerpoint/2010/main" val="169927354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Calibri"/>
                <a:cs typeface="Calibri"/>
              </a:rPr>
              <a:t>What is the Subject of the text?</a:t>
            </a:r>
          </a:p>
        </p:txBody>
      </p:sp>
      <p:sp>
        <p:nvSpPr>
          <p:cNvPr id="3" name="Content Placeholder 2"/>
          <p:cNvSpPr>
            <a:spLocks noGrp="1"/>
          </p:cNvSpPr>
          <p:nvPr>
            <p:ph idx="1"/>
          </p:nvPr>
        </p:nvSpPr>
        <p:spPr/>
        <p:txBody>
          <a:bodyPr>
            <a:normAutofit/>
          </a:bodyPr>
          <a:lstStyle/>
          <a:p>
            <a:r>
              <a:rPr lang="en-US" sz="2000" dirty="0">
                <a:latin typeface="Calibri"/>
                <a:cs typeface="Calibri"/>
              </a:rPr>
              <a:t>When you read, ask: </a:t>
            </a:r>
          </a:p>
          <a:p>
            <a:r>
              <a:rPr lang="en-US" sz="2000" b="0" dirty="0" smtClean="0">
                <a:latin typeface="Calibri"/>
                <a:cs typeface="Calibri"/>
              </a:rPr>
              <a:t>	What </a:t>
            </a:r>
            <a:r>
              <a:rPr lang="en-US" sz="2000" b="0" dirty="0">
                <a:latin typeface="Calibri"/>
                <a:cs typeface="Calibri"/>
              </a:rPr>
              <a:t>is the author talking about? </a:t>
            </a:r>
            <a:endParaRPr lang="en-US" sz="2000" b="0" dirty="0" smtClean="0">
              <a:latin typeface="Calibri"/>
              <a:cs typeface="Calibri"/>
            </a:endParaRPr>
          </a:p>
          <a:p>
            <a:r>
              <a:rPr lang="en-US" sz="2000" b="0" dirty="0">
                <a:latin typeface="Calibri"/>
                <a:cs typeface="Calibri"/>
              </a:rPr>
              <a:t>	</a:t>
            </a:r>
            <a:r>
              <a:rPr lang="en-US" sz="2000" b="0" dirty="0" smtClean="0">
                <a:latin typeface="Calibri"/>
                <a:cs typeface="Calibri"/>
              </a:rPr>
              <a:t>On </a:t>
            </a:r>
            <a:r>
              <a:rPr lang="en-US" sz="2000" b="0" dirty="0">
                <a:latin typeface="Calibri"/>
                <a:cs typeface="Calibri"/>
              </a:rPr>
              <a:t>what subject does s/he write?</a:t>
            </a:r>
          </a:p>
          <a:p>
            <a:endParaRPr lang="en-US" sz="2000" b="0" dirty="0">
              <a:latin typeface="Calibri"/>
              <a:cs typeface="Calibri"/>
            </a:endParaRPr>
          </a:p>
          <a:p>
            <a:r>
              <a:rPr lang="en-US" sz="2000" dirty="0">
                <a:latin typeface="Calibri"/>
                <a:cs typeface="Calibri"/>
              </a:rPr>
              <a:t>When you write, ask:</a:t>
            </a:r>
          </a:p>
          <a:p>
            <a:r>
              <a:rPr lang="en-US" sz="2000" b="0" dirty="0" smtClean="0">
                <a:latin typeface="Calibri"/>
                <a:cs typeface="Calibri"/>
              </a:rPr>
              <a:t>	What </a:t>
            </a:r>
            <a:r>
              <a:rPr lang="en-US" sz="2000" b="0" dirty="0">
                <a:latin typeface="Calibri"/>
                <a:cs typeface="Calibri"/>
              </a:rPr>
              <a:t>am I writing about?</a:t>
            </a:r>
          </a:p>
          <a:p>
            <a:endParaRPr lang="en-US" sz="2000" dirty="0">
              <a:latin typeface="Calibri"/>
              <a:cs typeface="Calibri"/>
            </a:endParaRPr>
          </a:p>
        </p:txBody>
      </p:sp>
    </p:spTree>
    <p:extLst>
      <p:ext uri="{BB962C8B-B14F-4D97-AF65-F5344CB8AC3E}">
        <p14:creationId xmlns:p14="http://schemas.microsoft.com/office/powerpoint/2010/main" val="124595537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Calibri"/>
                <a:cs typeface="Calibri"/>
              </a:rPr>
              <a:t>Or, What is the Author’s Style</a:t>
            </a:r>
          </a:p>
        </p:txBody>
      </p:sp>
      <p:sp>
        <p:nvSpPr>
          <p:cNvPr id="3" name="Content Placeholder 2"/>
          <p:cNvSpPr>
            <a:spLocks noGrp="1"/>
          </p:cNvSpPr>
          <p:nvPr>
            <p:ph idx="1"/>
          </p:nvPr>
        </p:nvSpPr>
        <p:spPr>
          <a:xfrm>
            <a:off x="822960" y="1023636"/>
            <a:ext cx="7520940" cy="4525048"/>
          </a:xfrm>
        </p:spPr>
        <p:txBody>
          <a:bodyPr>
            <a:noAutofit/>
          </a:bodyPr>
          <a:lstStyle/>
          <a:p>
            <a:pPr>
              <a:defRPr/>
            </a:pPr>
            <a:r>
              <a:rPr lang="en-US" sz="1900" dirty="0" smtClean="0">
                <a:latin typeface="Calibri"/>
                <a:cs typeface="Calibri"/>
              </a:rPr>
              <a:t>When </a:t>
            </a:r>
            <a:r>
              <a:rPr lang="en-US" sz="1900" dirty="0" smtClean="0">
                <a:latin typeface="Calibri"/>
                <a:cs typeface="Calibri"/>
              </a:rPr>
              <a:t>you read, ask yourself:</a:t>
            </a:r>
          </a:p>
          <a:p>
            <a:pPr>
              <a:defRPr/>
            </a:pPr>
            <a:r>
              <a:rPr lang="en-US" sz="1900" b="0" dirty="0" smtClean="0">
                <a:latin typeface="Calibri"/>
                <a:cs typeface="Calibri"/>
              </a:rPr>
              <a:t>	What </a:t>
            </a:r>
            <a:r>
              <a:rPr lang="en-US" sz="1900" b="0" dirty="0">
                <a:latin typeface="Calibri"/>
                <a:cs typeface="Calibri"/>
              </a:rPr>
              <a:t>stylistic </a:t>
            </a:r>
            <a:r>
              <a:rPr lang="en-US" sz="1900" b="0" dirty="0" smtClean="0">
                <a:latin typeface="Calibri"/>
                <a:cs typeface="Calibri"/>
              </a:rPr>
              <a:t> features--figurative </a:t>
            </a:r>
            <a:r>
              <a:rPr lang="en-US" sz="1900" b="0" dirty="0">
                <a:latin typeface="Calibri"/>
                <a:cs typeface="Calibri"/>
              </a:rPr>
              <a:t>language, imagery, diction, details, </a:t>
            </a:r>
            <a:r>
              <a:rPr lang="en-US" sz="1900" b="0" dirty="0" smtClean="0">
                <a:latin typeface="Calibri"/>
                <a:cs typeface="Calibri"/>
              </a:rPr>
              <a:t>syntax--can </a:t>
            </a:r>
            <a:r>
              <a:rPr lang="en-US" sz="1900" b="0" dirty="0">
                <a:latin typeface="Calibri"/>
                <a:cs typeface="Calibri"/>
              </a:rPr>
              <a:t>you identify in the author’s work? </a:t>
            </a:r>
          </a:p>
          <a:p>
            <a:pPr>
              <a:defRPr/>
            </a:pPr>
            <a:r>
              <a:rPr lang="en-US" sz="1900" b="0" dirty="0" smtClean="0">
                <a:latin typeface="Calibri"/>
                <a:cs typeface="Calibri"/>
              </a:rPr>
              <a:t>	Of </a:t>
            </a:r>
            <a:r>
              <a:rPr lang="en-US" sz="1900" b="0" dirty="0">
                <a:latin typeface="Calibri"/>
                <a:cs typeface="Calibri"/>
              </a:rPr>
              <a:t>what other author does this author’s work remind you, and Why?</a:t>
            </a:r>
          </a:p>
          <a:p>
            <a:pPr>
              <a:defRPr/>
            </a:pPr>
            <a:endParaRPr lang="en-US" sz="1900" b="0" dirty="0">
              <a:latin typeface="Calibri"/>
              <a:cs typeface="Calibri"/>
            </a:endParaRPr>
          </a:p>
          <a:p>
            <a:pPr marL="0" indent="0">
              <a:defRPr/>
            </a:pPr>
            <a:r>
              <a:rPr lang="en-US" sz="1900" dirty="0">
                <a:latin typeface="Calibri"/>
                <a:cs typeface="Calibri"/>
              </a:rPr>
              <a:t>When you write, ask yourself:</a:t>
            </a:r>
          </a:p>
          <a:p>
            <a:pPr>
              <a:defRPr/>
            </a:pPr>
            <a:r>
              <a:rPr lang="en-US" sz="1900" b="0" dirty="0" smtClean="0">
                <a:latin typeface="Calibri"/>
                <a:cs typeface="Calibri"/>
              </a:rPr>
              <a:t>	What </a:t>
            </a:r>
            <a:r>
              <a:rPr lang="en-US" sz="1900" b="0" dirty="0">
                <a:latin typeface="Calibri"/>
                <a:cs typeface="Calibri"/>
              </a:rPr>
              <a:t>are the stylistic elements of the assignment genre I have been assigned?</a:t>
            </a:r>
          </a:p>
          <a:p>
            <a:pPr>
              <a:defRPr/>
            </a:pPr>
            <a:r>
              <a:rPr lang="en-US" sz="1900" b="0" dirty="0" smtClean="0">
                <a:latin typeface="Calibri"/>
                <a:cs typeface="Calibri"/>
              </a:rPr>
              <a:t>	What </a:t>
            </a:r>
            <a:r>
              <a:rPr lang="en-US" sz="1900" b="0" dirty="0">
                <a:latin typeface="Calibri"/>
                <a:cs typeface="Calibri"/>
              </a:rPr>
              <a:t>stylistic features of other writers might be helpful as I attempt to convey information and why?</a:t>
            </a:r>
          </a:p>
          <a:p>
            <a:pPr>
              <a:defRPr/>
            </a:pPr>
            <a:r>
              <a:rPr lang="en-US" sz="1900" b="0" dirty="0" smtClean="0">
                <a:latin typeface="Calibri"/>
                <a:cs typeface="Calibri"/>
              </a:rPr>
              <a:t>	What </a:t>
            </a:r>
            <a:r>
              <a:rPr lang="en-US" sz="1900" b="0" dirty="0">
                <a:latin typeface="Calibri"/>
                <a:cs typeface="Calibri"/>
              </a:rPr>
              <a:t>stylistic features will best represent my voice?</a:t>
            </a:r>
          </a:p>
          <a:p>
            <a:endParaRPr lang="en-US" sz="1900" dirty="0">
              <a:latin typeface="Calibri"/>
              <a:cs typeface="Calibri"/>
            </a:endParaRPr>
          </a:p>
        </p:txBody>
      </p:sp>
    </p:spTree>
    <p:extLst>
      <p:ext uri="{BB962C8B-B14F-4D97-AF65-F5344CB8AC3E}">
        <p14:creationId xmlns:p14="http://schemas.microsoft.com/office/powerpoint/2010/main" val="313670663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Calibri"/>
                <a:cs typeface="Calibri"/>
              </a:rPr>
              <a:t>What is the Author’s Tone?</a:t>
            </a:r>
          </a:p>
        </p:txBody>
      </p:sp>
      <p:sp>
        <p:nvSpPr>
          <p:cNvPr id="3" name="Content Placeholder 2"/>
          <p:cNvSpPr>
            <a:spLocks noGrp="1"/>
          </p:cNvSpPr>
          <p:nvPr>
            <p:ph idx="1"/>
          </p:nvPr>
        </p:nvSpPr>
        <p:spPr/>
        <p:txBody>
          <a:bodyPr>
            <a:normAutofit/>
          </a:bodyPr>
          <a:lstStyle/>
          <a:p>
            <a:pPr algn="ctr"/>
            <a:r>
              <a:rPr lang="en-US" sz="2000" b="0" dirty="0">
                <a:latin typeface="Calibri"/>
                <a:cs typeface="Calibri"/>
              </a:rPr>
              <a:t>It’s about Attitude</a:t>
            </a:r>
          </a:p>
          <a:p>
            <a:r>
              <a:rPr lang="en-US" sz="2000" dirty="0">
                <a:latin typeface="Calibri"/>
                <a:cs typeface="Calibri"/>
              </a:rPr>
              <a:t>When you read, ask: </a:t>
            </a:r>
          </a:p>
          <a:p>
            <a:r>
              <a:rPr lang="en-US" sz="2000" b="0" dirty="0" smtClean="0">
                <a:latin typeface="Calibri"/>
                <a:cs typeface="Calibri"/>
              </a:rPr>
              <a:t>	How </a:t>
            </a:r>
            <a:r>
              <a:rPr lang="en-US" sz="2000" b="0" dirty="0">
                <a:latin typeface="Calibri"/>
                <a:cs typeface="Calibri"/>
              </a:rPr>
              <a:t>does the author’s attitude shape what I understand? </a:t>
            </a:r>
            <a:endParaRPr lang="en-US" sz="2000" b="0" dirty="0" smtClean="0">
              <a:latin typeface="Calibri"/>
              <a:cs typeface="Calibri"/>
            </a:endParaRPr>
          </a:p>
          <a:p>
            <a:r>
              <a:rPr lang="en-US" sz="2000" b="0" dirty="0">
                <a:latin typeface="Calibri"/>
                <a:cs typeface="Calibri"/>
              </a:rPr>
              <a:t>	</a:t>
            </a:r>
            <a:r>
              <a:rPr lang="en-US" sz="2000" b="0" dirty="0" smtClean="0">
                <a:latin typeface="Calibri"/>
                <a:cs typeface="Calibri"/>
              </a:rPr>
              <a:t>Does </a:t>
            </a:r>
            <a:r>
              <a:rPr lang="en-US" sz="2000" b="0" dirty="0">
                <a:latin typeface="Calibri"/>
                <a:cs typeface="Calibri"/>
              </a:rPr>
              <a:t>the author imply more than what s/he actually says? </a:t>
            </a:r>
          </a:p>
          <a:p>
            <a:r>
              <a:rPr lang="en-US" sz="2000" dirty="0">
                <a:latin typeface="Calibri"/>
                <a:cs typeface="Calibri"/>
              </a:rPr>
              <a:t>When you write, ask:</a:t>
            </a:r>
          </a:p>
          <a:p>
            <a:r>
              <a:rPr lang="en-US" sz="2000" b="0" dirty="0" smtClean="0">
                <a:latin typeface="Calibri"/>
                <a:cs typeface="Calibri"/>
              </a:rPr>
              <a:t>	What </a:t>
            </a:r>
            <a:r>
              <a:rPr lang="en-US" sz="2000" b="0" dirty="0">
                <a:latin typeface="Calibri"/>
                <a:cs typeface="Calibri"/>
              </a:rPr>
              <a:t>do I want my audience to feel? </a:t>
            </a:r>
            <a:endParaRPr lang="en-US" sz="2000" b="0" dirty="0" smtClean="0">
              <a:latin typeface="Calibri"/>
              <a:cs typeface="Calibri"/>
            </a:endParaRPr>
          </a:p>
          <a:p>
            <a:r>
              <a:rPr lang="en-US" sz="2000" b="0" dirty="0">
                <a:latin typeface="Calibri"/>
                <a:cs typeface="Calibri"/>
              </a:rPr>
              <a:t>	</a:t>
            </a:r>
            <a:r>
              <a:rPr lang="en-US" sz="2000" b="0" dirty="0" smtClean="0">
                <a:latin typeface="Calibri"/>
                <a:cs typeface="Calibri"/>
              </a:rPr>
              <a:t>How </a:t>
            </a:r>
            <a:r>
              <a:rPr lang="en-US" sz="2000" b="0" dirty="0">
                <a:latin typeface="Calibri"/>
                <a:cs typeface="Calibri"/>
              </a:rPr>
              <a:t>will my attitudes shape the audience’s willingness to accept my ideas?</a:t>
            </a:r>
          </a:p>
          <a:p>
            <a:endParaRPr lang="en-US" sz="2000" dirty="0">
              <a:latin typeface="Calibri"/>
              <a:cs typeface="Calibri"/>
            </a:endParaRPr>
          </a:p>
        </p:txBody>
      </p:sp>
    </p:spTree>
    <p:extLst>
      <p:ext uri="{BB962C8B-B14F-4D97-AF65-F5344CB8AC3E}">
        <p14:creationId xmlns:p14="http://schemas.microsoft.com/office/powerpoint/2010/main" val="223825358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Calibri"/>
                <a:cs typeface="Calibri"/>
              </a:rPr>
              <a:t>Leveraging SPERM to CONSIDER CONTEXT</a:t>
            </a:r>
            <a:endParaRPr lang="en-US" b="1" dirty="0">
              <a:latin typeface="Calibri"/>
              <a:cs typeface="Calibri"/>
            </a:endParaRPr>
          </a:p>
        </p:txBody>
      </p:sp>
      <p:sp>
        <p:nvSpPr>
          <p:cNvPr id="3" name="Content Placeholder 2"/>
          <p:cNvSpPr>
            <a:spLocks noGrp="1"/>
          </p:cNvSpPr>
          <p:nvPr>
            <p:ph idx="1"/>
          </p:nvPr>
        </p:nvSpPr>
        <p:spPr>
          <a:xfrm>
            <a:off x="592428" y="1100628"/>
            <a:ext cx="7751472" cy="3579849"/>
          </a:xfrm>
        </p:spPr>
        <p:txBody>
          <a:bodyPr>
            <a:normAutofit lnSpcReduction="10000"/>
          </a:bodyPr>
          <a:lstStyle/>
          <a:p>
            <a:pPr>
              <a:defRPr/>
            </a:pPr>
            <a:r>
              <a:rPr lang="en-US" sz="2000" b="0" dirty="0" smtClean="0">
                <a:latin typeface="Calibri"/>
                <a:cs typeface="Calibri"/>
              </a:rPr>
              <a:t>	This </a:t>
            </a:r>
            <a:r>
              <a:rPr lang="en-US" sz="2000" b="0" dirty="0">
                <a:latin typeface="Calibri"/>
                <a:cs typeface="Calibri"/>
              </a:rPr>
              <a:t>acronym can be used to recall the different contexts that influence an author’s texts and of those that influence the reader’s reception (understanding) of the meaning and intent</a:t>
            </a:r>
            <a:r>
              <a:rPr lang="en-US" sz="2000" b="0" dirty="0" smtClean="0">
                <a:latin typeface="Calibri"/>
                <a:cs typeface="Calibri"/>
              </a:rPr>
              <a:t>:</a:t>
            </a:r>
          </a:p>
          <a:p>
            <a:pPr>
              <a:defRPr/>
            </a:pPr>
            <a:endParaRPr lang="en-US" sz="1000" b="0" dirty="0">
              <a:latin typeface="Calibri"/>
              <a:cs typeface="Calibri"/>
            </a:endParaRPr>
          </a:p>
          <a:p>
            <a:pPr lvl="3">
              <a:defRPr/>
            </a:pPr>
            <a:r>
              <a:rPr lang="en-US" sz="2000" dirty="0">
                <a:latin typeface="Calibri"/>
                <a:cs typeface="Calibri"/>
              </a:rPr>
              <a:t>Social</a:t>
            </a:r>
          </a:p>
          <a:p>
            <a:pPr lvl="3">
              <a:defRPr/>
            </a:pPr>
            <a:r>
              <a:rPr lang="en-US" sz="2000" dirty="0">
                <a:latin typeface="Calibri"/>
                <a:cs typeface="Calibri"/>
              </a:rPr>
              <a:t>Political</a:t>
            </a:r>
          </a:p>
          <a:p>
            <a:pPr lvl="3">
              <a:defRPr/>
            </a:pPr>
            <a:r>
              <a:rPr lang="en-US" sz="2000" dirty="0">
                <a:latin typeface="Calibri"/>
                <a:cs typeface="Calibri"/>
              </a:rPr>
              <a:t>Economic</a:t>
            </a:r>
          </a:p>
          <a:p>
            <a:pPr lvl="3">
              <a:defRPr/>
            </a:pPr>
            <a:r>
              <a:rPr lang="en-US" sz="2000" dirty="0">
                <a:latin typeface="Calibri"/>
                <a:cs typeface="Calibri"/>
              </a:rPr>
              <a:t>Religious</a:t>
            </a:r>
          </a:p>
          <a:p>
            <a:pPr lvl="3">
              <a:defRPr/>
            </a:pPr>
            <a:r>
              <a:rPr lang="en-US" sz="2000" dirty="0">
                <a:latin typeface="Calibri"/>
                <a:cs typeface="Calibri"/>
              </a:rPr>
              <a:t>Military</a:t>
            </a:r>
          </a:p>
          <a:p>
            <a:pPr marL="274638" lvl="1" indent="0">
              <a:buNone/>
              <a:defRPr/>
            </a:pPr>
            <a:endParaRPr lang="en-US" sz="2000" dirty="0">
              <a:latin typeface="Calibri"/>
              <a:cs typeface="Calibri"/>
            </a:endParaRPr>
          </a:p>
          <a:p>
            <a:pPr marL="274638" lvl="1" indent="0">
              <a:buNone/>
              <a:defRPr/>
            </a:pPr>
            <a:r>
              <a:rPr lang="en-US" sz="2000" dirty="0">
                <a:latin typeface="Calibri"/>
                <a:cs typeface="Calibri"/>
              </a:rPr>
              <a:t>If you are uncomfortable with SPERM, rearrange it as PERMS.</a:t>
            </a:r>
          </a:p>
          <a:p>
            <a:endParaRPr lang="en-US" sz="2000" dirty="0">
              <a:latin typeface="Calibri"/>
              <a:cs typeface="Calibri"/>
            </a:endParaRPr>
          </a:p>
        </p:txBody>
      </p:sp>
    </p:spTree>
    <p:extLst>
      <p:ext uri="{BB962C8B-B14F-4D97-AF65-F5344CB8AC3E}">
        <p14:creationId xmlns:p14="http://schemas.microsoft.com/office/powerpoint/2010/main" val="128660673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Calibri"/>
                <a:cs typeface="Calibri"/>
              </a:rPr>
              <a:t>Overview</a:t>
            </a:r>
            <a:endParaRPr lang="en-US" b="1" dirty="0">
              <a:latin typeface="Calibri"/>
              <a:cs typeface="Calibri"/>
            </a:endParaRPr>
          </a:p>
        </p:txBody>
      </p:sp>
      <p:sp>
        <p:nvSpPr>
          <p:cNvPr id="3" name="Content Placeholder 2"/>
          <p:cNvSpPr>
            <a:spLocks noGrp="1"/>
          </p:cNvSpPr>
          <p:nvPr>
            <p:ph idx="1"/>
          </p:nvPr>
        </p:nvSpPr>
        <p:spPr>
          <a:xfrm>
            <a:off x="822960" y="1100628"/>
            <a:ext cx="7520940" cy="4600261"/>
          </a:xfrm>
        </p:spPr>
        <p:txBody>
          <a:bodyPr>
            <a:normAutofit/>
          </a:bodyPr>
          <a:lstStyle/>
          <a:p>
            <a:r>
              <a:rPr lang="en-US" sz="2000" dirty="0" smtClean="0">
                <a:latin typeface="Calibri"/>
                <a:cs typeface="Calibri"/>
              </a:rPr>
              <a:t>Today, we want to give you some basic information on how to…</a:t>
            </a:r>
          </a:p>
          <a:p>
            <a:pPr marL="285750" indent="-285750">
              <a:buFont typeface="Arial"/>
              <a:buChar char="•"/>
            </a:pPr>
            <a:r>
              <a:rPr lang="en-US" sz="2000" b="0" dirty="0" smtClean="0">
                <a:latin typeface="Calibri"/>
                <a:cs typeface="Calibri"/>
              </a:rPr>
              <a:t>Understand and unpack college assignments</a:t>
            </a:r>
          </a:p>
          <a:p>
            <a:pPr marL="285750" indent="-285750">
              <a:buFont typeface="Arial"/>
              <a:buChar char="•"/>
            </a:pPr>
            <a:r>
              <a:rPr lang="en-US" sz="2000" b="0" dirty="0" smtClean="0">
                <a:latin typeface="Calibri"/>
                <a:cs typeface="Calibri"/>
              </a:rPr>
              <a:t>Read non-fiction writing not found in textbooks</a:t>
            </a:r>
          </a:p>
          <a:p>
            <a:pPr marL="285750" indent="-285750">
              <a:buFont typeface="Arial"/>
              <a:buChar char="•"/>
            </a:pPr>
            <a:r>
              <a:rPr lang="en-US" sz="2000" b="0" dirty="0" smtClean="0">
                <a:latin typeface="Calibri"/>
                <a:cs typeface="Calibri"/>
              </a:rPr>
              <a:t>Avoid plagiarism by:</a:t>
            </a:r>
          </a:p>
          <a:p>
            <a:pPr marL="573786" lvl="3" indent="-285750">
              <a:buFont typeface="Arial"/>
              <a:buChar char="•"/>
            </a:pPr>
            <a:r>
              <a:rPr lang="en-US" sz="2000" dirty="0" smtClean="0">
                <a:latin typeface="Calibri"/>
                <a:cs typeface="Calibri"/>
              </a:rPr>
              <a:t>Taking notes</a:t>
            </a:r>
          </a:p>
          <a:p>
            <a:pPr marL="573786" lvl="3" indent="-285750">
              <a:buFont typeface="Arial"/>
              <a:buChar char="•"/>
            </a:pPr>
            <a:r>
              <a:rPr lang="en-US" sz="2000" dirty="0" smtClean="0">
                <a:latin typeface="Calibri"/>
                <a:cs typeface="Calibri"/>
              </a:rPr>
              <a:t>Abiding by the rules of Fair Use</a:t>
            </a:r>
          </a:p>
          <a:p>
            <a:pPr marL="573786" lvl="3" indent="-285750">
              <a:buFont typeface="Arial"/>
              <a:buChar char="•"/>
            </a:pPr>
            <a:r>
              <a:rPr lang="en-US" sz="2000" dirty="0" smtClean="0">
                <a:latin typeface="Calibri"/>
                <a:cs typeface="Calibri"/>
              </a:rPr>
              <a:t>Putting information in your own words while recognizing the original source</a:t>
            </a:r>
          </a:p>
          <a:p>
            <a:pPr marL="285750" indent="-285750">
              <a:buFont typeface="Arial"/>
              <a:buChar char="•"/>
            </a:pPr>
            <a:r>
              <a:rPr lang="en-US" sz="2000" b="0" dirty="0" smtClean="0">
                <a:latin typeface="Calibri"/>
                <a:cs typeface="Calibri"/>
              </a:rPr>
              <a:t>Distinguish between documentation styles</a:t>
            </a:r>
            <a:endParaRPr lang="en-US" sz="2000" b="0" dirty="0">
              <a:latin typeface="Calibri"/>
              <a:cs typeface="Calibri"/>
            </a:endParaRPr>
          </a:p>
          <a:p>
            <a:pPr marL="285750" indent="-285750">
              <a:buFont typeface="Arial"/>
              <a:buChar char="•"/>
            </a:pPr>
            <a:endParaRPr lang="en-US" dirty="0" smtClean="0">
              <a:latin typeface="Calibri"/>
              <a:cs typeface="Calibri"/>
            </a:endParaRPr>
          </a:p>
          <a:p>
            <a:pPr marL="285750" indent="-285750">
              <a:buFont typeface="Arial"/>
              <a:buChar char="•"/>
            </a:pPr>
            <a:endParaRPr lang="en-US" dirty="0">
              <a:latin typeface="Calibri"/>
              <a:cs typeface="Calibri"/>
            </a:endParaRPr>
          </a:p>
        </p:txBody>
      </p:sp>
    </p:spTree>
    <p:extLst>
      <p:ext uri="{BB962C8B-B14F-4D97-AF65-F5344CB8AC3E}">
        <p14:creationId xmlns:p14="http://schemas.microsoft.com/office/powerpoint/2010/main" val="19420157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dissolv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2"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additive="base">
                                        <p:cTn id="39"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2" fill="hold"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 calcmode="lin" valueType="num">
                                      <p:cBhvr additive="base">
                                        <p:cTn id="45"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2" fill="hold" nodeType="click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anim calcmode="lin" valueType="num">
                                      <p:cBhvr additive="base">
                                        <p:cTn id="51"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2" fill="hold" nodeType="click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anim calcmode="lin" valueType="num">
                                      <p:cBhvr additive="base">
                                        <p:cTn id="57"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Calibri"/>
                <a:cs typeface="Calibri"/>
              </a:rPr>
              <a:t>Dual-Entry Note-taking</a:t>
            </a:r>
          </a:p>
        </p:txBody>
      </p:sp>
      <p:sp>
        <p:nvSpPr>
          <p:cNvPr id="3" name="Content Placeholder 2"/>
          <p:cNvSpPr>
            <a:spLocks noGrp="1"/>
          </p:cNvSpPr>
          <p:nvPr>
            <p:ph idx="1"/>
          </p:nvPr>
        </p:nvSpPr>
        <p:spPr/>
        <p:txBody>
          <a:bodyPr>
            <a:normAutofit/>
          </a:bodyPr>
          <a:lstStyle/>
          <a:p>
            <a:pPr algn="ctr"/>
            <a:r>
              <a:rPr lang="en-US" sz="2000" dirty="0">
                <a:latin typeface="Calibri"/>
                <a:cs typeface="Calibri"/>
              </a:rPr>
              <a:t>Why write it down? </a:t>
            </a:r>
            <a:endParaRPr lang="en-US" sz="2000" dirty="0" smtClean="0">
              <a:latin typeface="Calibri"/>
              <a:cs typeface="Calibri"/>
            </a:endParaRPr>
          </a:p>
          <a:p>
            <a:endParaRPr lang="en-US" sz="2000" b="0" dirty="0">
              <a:latin typeface="Calibri"/>
              <a:cs typeface="Calibri"/>
            </a:endParaRPr>
          </a:p>
          <a:p>
            <a:r>
              <a:rPr lang="en-US" sz="2000" b="0" dirty="0" smtClean="0">
                <a:latin typeface="Calibri"/>
                <a:cs typeface="Calibri"/>
              </a:rPr>
              <a:t>	When </a:t>
            </a:r>
            <a:r>
              <a:rPr lang="en-US" sz="2000" b="0" dirty="0">
                <a:latin typeface="Calibri"/>
                <a:cs typeface="Calibri"/>
              </a:rPr>
              <a:t>I read, I find myself thinking, “This reminds me of . . . “ or “That reflects what I believe,” or “Now I know what that means,” or “This is an example of __ rhetorical strategy.”</a:t>
            </a:r>
          </a:p>
          <a:p>
            <a:r>
              <a:rPr lang="en-US" sz="2000" b="0" dirty="0">
                <a:latin typeface="Calibri"/>
                <a:cs typeface="Calibri"/>
              </a:rPr>
              <a:t>	</a:t>
            </a:r>
          </a:p>
          <a:p>
            <a:r>
              <a:rPr lang="en-US" sz="2000" b="0" dirty="0">
                <a:latin typeface="Calibri"/>
                <a:cs typeface="Calibri"/>
              </a:rPr>
              <a:t>	</a:t>
            </a:r>
            <a:r>
              <a:rPr lang="en-US" sz="2000" b="0" dirty="0" smtClean="0">
                <a:latin typeface="Calibri"/>
                <a:cs typeface="Calibri"/>
              </a:rPr>
              <a:t>If </a:t>
            </a:r>
            <a:r>
              <a:rPr lang="en-US" sz="2000" b="0" dirty="0">
                <a:latin typeface="Calibri"/>
                <a:cs typeface="Calibri"/>
              </a:rPr>
              <a:t>I don’t write these thoughts down as they occur to me, these breakthroughs are too often lost. </a:t>
            </a:r>
          </a:p>
          <a:p>
            <a:endParaRPr lang="en-US" sz="2000" dirty="0">
              <a:latin typeface="Calibri"/>
              <a:cs typeface="Calibri"/>
            </a:endParaRPr>
          </a:p>
        </p:txBody>
      </p:sp>
    </p:spTree>
    <p:extLst>
      <p:ext uri="{BB962C8B-B14F-4D97-AF65-F5344CB8AC3E}">
        <p14:creationId xmlns:p14="http://schemas.microsoft.com/office/powerpoint/2010/main" val="85673465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Calibri"/>
                <a:cs typeface="Calibri"/>
              </a:rPr>
              <a:t>Dual-Entry Note-taking</a:t>
            </a:r>
          </a:p>
        </p:txBody>
      </p:sp>
      <p:sp>
        <p:nvSpPr>
          <p:cNvPr id="4" name="Content Placeholder 3"/>
          <p:cNvSpPr>
            <a:spLocks noGrp="1"/>
          </p:cNvSpPr>
          <p:nvPr>
            <p:ph sz="half" idx="2"/>
          </p:nvPr>
        </p:nvSpPr>
        <p:spPr>
          <a:xfrm>
            <a:off x="822960" y="1043189"/>
            <a:ext cx="3727092" cy="4582487"/>
          </a:xfrm>
        </p:spPr>
        <p:txBody>
          <a:bodyPr>
            <a:noAutofit/>
          </a:bodyPr>
          <a:lstStyle/>
          <a:p>
            <a:pPr marL="457200" indent="-457200">
              <a:buFont typeface="Calibri" pitchFamily="34" charset="0"/>
              <a:buAutoNum type="arabicPeriod"/>
            </a:pPr>
            <a:r>
              <a:rPr lang="en-US" sz="1700" b="0" dirty="0">
                <a:latin typeface="Calibri"/>
                <a:cs typeface="Calibri"/>
              </a:rPr>
              <a:t>Ask yourself: If I taught this class, what quotes or events would I draw to my students’ attention. Record those here. </a:t>
            </a:r>
          </a:p>
          <a:p>
            <a:pPr marL="457200" indent="-457200">
              <a:buFont typeface="Calibri" pitchFamily="34" charset="0"/>
              <a:buAutoNum type="arabicPeriod"/>
            </a:pPr>
            <a:r>
              <a:rPr lang="en-US" sz="1700" b="0" dirty="0">
                <a:latin typeface="Calibri"/>
                <a:cs typeface="Calibri"/>
              </a:rPr>
              <a:t>The sentence in which an unfamiliar word </a:t>
            </a:r>
            <a:r>
              <a:rPr lang="en-US" sz="1700" b="0" dirty="0" smtClean="0">
                <a:latin typeface="Calibri"/>
                <a:cs typeface="Calibri"/>
              </a:rPr>
              <a:t>appears</a:t>
            </a:r>
            <a:r>
              <a:rPr lang="en-US" sz="1700" b="0" dirty="0" smtClean="0">
                <a:latin typeface="Calibri"/>
                <a:cs typeface="Calibri"/>
              </a:rPr>
              <a:t>.</a:t>
            </a:r>
            <a:endParaRPr lang="en-US" sz="1700" b="0" dirty="0" smtClean="0">
              <a:latin typeface="Calibri"/>
              <a:cs typeface="Calibri"/>
            </a:endParaRPr>
          </a:p>
          <a:p>
            <a:pPr marL="457200" indent="-457200">
              <a:buFont typeface="Calibri" pitchFamily="34" charset="0"/>
              <a:buAutoNum type="arabicPeriod"/>
            </a:pPr>
            <a:r>
              <a:rPr lang="en-US" sz="1700" b="0" dirty="0" smtClean="0">
                <a:latin typeface="Calibri"/>
                <a:cs typeface="Calibri"/>
              </a:rPr>
              <a:t>Quotes </a:t>
            </a:r>
            <a:r>
              <a:rPr lang="en-US" sz="1700" b="0" dirty="0">
                <a:latin typeface="Calibri"/>
                <a:cs typeface="Calibri"/>
              </a:rPr>
              <a:t>that help you to answer the SOAPS</a:t>
            </a:r>
            <a:r>
              <a:rPr lang="en-US" sz="1700" b="0" baseline="30000" dirty="0">
                <a:latin typeface="Calibri"/>
                <a:cs typeface="Calibri"/>
              </a:rPr>
              <a:t>3</a:t>
            </a:r>
            <a:r>
              <a:rPr lang="en-US" sz="1700" b="0" dirty="0">
                <a:latin typeface="Calibri"/>
                <a:cs typeface="Calibri"/>
              </a:rPr>
              <a:t>tone questions</a:t>
            </a:r>
            <a:r>
              <a:rPr lang="en-US" sz="1700" b="0" dirty="0" smtClean="0">
                <a:latin typeface="Calibri"/>
                <a:cs typeface="Calibri"/>
              </a:rPr>
              <a:t>.</a:t>
            </a:r>
            <a:endParaRPr lang="en-US" sz="1700" b="0" dirty="0">
              <a:latin typeface="Calibri"/>
              <a:cs typeface="Calibri"/>
            </a:endParaRPr>
          </a:p>
          <a:p>
            <a:pPr marL="457200" indent="-457200">
              <a:buFont typeface="Calibri" pitchFamily="34" charset="0"/>
              <a:buAutoNum type="arabicPeriod"/>
            </a:pPr>
            <a:r>
              <a:rPr lang="en-US" sz="1700" b="0" dirty="0">
                <a:latin typeface="Calibri"/>
                <a:cs typeface="Calibri"/>
              </a:rPr>
              <a:t>Quotes that might help you respond to an assignment (if you already know what you are supposed to accomplish).</a:t>
            </a:r>
          </a:p>
          <a:p>
            <a:endParaRPr lang="en-US" sz="1800" dirty="0">
              <a:latin typeface="Calibri"/>
              <a:cs typeface="Calibri"/>
            </a:endParaRPr>
          </a:p>
        </p:txBody>
      </p:sp>
      <p:sp>
        <p:nvSpPr>
          <p:cNvPr id="6" name="Content Placeholder 5"/>
          <p:cNvSpPr>
            <a:spLocks noGrp="1"/>
          </p:cNvSpPr>
          <p:nvPr>
            <p:ph sz="quarter" idx="4"/>
          </p:nvPr>
        </p:nvSpPr>
        <p:spPr>
          <a:xfrm>
            <a:off x="4718561" y="960807"/>
            <a:ext cx="3845889" cy="4582487"/>
          </a:xfrm>
        </p:spPr>
        <p:txBody>
          <a:bodyPr>
            <a:noAutofit/>
          </a:bodyPr>
          <a:lstStyle/>
          <a:p>
            <a:pPr marL="457200" indent="-457200">
              <a:buFont typeface="Calibri" pitchFamily="34" charset="0"/>
              <a:buAutoNum type="arabicPeriod"/>
            </a:pPr>
            <a:r>
              <a:rPr lang="en-US" sz="1700" b="0" dirty="0">
                <a:latin typeface="Calibri"/>
                <a:cs typeface="Calibri"/>
              </a:rPr>
              <a:t>On the right, answer why you felt it important to record that quote. Was it beautifully written, did it express an idea with which you agree, etc</a:t>
            </a:r>
            <a:r>
              <a:rPr lang="en-US" sz="1700" b="0" dirty="0" smtClean="0">
                <a:latin typeface="Calibri"/>
                <a:cs typeface="Calibri"/>
              </a:rPr>
              <a:t>.</a:t>
            </a:r>
            <a:endParaRPr lang="en-US" sz="1700" b="0" dirty="0">
              <a:latin typeface="Calibri"/>
              <a:cs typeface="Calibri"/>
            </a:endParaRPr>
          </a:p>
          <a:p>
            <a:pPr marL="457200" indent="-457200">
              <a:buFont typeface="Calibri" pitchFamily="34" charset="0"/>
              <a:buAutoNum type="arabicPeriod"/>
            </a:pPr>
            <a:r>
              <a:rPr lang="en-US" sz="1700" b="0" dirty="0">
                <a:latin typeface="Calibri"/>
                <a:cs typeface="Calibri"/>
              </a:rPr>
              <a:t>Your initial impression of the word’s meaning and why followed by its meaning as found in dictionary.com. Don’t forget to record its part of speech, too</a:t>
            </a:r>
            <a:r>
              <a:rPr lang="en-US" sz="1700" b="0" dirty="0" smtClean="0">
                <a:latin typeface="Calibri"/>
                <a:cs typeface="Calibri"/>
              </a:rPr>
              <a:t>.</a:t>
            </a:r>
            <a:endParaRPr lang="en-US" sz="1700" b="0" dirty="0">
              <a:latin typeface="Calibri"/>
              <a:cs typeface="Calibri"/>
            </a:endParaRPr>
          </a:p>
          <a:p>
            <a:pPr marL="457200" indent="-457200">
              <a:buFont typeface="Calibri" pitchFamily="34" charset="0"/>
              <a:buAutoNum type="arabicPeriod"/>
            </a:pPr>
            <a:r>
              <a:rPr lang="en-US" sz="1700" b="0" dirty="0">
                <a:latin typeface="Calibri"/>
                <a:cs typeface="Calibri"/>
              </a:rPr>
              <a:t>Answers to the SOAPS</a:t>
            </a:r>
            <a:r>
              <a:rPr lang="en-US" sz="1700" b="0" baseline="30000" dirty="0">
                <a:latin typeface="Calibri"/>
                <a:cs typeface="Calibri"/>
              </a:rPr>
              <a:t>3</a:t>
            </a:r>
            <a:r>
              <a:rPr lang="en-US" sz="1700" b="0" dirty="0">
                <a:latin typeface="Calibri"/>
                <a:cs typeface="Calibri"/>
              </a:rPr>
              <a:t>Tone </a:t>
            </a:r>
            <a:r>
              <a:rPr lang="en-US" sz="1700" b="0" dirty="0" smtClean="0">
                <a:latin typeface="Calibri"/>
                <a:cs typeface="Calibri"/>
              </a:rPr>
              <a:t>questions</a:t>
            </a:r>
            <a:endParaRPr lang="en-US" sz="1700" b="0" dirty="0">
              <a:latin typeface="Calibri"/>
              <a:cs typeface="Calibri"/>
            </a:endParaRPr>
          </a:p>
          <a:p>
            <a:pPr marL="457200" indent="-457200">
              <a:buFont typeface="Calibri" pitchFamily="34" charset="0"/>
              <a:buAutoNum type="arabicPeriod"/>
            </a:pPr>
            <a:r>
              <a:rPr lang="en-US" sz="1700" b="0" dirty="0">
                <a:latin typeface="Calibri"/>
                <a:cs typeface="Calibri"/>
              </a:rPr>
              <a:t>Ideas about how you might use the </a:t>
            </a:r>
            <a:r>
              <a:rPr lang="en-US" sz="1700" dirty="0">
                <a:latin typeface="Calibri"/>
                <a:cs typeface="Calibri"/>
              </a:rPr>
              <a:t>recorded information within the paper.</a:t>
            </a:r>
          </a:p>
          <a:p>
            <a:endParaRPr lang="en-US" sz="1700" dirty="0">
              <a:latin typeface="Calibri"/>
              <a:cs typeface="Calibri"/>
            </a:endParaRPr>
          </a:p>
        </p:txBody>
      </p:sp>
    </p:spTree>
    <p:extLst>
      <p:ext uri="{BB962C8B-B14F-4D97-AF65-F5344CB8AC3E}">
        <p14:creationId xmlns:p14="http://schemas.microsoft.com/office/powerpoint/2010/main" val="23955966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Calibri"/>
                <a:cs typeface="Calibri"/>
              </a:rPr>
              <a:t>Your Turn: Help Us Make selections</a:t>
            </a:r>
            <a:endParaRPr lang="en-US" b="1" dirty="0">
              <a:latin typeface="Calibri"/>
              <a:cs typeface="Calibri"/>
            </a:endParaRPr>
          </a:p>
        </p:txBody>
      </p:sp>
      <p:sp>
        <p:nvSpPr>
          <p:cNvPr id="3" name="Text Placeholder 2"/>
          <p:cNvSpPr>
            <a:spLocks noGrp="1"/>
          </p:cNvSpPr>
          <p:nvPr>
            <p:ph type="body" idx="1"/>
          </p:nvPr>
        </p:nvSpPr>
        <p:spPr>
          <a:xfrm>
            <a:off x="1074614" y="914400"/>
            <a:ext cx="3200400" cy="731520"/>
          </a:xfrm>
        </p:spPr>
        <p:txBody>
          <a:bodyPr>
            <a:normAutofit/>
          </a:bodyPr>
          <a:lstStyle/>
          <a:p>
            <a:pPr algn="ctr">
              <a:lnSpc>
                <a:spcPct val="120000"/>
              </a:lnSpc>
            </a:pPr>
            <a:r>
              <a:rPr lang="en-US" sz="2000" b="1" spc="0" dirty="0" smtClean="0">
                <a:latin typeface="Calibri"/>
                <a:cs typeface="Calibri"/>
              </a:rPr>
              <a:t>Text Info From Kennedy</a:t>
            </a:r>
            <a:endParaRPr lang="en-US" sz="2000" b="1" spc="0" dirty="0">
              <a:latin typeface="Calibri"/>
              <a:cs typeface="Calibri"/>
            </a:endParaRPr>
          </a:p>
        </p:txBody>
      </p:sp>
      <p:sp>
        <p:nvSpPr>
          <p:cNvPr id="4" name="Content Placeholder 3"/>
          <p:cNvSpPr>
            <a:spLocks noGrp="1"/>
          </p:cNvSpPr>
          <p:nvPr>
            <p:ph sz="half" idx="2"/>
          </p:nvPr>
        </p:nvSpPr>
        <p:spPr/>
        <p:txBody>
          <a:bodyPr>
            <a:normAutofit/>
          </a:bodyPr>
          <a:lstStyle/>
          <a:p>
            <a:r>
              <a:rPr lang="en-US" sz="1700" b="0" dirty="0" smtClean="0">
                <a:latin typeface="Calibri"/>
                <a:cs typeface="Calibri"/>
              </a:rPr>
              <a:t>1.</a:t>
            </a:r>
            <a:endParaRPr lang="en-US" sz="1700" b="0" dirty="0">
              <a:latin typeface="Calibri"/>
              <a:cs typeface="Calibri"/>
            </a:endParaRPr>
          </a:p>
        </p:txBody>
      </p:sp>
      <p:sp>
        <p:nvSpPr>
          <p:cNvPr id="5" name="Text Placeholder 4"/>
          <p:cNvSpPr>
            <a:spLocks noGrp="1"/>
          </p:cNvSpPr>
          <p:nvPr>
            <p:ph type="body" sz="quarter" idx="3"/>
          </p:nvPr>
        </p:nvSpPr>
        <p:spPr>
          <a:xfrm>
            <a:off x="4563461" y="695459"/>
            <a:ext cx="3643885" cy="950461"/>
          </a:xfrm>
        </p:spPr>
        <p:txBody>
          <a:bodyPr>
            <a:noAutofit/>
          </a:bodyPr>
          <a:lstStyle/>
          <a:p>
            <a:pPr algn="ctr">
              <a:lnSpc>
                <a:spcPct val="110000"/>
              </a:lnSpc>
            </a:pPr>
            <a:r>
              <a:rPr lang="en-US" sz="2000" b="1" spc="0" dirty="0">
                <a:latin typeface="Calibri"/>
                <a:cs typeface="Calibri"/>
              </a:rPr>
              <a:t>R</a:t>
            </a:r>
            <a:r>
              <a:rPr lang="en-US" sz="2000" b="1" spc="0" dirty="0" smtClean="0">
                <a:latin typeface="Calibri"/>
                <a:cs typeface="Calibri"/>
              </a:rPr>
              <a:t>eason for writing it down</a:t>
            </a:r>
          </a:p>
        </p:txBody>
      </p:sp>
      <p:sp>
        <p:nvSpPr>
          <p:cNvPr id="6" name="Content Placeholder 5"/>
          <p:cNvSpPr>
            <a:spLocks noGrp="1"/>
          </p:cNvSpPr>
          <p:nvPr>
            <p:ph sz="quarter" idx="4"/>
          </p:nvPr>
        </p:nvSpPr>
        <p:spPr>
          <a:xfrm>
            <a:off x="4275014" y="1701848"/>
            <a:ext cx="3200400" cy="3108960"/>
          </a:xfrm>
        </p:spPr>
        <p:txBody>
          <a:bodyPr>
            <a:normAutofit/>
          </a:bodyPr>
          <a:lstStyle/>
          <a:p>
            <a:r>
              <a:rPr lang="en-US" sz="1700" b="0" dirty="0" smtClean="0">
                <a:latin typeface="Calibri"/>
                <a:cs typeface="Calibri"/>
              </a:rPr>
              <a:t>1.</a:t>
            </a:r>
            <a:endParaRPr lang="en-US" sz="1700" b="0" dirty="0">
              <a:latin typeface="Calibri"/>
              <a:cs typeface="Calibri"/>
            </a:endParaRPr>
          </a:p>
        </p:txBody>
      </p:sp>
    </p:spTree>
    <p:extLst>
      <p:ext uri="{BB962C8B-B14F-4D97-AF65-F5344CB8AC3E}">
        <p14:creationId xmlns:p14="http://schemas.microsoft.com/office/powerpoint/2010/main" val="210586066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Calibri"/>
                <a:cs typeface="Calibri"/>
              </a:rPr>
              <a:t>I</a:t>
            </a:r>
            <a:r>
              <a:rPr lang="en-US" b="1" dirty="0" smtClean="0">
                <a:latin typeface="Calibri"/>
                <a:cs typeface="Calibri"/>
              </a:rPr>
              <a:t>.) Understanding and Unpacking College Assignments</a:t>
            </a:r>
            <a:endParaRPr lang="en-US" b="1" dirty="0">
              <a:latin typeface="Calibri"/>
              <a:cs typeface="Calibri"/>
            </a:endParaRPr>
          </a:p>
        </p:txBody>
      </p:sp>
      <p:sp>
        <p:nvSpPr>
          <p:cNvPr id="3" name="Content Placeholder 2"/>
          <p:cNvSpPr>
            <a:spLocks noGrp="1"/>
          </p:cNvSpPr>
          <p:nvPr>
            <p:ph idx="1"/>
          </p:nvPr>
        </p:nvSpPr>
        <p:spPr>
          <a:xfrm>
            <a:off x="1874426" y="1313333"/>
            <a:ext cx="5202484" cy="409261"/>
          </a:xfrm>
        </p:spPr>
        <p:txBody>
          <a:bodyPr>
            <a:noAutofit/>
          </a:bodyPr>
          <a:lstStyle/>
          <a:p>
            <a:pPr algn="ctr"/>
            <a:r>
              <a:rPr lang="en-US" sz="2000" b="0" dirty="0" smtClean="0">
                <a:latin typeface="Calibri"/>
                <a:cs typeface="Calibri"/>
              </a:rPr>
              <a:t>So, your professor gave you an assignment…</a:t>
            </a:r>
            <a:endParaRPr lang="en-US" sz="2000" b="0" dirty="0">
              <a:latin typeface="Calibri"/>
              <a:cs typeface="Calibri"/>
            </a:endParaRPr>
          </a:p>
        </p:txBody>
      </p:sp>
      <p:pic>
        <p:nvPicPr>
          <p:cNvPr id="4" name="Content Placeholder 3"/>
          <p:cNvPicPr>
            <a:picLocks noChangeAspect="1"/>
          </p:cNvPicPr>
          <p:nvPr/>
        </p:nvPicPr>
        <p:blipFill rotWithShape="1">
          <a:blip r:embed="rId2"/>
          <a:srcRect l="-401" r="-1087"/>
          <a:stretch/>
        </p:blipFill>
        <p:spPr>
          <a:xfrm>
            <a:off x="2915445" y="1940296"/>
            <a:ext cx="3109999" cy="4402667"/>
          </a:xfrm>
          <a:prstGeom prst="rect">
            <a:avLst/>
          </a:prstGeom>
          <a:ln>
            <a:noFill/>
          </a:ln>
          <a:effectLst>
            <a:softEdge rad="112500"/>
          </a:effectLst>
        </p:spPr>
      </p:pic>
      <p:sp>
        <p:nvSpPr>
          <p:cNvPr id="5" name="Content Placeholder 2"/>
          <p:cNvSpPr txBox="1">
            <a:spLocks/>
          </p:cNvSpPr>
          <p:nvPr/>
        </p:nvSpPr>
        <p:spPr>
          <a:xfrm>
            <a:off x="1020964" y="2967547"/>
            <a:ext cx="6885515" cy="409261"/>
          </a:xfrm>
          <a:prstGeom prst="rect">
            <a:avLst/>
          </a:prstGeom>
        </p:spPr>
        <p:txBody>
          <a:bodyPr vert="horz" lIns="91440" tIns="45720" rIns="91440" bIns="45720" rtlCol="0">
            <a:no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r>
              <a:rPr lang="en-US" sz="2800" dirty="0">
                <a:latin typeface="Calibri"/>
                <a:cs typeface="Calibri"/>
              </a:rPr>
              <a:t>NOW					</a:t>
            </a:r>
            <a:r>
              <a:rPr lang="en-US" sz="2800" dirty="0" smtClean="0">
                <a:latin typeface="Calibri"/>
                <a:cs typeface="Calibri"/>
              </a:rPr>
              <a:t>	WHAT</a:t>
            </a:r>
            <a:r>
              <a:rPr lang="en-US" sz="2800" dirty="0">
                <a:latin typeface="Calibri"/>
                <a:cs typeface="Calibri"/>
              </a:rPr>
              <a:t>?</a:t>
            </a:r>
          </a:p>
          <a:p>
            <a:endParaRPr lang="en-US" sz="2800" dirty="0">
              <a:latin typeface="Calibri"/>
              <a:cs typeface="Calibri"/>
            </a:endParaRPr>
          </a:p>
        </p:txBody>
      </p:sp>
      <p:sp>
        <p:nvSpPr>
          <p:cNvPr id="7" name="Content Placeholder 2"/>
          <p:cNvSpPr txBox="1">
            <a:spLocks/>
          </p:cNvSpPr>
          <p:nvPr/>
        </p:nvSpPr>
        <p:spPr>
          <a:xfrm>
            <a:off x="314202" y="6342963"/>
            <a:ext cx="8519353" cy="409261"/>
          </a:xfrm>
          <a:prstGeom prst="rect">
            <a:avLst/>
          </a:prstGeom>
        </p:spPr>
        <p:txBody>
          <a:bodyPr vert="horz" lIns="91440" tIns="45720" rIns="91440" bIns="45720" rtlCol="0">
            <a:no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algn="ctr"/>
            <a:r>
              <a:rPr lang="en-US" sz="2000" dirty="0" smtClean="0"/>
              <a:t>Information taken </a:t>
            </a:r>
            <a:r>
              <a:rPr lang="en-US" sz="2000" b="0" dirty="0" smtClean="0">
                <a:latin typeface="Calibri"/>
                <a:cs typeface="Calibri"/>
              </a:rPr>
              <a:t>from</a:t>
            </a:r>
            <a:r>
              <a:rPr lang="en-US" sz="2000" dirty="0" smtClean="0"/>
              <a:t> the University of North Carolina Writing Center (2012)</a:t>
            </a:r>
            <a:endParaRPr lang="en-US" sz="2000" dirty="0"/>
          </a:p>
        </p:txBody>
      </p:sp>
    </p:spTree>
    <p:extLst>
      <p:ext uri="{BB962C8B-B14F-4D97-AF65-F5344CB8AC3E}">
        <p14:creationId xmlns:p14="http://schemas.microsoft.com/office/powerpoint/2010/main" val="24135770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dissolv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dissolve">
                                      <p:cBhvr>
                                        <p:cTn id="20"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06062"/>
            <a:ext cx="7520940" cy="566670"/>
          </a:xfrm>
        </p:spPr>
        <p:txBody>
          <a:bodyPr/>
          <a:lstStyle/>
          <a:p>
            <a:pPr algn="ctr"/>
            <a:r>
              <a:rPr lang="en-US" b="1" dirty="0" smtClean="0">
                <a:latin typeface="Calibri"/>
                <a:cs typeface="Calibri"/>
              </a:rPr>
              <a:t>Basic tips</a:t>
            </a:r>
            <a:endParaRPr lang="en-US" b="1" dirty="0">
              <a:latin typeface="Calibri"/>
              <a:cs typeface="Calibri"/>
            </a:endParaRPr>
          </a:p>
        </p:txBody>
      </p:sp>
      <p:sp>
        <p:nvSpPr>
          <p:cNvPr id="3" name="Content Placeholder 2"/>
          <p:cNvSpPr>
            <a:spLocks noGrp="1"/>
          </p:cNvSpPr>
          <p:nvPr>
            <p:ph idx="1"/>
          </p:nvPr>
        </p:nvSpPr>
        <p:spPr>
          <a:xfrm>
            <a:off x="567768" y="768425"/>
            <a:ext cx="8021928" cy="3907745"/>
          </a:xfrm>
        </p:spPr>
        <p:txBody>
          <a:bodyPr>
            <a:normAutofit/>
          </a:bodyPr>
          <a:lstStyle/>
          <a:p>
            <a:r>
              <a:rPr lang="en-US" sz="2000" dirty="0" smtClean="0">
                <a:latin typeface="Calibri"/>
                <a:cs typeface="Calibri"/>
              </a:rPr>
              <a:t>1.) Read the instructions </a:t>
            </a:r>
            <a:r>
              <a:rPr lang="en-US" sz="2000" i="1" dirty="0" smtClean="0">
                <a:latin typeface="Calibri"/>
                <a:cs typeface="Calibri"/>
              </a:rPr>
              <a:t>immediately</a:t>
            </a:r>
            <a:r>
              <a:rPr lang="en-US" sz="2000" dirty="0" smtClean="0">
                <a:latin typeface="Calibri"/>
                <a:cs typeface="Calibri"/>
              </a:rPr>
              <a:t> after receiving the assignment. Don’t put it off to the last minute. </a:t>
            </a:r>
          </a:p>
          <a:p>
            <a:r>
              <a:rPr lang="en-US" sz="2000" b="0" dirty="0">
                <a:latin typeface="Calibri"/>
                <a:cs typeface="Calibri"/>
              </a:rPr>
              <a:t>	</a:t>
            </a:r>
            <a:r>
              <a:rPr lang="en-US" sz="2000" b="0" dirty="0" smtClean="0">
                <a:latin typeface="Calibri"/>
                <a:cs typeface="Calibri"/>
              </a:rPr>
              <a:t>- Even though an assignment may seem simple or straight-forward, don’t be fooled. Sometimes, professors ask more than one question </a:t>
            </a:r>
            <a:r>
              <a:rPr lang="en-US" sz="2000" b="0" i="1" dirty="0" smtClean="0">
                <a:latin typeface="Calibri"/>
                <a:cs typeface="Calibri"/>
              </a:rPr>
              <a:t>or</a:t>
            </a:r>
            <a:r>
              <a:rPr lang="en-US" sz="2000" b="0" dirty="0" smtClean="0">
                <a:latin typeface="Calibri"/>
                <a:cs typeface="Calibri"/>
              </a:rPr>
              <a:t> want you to address more than one issue/topic. </a:t>
            </a:r>
          </a:p>
          <a:p>
            <a:r>
              <a:rPr lang="en-US" sz="2000" dirty="0" smtClean="0">
                <a:latin typeface="Calibri"/>
                <a:cs typeface="Calibri"/>
              </a:rPr>
              <a:t>2.) Ask questions if you don’t understand the assignment. </a:t>
            </a:r>
          </a:p>
          <a:p>
            <a:r>
              <a:rPr lang="en-US" sz="2000" b="0" dirty="0">
                <a:latin typeface="Calibri"/>
                <a:cs typeface="Calibri"/>
              </a:rPr>
              <a:t>	</a:t>
            </a:r>
            <a:r>
              <a:rPr lang="en-US" sz="2000" b="0" dirty="0" smtClean="0">
                <a:latin typeface="Calibri"/>
                <a:cs typeface="Calibri"/>
              </a:rPr>
              <a:t>- Professors are there to guide you. Although it is sometimes unnerving to ask for help, it is the best way to understand the assignment </a:t>
            </a:r>
            <a:r>
              <a:rPr lang="en-US" sz="2000" b="0" i="1" dirty="0" smtClean="0">
                <a:latin typeface="Calibri"/>
                <a:cs typeface="Calibri"/>
              </a:rPr>
              <a:t>and </a:t>
            </a:r>
            <a:r>
              <a:rPr lang="en-US" sz="2000" b="0" dirty="0" smtClean="0">
                <a:latin typeface="Calibri"/>
                <a:cs typeface="Calibri"/>
              </a:rPr>
              <a:t>the professor’s expectations. </a:t>
            </a:r>
            <a:endParaRPr lang="en-US" sz="2000" b="0" dirty="0">
              <a:latin typeface="Calibri"/>
              <a:cs typeface="Calibri"/>
            </a:endParaRPr>
          </a:p>
        </p:txBody>
      </p:sp>
      <p:pic>
        <p:nvPicPr>
          <p:cNvPr id="5" name="Picture 4" descr="1391151_low_raised_hand.jpg"/>
          <p:cNvPicPr>
            <a:picLocks noChangeAspect="1"/>
          </p:cNvPicPr>
          <p:nvPr/>
        </p:nvPicPr>
        <p:blipFill>
          <a:blip r:embed="rId2" cstate="email">
            <a:extLst>
              <a:ext uri="{BEBA8EAE-BF5A-486C-A8C5-ECC9F3942E4B}">
                <a14:imgProps xmlns:a14="http://schemas.microsoft.com/office/drawing/2010/main">
                  <a14:imgLayer r:embed="rId3">
                    <a14:imgEffect>
                      <a14:backgroundRemoval t="565" b="100000" l="646" r="99354"/>
                    </a14:imgEffect>
                  </a14:imgLayer>
                </a14:imgProps>
              </a:ext>
              <a:ext uri="{28A0092B-C50C-407E-A947-70E740481C1C}">
                <a14:useLocalDpi xmlns:a14="http://schemas.microsoft.com/office/drawing/2010/main" val="0"/>
              </a:ext>
            </a:extLst>
          </a:blip>
          <a:stretch>
            <a:fillRect/>
          </a:stretch>
        </p:blipFill>
        <p:spPr>
          <a:xfrm>
            <a:off x="3866444" y="3411036"/>
            <a:ext cx="5277556" cy="3446964"/>
          </a:xfrm>
          <a:prstGeom prst="rect">
            <a:avLst/>
          </a:prstGeom>
        </p:spPr>
      </p:pic>
    </p:spTree>
    <p:extLst>
      <p:ext uri="{BB962C8B-B14F-4D97-AF65-F5344CB8AC3E}">
        <p14:creationId xmlns:p14="http://schemas.microsoft.com/office/powerpoint/2010/main" val="19482922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2"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2"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2"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2"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Calibri"/>
                <a:cs typeface="Calibri"/>
              </a:rPr>
              <a:t>Assignment Formats</a:t>
            </a:r>
            <a:endParaRPr lang="en-US" b="1" dirty="0">
              <a:latin typeface="Calibri"/>
              <a:cs typeface="Calibri"/>
            </a:endParaRPr>
          </a:p>
        </p:txBody>
      </p:sp>
      <p:sp>
        <p:nvSpPr>
          <p:cNvPr id="3" name="Content Placeholder 2"/>
          <p:cNvSpPr>
            <a:spLocks noGrp="1"/>
          </p:cNvSpPr>
          <p:nvPr>
            <p:ph idx="1"/>
          </p:nvPr>
        </p:nvSpPr>
        <p:spPr>
          <a:xfrm>
            <a:off x="347730" y="777855"/>
            <a:ext cx="7996170" cy="4902440"/>
          </a:xfrm>
        </p:spPr>
        <p:txBody>
          <a:bodyPr>
            <a:noAutofit/>
          </a:bodyPr>
          <a:lstStyle/>
          <a:p>
            <a:r>
              <a:rPr lang="en-US" sz="2000" dirty="0" smtClean="0">
                <a:latin typeface="Calibri"/>
                <a:cs typeface="Calibri"/>
              </a:rPr>
              <a:t>1.) An overview (setting the stage)</a:t>
            </a:r>
          </a:p>
          <a:p>
            <a:r>
              <a:rPr lang="en-US" sz="2000" b="0" dirty="0">
                <a:latin typeface="Calibri"/>
                <a:cs typeface="Calibri"/>
              </a:rPr>
              <a:t>	</a:t>
            </a:r>
            <a:r>
              <a:rPr lang="en-US" sz="2000" b="0" dirty="0" smtClean="0">
                <a:latin typeface="Calibri"/>
                <a:cs typeface="Calibri"/>
              </a:rPr>
              <a:t>-Ex. “</a:t>
            </a:r>
            <a:r>
              <a:rPr lang="en-US" sz="2000" b="0" i="1" dirty="0" smtClean="0">
                <a:solidFill>
                  <a:srgbClr val="0000FF"/>
                </a:solidFill>
                <a:latin typeface="Calibri"/>
                <a:cs typeface="Calibri"/>
              </a:rPr>
              <a:t>Throughout history</a:t>
            </a:r>
            <a:r>
              <a:rPr lang="en-US" sz="2000" b="0" i="1" dirty="0" smtClean="0">
                <a:latin typeface="Calibri"/>
                <a:cs typeface="Calibri"/>
              </a:rPr>
              <a:t>, gerbils have played a key role in politics</a:t>
            </a:r>
            <a:r>
              <a:rPr lang="en-US" sz="2000" b="0" dirty="0" smtClean="0">
                <a:latin typeface="Calibri"/>
                <a:cs typeface="Calibri"/>
              </a:rPr>
              <a:t>” or “</a:t>
            </a:r>
            <a:r>
              <a:rPr lang="en-US" sz="2000" b="0" i="1" dirty="0" smtClean="0">
                <a:solidFill>
                  <a:srgbClr val="0000FF"/>
                </a:solidFill>
                <a:latin typeface="Calibri"/>
                <a:cs typeface="Calibri"/>
              </a:rPr>
              <a:t>In the last few weeks of class</a:t>
            </a:r>
            <a:r>
              <a:rPr lang="en-US" sz="2000" b="0" i="1" dirty="0" smtClean="0">
                <a:latin typeface="Calibri"/>
                <a:cs typeface="Calibri"/>
              </a:rPr>
              <a:t>, we have focused on the evening wear of the housefly </a:t>
            </a:r>
            <a:r>
              <a:rPr lang="en-US" sz="2000" b="0" dirty="0" smtClean="0">
                <a:latin typeface="Calibri"/>
                <a:cs typeface="Calibri"/>
              </a:rPr>
              <a:t>…” (UNC, 2012). </a:t>
            </a:r>
          </a:p>
          <a:p>
            <a:r>
              <a:rPr lang="en-US" sz="2000" dirty="0" smtClean="0">
                <a:latin typeface="Calibri"/>
                <a:cs typeface="Calibri"/>
              </a:rPr>
              <a:t>2.) The task (look for verbs!)</a:t>
            </a:r>
          </a:p>
          <a:p>
            <a:r>
              <a:rPr lang="en-US" sz="2000" b="0" dirty="0">
                <a:latin typeface="Calibri"/>
                <a:cs typeface="Calibri"/>
              </a:rPr>
              <a:t>	</a:t>
            </a:r>
            <a:r>
              <a:rPr lang="en-US" sz="2000" b="0" dirty="0" smtClean="0">
                <a:latin typeface="Calibri"/>
                <a:cs typeface="Calibri"/>
              </a:rPr>
              <a:t>- Ex. “</a:t>
            </a:r>
            <a:r>
              <a:rPr lang="en-US" sz="2000" b="0" i="1" dirty="0" smtClean="0">
                <a:solidFill>
                  <a:srgbClr val="0000FF"/>
                </a:solidFill>
                <a:latin typeface="Calibri"/>
                <a:cs typeface="Calibri"/>
              </a:rPr>
              <a:t>Analyze</a:t>
            </a:r>
            <a:r>
              <a:rPr lang="en-US" sz="2000" b="0" i="1" dirty="0" smtClean="0">
                <a:latin typeface="Calibri"/>
                <a:cs typeface="Calibri"/>
              </a:rPr>
              <a:t> the effect that gerbils had on the Russian Revolution</a:t>
            </a:r>
            <a:r>
              <a:rPr lang="en-US" sz="2000" b="0" dirty="0" smtClean="0">
                <a:latin typeface="Calibri"/>
                <a:cs typeface="Calibri"/>
              </a:rPr>
              <a:t>,” or </a:t>
            </a:r>
            <a:r>
              <a:rPr lang="en-US" sz="2000" b="0" i="1" dirty="0" smtClean="0">
                <a:latin typeface="Calibri"/>
                <a:cs typeface="Calibri"/>
              </a:rPr>
              <a:t>“</a:t>
            </a:r>
            <a:r>
              <a:rPr lang="en-US" sz="2000" b="0" i="1" dirty="0" smtClean="0">
                <a:solidFill>
                  <a:srgbClr val="0000FF"/>
                </a:solidFill>
                <a:latin typeface="Calibri"/>
                <a:cs typeface="Calibri"/>
              </a:rPr>
              <a:t>Suggest</a:t>
            </a:r>
            <a:r>
              <a:rPr lang="en-US" sz="2000" b="0" i="1" dirty="0" smtClean="0">
                <a:latin typeface="Calibri"/>
                <a:cs typeface="Calibri"/>
              </a:rPr>
              <a:t> an interpretation of housefly undergarments that differs from Darwin’s</a:t>
            </a:r>
            <a:r>
              <a:rPr lang="en-US" sz="2000" b="0" dirty="0" smtClean="0">
                <a:latin typeface="Calibri"/>
                <a:cs typeface="Calibri"/>
              </a:rPr>
              <a:t>” (UNC, 2012). </a:t>
            </a:r>
          </a:p>
          <a:p>
            <a:r>
              <a:rPr lang="en-US" sz="2000" dirty="0" smtClean="0">
                <a:latin typeface="Calibri"/>
                <a:cs typeface="Calibri"/>
              </a:rPr>
              <a:t>3.) Additional material (suggestions)</a:t>
            </a:r>
          </a:p>
          <a:p>
            <a:r>
              <a:rPr lang="en-US" sz="2000" b="0" dirty="0">
                <a:latin typeface="Calibri"/>
                <a:cs typeface="Calibri"/>
              </a:rPr>
              <a:t>	</a:t>
            </a:r>
            <a:r>
              <a:rPr lang="en-US" sz="2000" b="0" dirty="0" smtClean="0">
                <a:latin typeface="Calibri"/>
                <a:cs typeface="Calibri"/>
              </a:rPr>
              <a:t>- Ex. “</a:t>
            </a:r>
            <a:r>
              <a:rPr lang="en-US" sz="2000" b="0" i="1" dirty="0" smtClean="0">
                <a:solidFill>
                  <a:srgbClr val="0000FF"/>
                </a:solidFill>
                <a:latin typeface="Calibri"/>
                <a:cs typeface="Calibri"/>
              </a:rPr>
              <a:t>You may wish to consider </a:t>
            </a:r>
            <a:r>
              <a:rPr lang="en-US" sz="2000" b="0" i="1" dirty="0" smtClean="0">
                <a:latin typeface="Calibri"/>
                <a:cs typeface="Calibri"/>
              </a:rPr>
              <a:t>the differing views held by  Communist gerbils vs. Monarchist gerbils</a:t>
            </a:r>
            <a:r>
              <a:rPr lang="en-US" sz="2000" b="0" dirty="0" smtClean="0">
                <a:latin typeface="Calibri"/>
                <a:cs typeface="Calibri"/>
              </a:rPr>
              <a:t>,” or “</a:t>
            </a:r>
            <a:r>
              <a:rPr lang="en-US" sz="2000" b="0" i="1" dirty="0" smtClean="0">
                <a:solidFill>
                  <a:srgbClr val="0000FF"/>
                </a:solidFill>
                <a:latin typeface="Calibri"/>
                <a:cs typeface="Calibri"/>
              </a:rPr>
              <a:t>Can there be</a:t>
            </a:r>
            <a:r>
              <a:rPr lang="en-US" sz="2000" b="0" i="1" dirty="0" smtClean="0">
                <a:latin typeface="Calibri"/>
                <a:cs typeface="Calibri"/>
              </a:rPr>
              <a:t> such a thing as ‘the housefly garment industry’ or is it just a home-based craft</a:t>
            </a:r>
            <a:r>
              <a:rPr lang="en-US" sz="2000" b="0" dirty="0" smtClean="0">
                <a:latin typeface="Calibri"/>
                <a:cs typeface="Calibri"/>
              </a:rPr>
              <a:t>?” (UNC, 2012)</a:t>
            </a:r>
            <a:endParaRPr lang="en-US" sz="2000" b="0" dirty="0">
              <a:latin typeface="Calibri"/>
              <a:cs typeface="Calibri"/>
            </a:endParaRPr>
          </a:p>
        </p:txBody>
      </p:sp>
    </p:spTree>
    <p:extLst>
      <p:ext uri="{BB962C8B-B14F-4D97-AF65-F5344CB8AC3E}">
        <p14:creationId xmlns:p14="http://schemas.microsoft.com/office/powerpoint/2010/main" val="7391560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2"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additive="base">
                                        <p:cTn id="39"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2" fill="hold"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 calcmode="lin" valueType="num">
                                      <p:cBhvr additive="base">
                                        <p:cTn id="45"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Calibri"/>
                <a:cs typeface="Calibri"/>
              </a:rPr>
              <a:t>Assignment Formats (cont.)</a:t>
            </a:r>
            <a:endParaRPr lang="en-US" b="1" dirty="0">
              <a:latin typeface="Calibri"/>
              <a:cs typeface="Calibri"/>
            </a:endParaRPr>
          </a:p>
        </p:txBody>
      </p:sp>
      <p:sp>
        <p:nvSpPr>
          <p:cNvPr id="3" name="Content Placeholder 2"/>
          <p:cNvSpPr>
            <a:spLocks noGrp="1"/>
          </p:cNvSpPr>
          <p:nvPr>
            <p:ph idx="1"/>
          </p:nvPr>
        </p:nvSpPr>
        <p:spPr>
          <a:xfrm>
            <a:off x="822960" y="1100628"/>
            <a:ext cx="7520940" cy="2790920"/>
          </a:xfrm>
        </p:spPr>
        <p:txBody>
          <a:bodyPr>
            <a:noAutofit/>
          </a:bodyPr>
          <a:lstStyle/>
          <a:p>
            <a:r>
              <a:rPr lang="en-US" sz="2000" dirty="0" smtClean="0">
                <a:latin typeface="Calibri"/>
                <a:cs typeface="Calibri"/>
              </a:rPr>
              <a:t>4.) Style tips (the professor’s expectations)</a:t>
            </a:r>
          </a:p>
          <a:p>
            <a:r>
              <a:rPr lang="en-US" sz="2000" b="0" dirty="0">
                <a:latin typeface="Calibri"/>
                <a:cs typeface="Calibri"/>
              </a:rPr>
              <a:t>	</a:t>
            </a:r>
            <a:r>
              <a:rPr lang="en-US" sz="2000" b="0" dirty="0" smtClean="0">
                <a:latin typeface="Calibri"/>
                <a:cs typeface="Calibri"/>
              </a:rPr>
              <a:t>- Ex. “</a:t>
            </a:r>
            <a:r>
              <a:rPr lang="en-US" sz="2000" b="0" i="1" dirty="0" smtClean="0">
                <a:solidFill>
                  <a:srgbClr val="0000FF"/>
                </a:solidFill>
                <a:latin typeface="Calibri"/>
                <a:cs typeface="Calibri"/>
              </a:rPr>
              <a:t>Be concise</a:t>
            </a:r>
            <a:r>
              <a:rPr lang="en-US" sz="2000" b="0" dirty="0" smtClean="0">
                <a:latin typeface="Calibri"/>
                <a:cs typeface="Calibri"/>
              </a:rPr>
              <a:t>,” “</a:t>
            </a:r>
            <a:r>
              <a:rPr lang="en-US" sz="2000" b="0" i="1" dirty="0" smtClean="0">
                <a:solidFill>
                  <a:srgbClr val="0000FF"/>
                </a:solidFill>
                <a:latin typeface="Calibri"/>
                <a:cs typeface="Calibri"/>
              </a:rPr>
              <a:t>Write effectively</a:t>
            </a:r>
            <a:r>
              <a:rPr lang="en-US" sz="2000" b="0" dirty="0" smtClean="0">
                <a:latin typeface="Calibri"/>
                <a:cs typeface="Calibri"/>
              </a:rPr>
              <a:t>,” or “</a:t>
            </a:r>
            <a:r>
              <a:rPr lang="en-US" sz="2000" b="0" i="1" dirty="0" smtClean="0">
                <a:solidFill>
                  <a:srgbClr val="0000FF"/>
                </a:solidFill>
                <a:latin typeface="Calibri"/>
                <a:cs typeface="Calibri"/>
              </a:rPr>
              <a:t>Argue furiously</a:t>
            </a:r>
            <a:r>
              <a:rPr lang="en-US" sz="2000" b="0" dirty="0" smtClean="0">
                <a:latin typeface="Calibri"/>
                <a:cs typeface="Calibri"/>
              </a:rPr>
              <a:t>” (UNC, 2012). </a:t>
            </a:r>
          </a:p>
          <a:p>
            <a:r>
              <a:rPr lang="en-US" sz="2000" dirty="0" smtClean="0">
                <a:latin typeface="Calibri"/>
                <a:cs typeface="Calibri"/>
              </a:rPr>
              <a:t>5.) Technical details (format rules/guidelines)</a:t>
            </a:r>
          </a:p>
          <a:p>
            <a:r>
              <a:rPr lang="en-US" sz="2000" b="0" dirty="0">
                <a:latin typeface="Calibri"/>
                <a:cs typeface="Calibri"/>
              </a:rPr>
              <a:t>	</a:t>
            </a:r>
            <a:r>
              <a:rPr lang="en-US" sz="2000" b="0" dirty="0" smtClean="0">
                <a:latin typeface="Calibri"/>
                <a:cs typeface="Calibri"/>
              </a:rPr>
              <a:t>-Ex. “</a:t>
            </a:r>
            <a:r>
              <a:rPr lang="en-US" sz="2000" b="0" i="1" dirty="0" smtClean="0">
                <a:latin typeface="Calibri"/>
                <a:cs typeface="Calibri"/>
              </a:rPr>
              <a:t>Your paper must be typed in </a:t>
            </a:r>
            <a:r>
              <a:rPr lang="en-US" sz="2000" b="0" i="1" dirty="0" smtClean="0">
                <a:solidFill>
                  <a:srgbClr val="0000FF"/>
                </a:solidFill>
                <a:latin typeface="Calibri"/>
                <a:cs typeface="Calibri"/>
              </a:rPr>
              <a:t>Palatino font </a:t>
            </a:r>
            <a:r>
              <a:rPr lang="en-US" sz="2000" b="0" i="1" dirty="0" smtClean="0">
                <a:latin typeface="Calibri"/>
                <a:cs typeface="Calibri"/>
              </a:rPr>
              <a:t>on </a:t>
            </a:r>
            <a:r>
              <a:rPr lang="en-US" sz="2000" b="0" i="1" dirty="0" smtClean="0">
                <a:solidFill>
                  <a:srgbClr val="0000FF"/>
                </a:solidFill>
                <a:latin typeface="Calibri"/>
                <a:cs typeface="Calibri"/>
              </a:rPr>
              <a:t>gray paper </a:t>
            </a:r>
            <a:r>
              <a:rPr lang="en-US" sz="2000" b="0" i="1" dirty="0" smtClean="0">
                <a:latin typeface="Calibri"/>
                <a:cs typeface="Calibri"/>
              </a:rPr>
              <a:t>and </a:t>
            </a:r>
            <a:r>
              <a:rPr lang="en-US" sz="2000" b="0" i="1" dirty="0" smtClean="0">
                <a:solidFill>
                  <a:srgbClr val="0000FF"/>
                </a:solidFill>
                <a:latin typeface="Calibri"/>
                <a:cs typeface="Calibri"/>
              </a:rPr>
              <a:t>must not exceed 600 pages</a:t>
            </a:r>
            <a:r>
              <a:rPr lang="en-US" sz="2000" b="0" i="1" dirty="0" smtClean="0">
                <a:latin typeface="Calibri"/>
                <a:cs typeface="Calibri"/>
              </a:rPr>
              <a:t>. It is </a:t>
            </a:r>
            <a:r>
              <a:rPr lang="en-US" sz="2000" b="0" i="1" dirty="0" smtClean="0">
                <a:solidFill>
                  <a:srgbClr val="0000FF"/>
                </a:solidFill>
                <a:latin typeface="Calibri"/>
                <a:cs typeface="Calibri"/>
              </a:rPr>
              <a:t>due on the anniversary of Mao </a:t>
            </a:r>
            <a:r>
              <a:rPr lang="en-US" sz="2000" b="0" i="1" dirty="0" err="1" smtClean="0">
                <a:solidFill>
                  <a:srgbClr val="0000FF"/>
                </a:solidFill>
                <a:latin typeface="Calibri"/>
                <a:cs typeface="Calibri"/>
              </a:rPr>
              <a:t>Tse-tung’s</a:t>
            </a:r>
            <a:r>
              <a:rPr lang="en-US" sz="2000" b="0" i="1" dirty="0" smtClean="0">
                <a:solidFill>
                  <a:srgbClr val="0000FF"/>
                </a:solidFill>
                <a:latin typeface="Calibri"/>
                <a:cs typeface="Calibri"/>
              </a:rPr>
              <a:t> death</a:t>
            </a:r>
            <a:r>
              <a:rPr lang="en-US" sz="2000" b="0" dirty="0" smtClean="0">
                <a:latin typeface="Calibri"/>
                <a:cs typeface="Calibri"/>
              </a:rPr>
              <a:t>” (UNC, 2012).  </a:t>
            </a:r>
            <a:endParaRPr lang="en-US" sz="2000" b="0" dirty="0">
              <a:latin typeface="Calibri"/>
              <a:cs typeface="Calibri"/>
            </a:endParaRPr>
          </a:p>
        </p:txBody>
      </p:sp>
      <p:pic>
        <p:nvPicPr>
          <p:cNvPr id="4" name="Picture 3"/>
          <p:cNvPicPr>
            <a:picLocks noChangeAspect="1"/>
          </p:cNvPicPr>
          <p:nvPr/>
        </p:nvPicPr>
        <p:blipFill rotWithShape="1">
          <a:blip r:embed="rId3">
            <a:extLst>
              <a:ext uri="{BEBA8EAE-BF5A-486C-A8C5-ECC9F3942E4B}">
                <a14:imgProps xmlns:a14="http://schemas.microsoft.com/office/drawing/2010/main">
                  <a14:imgLayer r:embed="rId4">
                    <a14:imgEffect>
                      <a14:backgroundRemoval t="2174" b="96377" l="16667" r="94872">
                        <a14:backgroundMark x1="72821" y1="78623" x2="72821" y2="78623"/>
                        <a14:backgroundMark x1="59231" y1="78261" x2="59231" y2="78261"/>
                      </a14:backgroundRemoval>
                    </a14:imgEffect>
                  </a14:imgLayer>
                </a14:imgProps>
              </a:ext>
            </a:extLst>
          </a:blip>
          <a:srcRect l="14957"/>
          <a:stretch/>
        </p:blipFill>
        <p:spPr>
          <a:xfrm>
            <a:off x="0" y="3524582"/>
            <a:ext cx="4212167" cy="3505200"/>
          </a:xfrm>
          <a:prstGeom prst="rect">
            <a:avLst/>
          </a:prstGeom>
        </p:spPr>
      </p:pic>
      <p:pic>
        <p:nvPicPr>
          <p:cNvPr id="5" name="Picture 4"/>
          <p:cNvPicPr>
            <a:picLocks noChangeAspect="1"/>
          </p:cNvPicPr>
          <p:nvPr/>
        </p:nvPicPr>
        <p:blipFill>
          <a:blip r:embed="rId5">
            <a:extLst>
              <a:ext uri="{BEBA8EAE-BF5A-486C-A8C5-ECC9F3942E4B}">
                <a14:imgProps xmlns:a14="http://schemas.microsoft.com/office/drawing/2010/main">
                  <a14:imgLayer r:embed="rId6">
                    <a14:imgEffect>
                      <a14:backgroundRemoval t="10000" b="90000" l="10000" r="90000">
                        <a14:backgroundMark x1="49750" y1="64667" x2="49750" y2="64667"/>
                        <a14:backgroundMark x1="63000" y1="59000" x2="63000" y2="59000"/>
                        <a14:backgroundMark x1="47250" y1="62333" x2="47250" y2="62333"/>
                      </a14:backgroundRemoval>
                    </a14:imgEffect>
                  </a14:imgLayer>
                </a14:imgProps>
              </a:ext>
            </a:extLst>
          </a:blip>
          <a:stretch>
            <a:fillRect/>
          </a:stretch>
        </p:blipFill>
        <p:spPr>
          <a:xfrm>
            <a:off x="4572000" y="3429000"/>
            <a:ext cx="5080000" cy="3810000"/>
          </a:xfrm>
          <a:prstGeom prst="rect">
            <a:avLst/>
          </a:prstGeom>
        </p:spPr>
      </p:pic>
    </p:spTree>
    <p:extLst>
      <p:ext uri="{BB962C8B-B14F-4D97-AF65-F5344CB8AC3E}">
        <p14:creationId xmlns:p14="http://schemas.microsoft.com/office/powerpoint/2010/main" val="25622769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Calibri"/>
                <a:cs typeface="Calibri"/>
              </a:rPr>
              <a:t>Interpreting the assignment</a:t>
            </a:r>
            <a:endParaRPr lang="en-US" b="1" dirty="0">
              <a:latin typeface="Calibri"/>
              <a:cs typeface="Calibri"/>
            </a:endParaRPr>
          </a:p>
        </p:txBody>
      </p:sp>
      <p:pic>
        <p:nvPicPr>
          <p:cNvPr id="4" name="Picture 3"/>
          <p:cNvPicPr>
            <a:picLocks noChangeAspect="1"/>
          </p:cNvPicPr>
          <p:nvPr/>
        </p:nvPicPr>
        <p:blipFill rotWithShape="1">
          <a:blip r:embed="rId2"/>
          <a:srcRect b="6922"/>
          <a:stretch/>
        </p:blipFill>
        <p:spPr>
          <a:xfrm>
            <a:off x="1651000" y="1519767"/>
            <a:ext cx="5842000" cy="4421011"/>
          </a:xfrm>
          <a:prstGeom prst="rect">
            <a:avLst/>
          </a:prstGeom>
        </p:spPr>
      </p:pic>
    </p:spTree>
    <p:extLst>
      <p:ext uri="{BB962C8B-B14F-4D97-AF65-F5344CB8AC3E}">
        <p14:creationId xmlns:p14="http://schemas.microsoft.com/office/powerpoint/2010/main" val="42143940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90152"/>
            <a:ext cx="7520940" cy="566671"/>
          </a:xfrm>
        </p:spPr>
        <p:txBody>
          <a:bodyPr/>
          <a:lstStyle/>
          <a:p>
            <a:pPr algn="ctr"/>
            <a:r>
              <a:rPr lang="en-US" b="1" dirty="0" smtClean="0">
                <a:latin typeface="Calibri"/>
                <a:cs typeface="Calibri"/>
              </a:rPr>
              <a:t>Interpreting the assignment (cont.)</a:t>
            </a:r>
            <a:endParaRPr lang="en-US" b="1" dirty="0">
              <a:latin typeface="Calibri"/>
              <a:cs typeface="Calibri"/>
            </a:endParaRPr>
          </a:p>
        </p:txBody>
      </p:sp>
      <p:sp>
        <p:nvSpPr>
          <p:cNvPr id="3" name="Content Placeholder 2"/>
          <p:cNvSpPr>
            <a:spLocks noGrp="1"/>
          </p:cNvSpPr>
          <p:nvPr>
            <p:ph idx="1"/>
          </p:nvPr>
        </p:nvSpPr>
        <p:spPr>
          <a:xfrm>
            <a:off x="822960" y="766059"/>
            <a:ext cx="7520940" cy="4538890"/>
          </a:xfrm>
        </p:spPr>
        <p:txBody>
          <a:bodyPr>
            <a:noAutofit/>
          </a:bodyPr>
          <a:lstStyle/>
          <a:p>
            <a:r>
              <a:rPr lang="en-US" sz="1700" dirty="0" smtClean="0">
                <a:latin typeface="Calibri"/>
                <a:cs typeface="Calibri"/>
              </a:rPr>
              <a:t>1.) Why did your professor give you this particular assignment? What will you learn from this assignment? What is the purpose?</a:t>
            </a:r>
          </a:p>
          <a:p>
            <a:r>
              <a:rPr lang="en-US" sz="1700" b="0" dirty="0">
                <a:latin typeface="Calibri"/>
                <a:cs typeface="Calibri"/>
              </a:rPr>
              <a:t>	</a:t>
            </a:r>
            <a:r>
              <a:rPr lang="en-US" sz="1700" b="0" dirty="0" smtClean="0">
                <a:latin typeface="Calibri"/>
                <a:cs typeface="Calibri"/>
              </a:rPr>
              <a:t>- Pay attention to key words (mainly verbs) on the assignment sheet. These will give you clues as to the assignment’s purpose. </a:t>
            </a:r>
          </a:p>
          <a:p>
            <a:pPr marL="915988"/>
            <a:r>
              <a:rPr lang="en-US" sz="1700" b="0" dirty="0">
                <a:latin typeface="Calibri"/>
                <a:cs typeface="Calibri"/>
              </a:rPr>
              <a:t>	</a:t>
            </a:r>
            <a:r>
              <a:rPr lang="en-US" sz="1700" b="0" dirty="0" smtClean="0">
                <a:latin typeface="Calibri"/>
                <a:cs typeface="Calibri"/>
              </a:rPr>
              <a:t>- </a:t>
            </a:r>
            <a:r>
              <a:rPr lang="en-US" sz="1700" b="0" dirty="0" smtClean="0">
                <a:latin typeface="Calibri"/>
                <a:cs typeface="Calibri"/>
              </a:rPr>
              <a:t>Information words (who, what, when, where, why)</a:t>
            </a:r>
            <a:r>
              <a:rPr lang="en-US" sz="1700" b="0" dirty="0" smtClean="0">
                <a:latin typeface="Calibri"/>
                <a:cs typeface="Calibri"/>
              </a:rPr>
              <a:t>:</a:t>
            </a:r>
          </a:p>
          <a:p>
            <a:pPr marL="915988" indent="-1588"/>
            <a:r>
              <a:rPr lang="en-US" sz="1700" b="0" dirty="0" smtClean="0">
                <a:solidFill>
                  <a:srgbClr val="0000FF"/>
                </a:solidFill>
                <a:latin typeface="Calibri"/>
                <a:cs typeface="Calibri"/>
              </a:rPr>
              <a:t>		Define</a:t>
            </a:r>
            <a:r>
              <a:rPr lang="en-US" sz="1700" b="0" dirty="0" smtClean="0">
                <a:latin typeface="Calibri"/>
                <a:cs typeface="Calibri"/>
              </a:rPr>
              <a:t>, </a:t>
            </a:r>
            <a:r>
              <a:rPr lang="en-US" sz="1700" b="0" dirty="0" smtClean="0">
                <a:solidFill>
                  <a:srgbClr val="0000FF"/>
                </a:solidFill>
                <a:latin typeface="Calibri"/>
                <a:cs typeface="Calibri"/>
              </a:rPr>
              <a:t>explain</a:t>
            </a:r>
            <a:r>
              <a:rPr lang="en-US" sz="1700" b="0" dirty="0" smtClean="0">
                <a:latin typeface="Calibri"/>
                <a:cs typeface="Calibri"/>
              </a:rPr>
              <a:t>, </a:t>
            </a:r>
            <a:r>
              <a:rPr lang="en-US" sz="1700" b="0" dirty="0" smtClean="0">
                <a:solidFill>
                  <a:srgbClr val="0000FF"/>
                </a:solidFill>
                <a:latin typeface="Calibri"/>
                <a:cs typeface="Calibri"/>
              </a:rPr>
              <a:t>illustrate</a:t>
            </a:r>
            <a:r>
              <a:rPr lang="en-US" sz="1700" b="0" dirty="0" smtClean="0">
                <a:latin typeface="Calibri"/>
                <a:cs typeface="Calibri"/>
              </a:rPr>
              <a:t>…</a:t>
            </a:r>
          </a:p>
          <a:p>
            <a:pPr marL="915988"/>
            <a:r>
              <a:rPr lang="en-US" sz="1700" b="0" dirty="0">
                <a:latin typeface="Calibri"/>
                <a:cs typeface="Calibri"/>
              </a:rPr>
              <a:t>	</a:t>
            </a:r>
            <a:r>
              <a:rPr lang="en-US" sz="1700" b="0" dirty="0" smtClean="0">
                <a:latin typeface="Calibri"/>
                <a:cs typeface="Calibri"/>
              </a:rPr>
              <a:t>- </a:t>
            </a:r>
            <a:r>
              <a:rPr lang="en-US" sz="1700" b="0" dirty="0" smtClean="0">
                <a:latin typeface="Calibri"/>
                <a:cs typeface="Calibri"/>
              </a:rPr>
              <a:t>Relation words (connections)</a:t>
            </a:r>
            <a:r>
              <a:rPr lang="en-US" sz="1700" b="0" dirty="0" smtClean="0">
                <a:latin typeface="Calibri"/>
                <a:cs typeface="Calibri"/>
              </a:rPr>
              <a:t>:</a:t>
            </a:r>
          </a:p>
          <a:p>
            <a:pPr marL="915988" indent="-1588"/>
            <a:r>
              <a:rPr lang="en-US" sz="1700" b="0" dirty="0" smtClean="0">
                <a:solidFill>
                  <a:srgbClr val="0000FF"/>
                </a:solidFill>
                <a:latin typeface="Calibri"/>
                <a:cs typeface="Calibri"/>
              </a:rPr>
              <a:t>		Compare</a:t>
            </a:r>
            <a:r>
              <a:rPr lang="en-US" sz="1700" b="0" dirty="0" smtClean="0">
                <a:latin typeface="Calibri"/>
                <a:cs typeface="Calibri"/>
              </a:rPr>
              <a:t>, </a:t>
            </a:r>
            <a:r>
              <a:rPr lang="en-US" sz="1700" b="0" dirty="0" smtClean="0">
                <a:solidFill>
                  <a:srgbClr val="0000FF"/>
                </a:solidFill>
                <a:latin typeface="Calibri"/>
                <a:cs typeface="Calibri"/>
              </a:rPr>
              <a:t>contrast</a:t>
            </a:r>
            <a:r>
              <a:rPr lang="en-US" sz="1700" b="0" dirty="0" smtClean="0">
                <a:latin typeface="Calibri"/>
                <a:cs typeface="Calibri"/>
              </a:rPr>
              <a:t>, </a:t>
            </a:r>
            <a:r>
              <a:rPr lang="en-US" sz="1700" b="0" dirty="0" smtClean="0">
                <a:solidFill>
                  <a:srgbClr val="0000FF"/>
                </a:solidFill>
                <a:latin typeface="Calibri"/>
                <a:cs typeface="Calibri"/>
              </a:rPr>
              <a:t>apply</a:t>
            </a:r>
            <a:r>
              <a:rPr lang="en-US" sz="1700" b="0" dirty="0" smtClean="0">
                <a:latin typeface="Calibri"/>
                <a:cs typeface="Calibri"/>
              </a:rPr>
              <a:t>… </a:t>
            </a:r>
          </a:p>
          <a:p>
            <a:pPr marL="915988"/>
            <a:r>
              <a:rPr lang="en-US" sz="1700" b="0" dirty="0">
                <a:latin typeface="Calibri"/>
                <a:cs typeface="Calibri"/>
              </a:rPr>
              <a:t>	</a:t>
            </a:r>
            <a:r>
              <a:rPr lang="en-US" sz="1700" b="0" dirty="0" smtClean="0">
                <a:latin typeface="Calibri"/>
                <a:cs typeface="Calibri"/>
              </a:rPr>
              <a:t>- </a:t>
            </a:r>
            <a:r>
              <a:rPr lang="en-US" sz="1700" b="0" dirty="0" smtClean="0">
                <a:latin typeface="Calibri"/>
                <a:cs typeface="Calibri"/>
              </a:rPr>
              <a:t>Interpretation words (defend your ideas)</a:t>
            </a:r>
            <a:r>
              <a:rPr lang="en-US" sz="1700" b="0" dirty="0" smtClean="0">
                <a:latin typeface="Calibri"/>
                <a:cs typeface="Calibri"/>
              </a:rPr>
              <a:t>:</a:t>
            </a:r>
          </a:p>
          <a:p>
            <a:pPr marL="915988" indent="-1588"/>
            <a:r>
              <a:rPr lang="en-US" sz="1700" b="0" dirty="0" smtClean="0">
                <a:solidFill>
                  <a:srgbClr val="0000FF"/>
                </a:solidFill>
                <a:latin typeface="Calibri"/>
                <a:cs typeface="Calibri"/>
              </a:rPr>
              <a:t>		Asses</a:t>
            </a:r>
            <a:r>
              <a:rPr lang="en-US" sz="1700" b="0" dirty="0" smtClean="0">
                <a:latin typeface="Calibri"/>
                <a:cs typeface="Calibri"/>
              </a:rPr>
              <a:t>, </a:t>
            </a:r>
            <a:r>
              <a:rPr lang="en-US" sz="1700" b="0" dirty="0" smtClean="0">
                <a:solidFill>
                  <a:srgbClr val="0000FF"/>
                </a:solidFill>
                <a:latin typeface="Calibri"/>
                <a:cs typeface="Calibri"/>
              </a:rPr>
              <a:t>prove</a:t>
            </a:r>
            <a:r>
              <a:rPr lang="en-US" sz="1700" b="0" dirty="0" smtClean="0">
                <a:latin typeface="Calibri"/>
                <a:cs typeface="Calibri"/>
              </a:rPr>
              <a:t>, </a:t>
            </a:r>
            <a:r>
              <a:rPr lang="en-US" sz="1700" b="0" dirty="0" smtClean="0">
                <a:solidFill>
                  <a:srgbClr val="0000FF"/>
                </a:solidFill>
                <a:latin typeface="Calibri"/>
                <a:cs typeface="Calibri"/>
              </a:rPr>
              <a:t>evaluate</a:t>
            </a:r>
            <a:r>
              <a:rPr lang="en-US" sz="1700" b="0" dirty="0" smtClean="0">
                <a:latin typeface="Calibri"/>
                <a:cs typeface="Calibri"/>
              </a:rPr>
              <a:t>, </a:t>
            </a:r>
            <a:r>
              <a:rPr lang="en-US" sz="1700" b="0" dirty="0" smtClean="0">
                <a:solidFill>
                  <a:srgbClr val="0000FF"/>
                </a:solidFill>
                <a:latin typeface="Calibri"/>
                <a:cs typeface="Calibri"/>
              </a:rPr>
              <a:t>support</a:t>
            </a:r>
            <a:r>
              <a:rPr lang="en-US" sz="1700" b="0" dirty="0" smtClean="0">
                <a:latin typeface="Calibri"/>
                <a:cs typeface="Calibri"/>
              </a:rPr>
              <a:t>, </a:t>
            </a:r>
            <a:r>
              <a:rPr lang="en-US" sz="1700" b="0" dirty="0" smtClean="0">
                <a:solidFill>
                  <a:srgbClr val="0000FF"/>
                </a:solidFill>
                <a:latin typeface="Calibri"/>
                <a:cs typeface="Calibri"/>
              </a:rPr>
              <a:t>argue</a:t>
            </a:r>
            <a:r>
              <a:rPr lang="en-US" sz="1700" b="0" dirty="0" smtClean="0">
                <a:latin typeface="Calibri"/>
                <a:cs typeface="Calibri"/>
              </a:rPr>
              <a:t>…</a:t>
            </a:r>
          </a:p>
          <a:p>
            <a:r>
              <a:rPr lang="en-US" sz="1700" dirty="0" smtClean="0">
                <a:latin typeface="Calibri"/>
                <a:cs typeface="Calibri"/>
              </a:rPr>
              <a:t>2) Who is your audience? How much do they know about your topic? Do you need to be formal with them or casual (i.e. are you writing to your state representative or your best friend)? </a:t>
            </a:r>
          </a:p>
          <a:p>
            <a:endParaRPr lang="en-US" sz="1700" dirty="0">
              <a:latin typeface="Calibri"/>
              <a:cs typeface="Calibri"/>
            </a:endParaRPr>
          </a:p>
        </p:txBody>
      </p:sp>
    </p:spTree>
    <p:extLst>
      <p:ext uri="{BB962C8B-B14F-4D97-AF65-F5344CB8AC3E}">
        <p14:creationId xmlns:p14="http://schemas.microsoft.com/office/powerpoint/2010/main" val="343447046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28790"/>
            <a:ext cx="7520940" cy="540912"/>
          </a:xfrm>
        </p:spPr>
        <p:txBody>
          <a:bodyPr/>
          <a:lstStyle/>
          <a:p>
            <a:pPr algn="ctr"/>
            <a:r>
              <a:rPr lang="en-US" b="1" dirty="0" smtClean="0">
                <a:latin typeface="Calibri"/>
                <a:cs typeface="Calibri"/>
              </a:rPr>
              <a:t>Interpreting the assignment (cont.)</a:t>
            </a:r>
            <a:endParaRPr lang="en-US" b="1" dirty="0">
              <a:latin typeface="Calibri"/>
              <a:cs typeface="Calibri"/>
            </a:endParaRPr>
          </a:p>
        </p:txBody>
      </p:sp>
      <p:sp>
        <p:nvSpPr>
          <p:cNvPr id="3" name="Content Placeholder 2"/>
          <p:cNvSpPr>
            <a:spLocks noGrp="1"/>
          </p:cNvSpPr>
          <p:nvPr>
            <p:ph idx="1"/>
          </p:nvPr>
        </p:nvSpPr>
        <p:spPr>
          <a:xfrm>
            <a:off x="822960" y="669702"/>
            <a:ext cx="7520940" cy="4773669"/>
          </a:xfrm>
        </p:spPr>
        <p:txBody>
          <a:bodyPr>
            <a:noAutofit/>
          </a:bodyPr>
          <a:lstStyle/>
          <a:p>
            <a:r>
              <a:rPr lang="en-US" sz="2000" dirty="0" smtClean="0">
                <a:latin typeface="Calibri"/>
                <a:cs typeface="Calibri"/>
              </a:rPr>
              <a:t>3.) What kind of evidence do you need?</a:t>
            </a:r>
          </a:p>
          <a:p>
            <a:r>
              <a:rPr lang="en-US" sz="2000" b="0" dirty="0">
                <a:latin typeface="Calibri"/>
                <a:cs typeface="Calibri"/>
              </a:rPr>
              <a:t>	</a:t>
            </a:r>
            <a:r>
              <a:rPr lang="en-US" sz="2000" b="0" dirty="0" smtClean="0">
                <a:latin typeface="Calibri"/>
                <a:cs typeface="Calibri"/>
              </a:rPr>
              <a:t>- Einstein proof (a famous source)</a:t>
            </a:r>
          </a:p>
          <a:p>
            <a:r>
              <a:rPr lang="en-US" sz="2000" b="0" dirty="0">
                <a:latin typeface="Calibri"/>
                <a:cs typeface="Calibri"/>
              </a:rPr>
              <a:t>	</a:t>
            </a:r>
            <a:r>
              <a:rPr lang="en-US" sz="2000" b="0" dirty="0" smtClean="0">
                <a:latin typeface="Calibri"/>
                <a:cs typeface="Calibri"/>
              </a:rPr>
              <a:t>- Case proof (an actual experience)</a:t>
            </a:r>
          </a:p>
          <a:p>
            <a:r>
              <a:rPr lang="en-US" sz="2000" b="0" dirty="0">
                <a:latin typeface="Calibri"/>
                <a:cs typeface="Calibri"/>
              </a:rPr>
              <a:t>	</a:t>
            </a:r>
            <a:r>
              <a:rPr lang="en-US" sz="2000" b="0" dirty="0" smtClean="0">
                <a:latin typeface="Calibri"/>
                <a:cs typeface="Calibri"/>
              </a:rPr>
              <a:t>- Fact proof (statistics, research)</a:t>
            </a:r>
          </a:p>
          <a:p>
            <a:r>
              <a:rPr lang="en-US" sz="2000" b="0" dirty="0">
                <a:latin typeface="Calibri"/>
                <a:cs typeface="Calibri"/>
              </a:rPr>
              <a:t>	</a:t>
            </a:r>
            <a:r>
              <a:rPr lang="en-US" sz="2000" b="0" dirty="0" smtClean="0">
                <a:latin typeface="Calibri"/>
                <a:cs typeface="Calibri"/>
              </a:rPr>
              <a:t>- “For example” proof (examples from the text)</a:t>
            </a:r>
          </a:p>
          <a:p>
            <a:r>
              <a:rPr lang="en-US" sz="2000" dirty="0" smtClean="0">
                <a:latin typeface="Calibri"/>
                <a:cs typeface="Calibri"/>
              </a:rPr>
              <a:t>4.) What kind of writing style is acceptable? Can you use first person (I, me, my, etc.)? Is it a more formal paper? When in doubt, ask your instructor! </a:t>
            </a:r>
          </a:p>
          <a:p>
            <a:r>
              <a:rPr lang="en-US" sz="2000" dirty="0" smtClean="0">
                <a:latin typeface="Calibri"/>
                <a:cs typeface="Calibri"/>
              </a:rPr>
              <a:t>5.) What are the technical details about the assignment? </a:t>
            </a:r>
            <a:endParaRPr lang="en-US" sz="2000" dirty="0">
              <a:latin typeface="Calibri"/>
              <a:cs typeface="Calibri"/>
            </a:endParaRPr>
          </a:p>
          <a:p>
            <a:r>
              <a:rPr lang="en-US" sz="2000" b="0" dirty="0" smtClean="0">
                <a:latin typeface="Calibri"/>
                <a:cs typeface="Calibri"/>
              </a:rPr>
              <a:t>	-Page length, font, and font size</a:t>
            </a:r>
          </a:p>
          <a:p>
            <a:r>
              <a:rPr lang="en-US" sz="2000" b="0" dirty="0">
                <a:latin typeface="Calibri"/>
                <a:cs typeface="Calibri"/>
              </a:rPr>
              <a:t>	</a:t>
            </a:r>
            <a:r>
              <a:rPr lang="en-US" sz="2000" b="0" dirty="0" smtClean="0">
                <a:latin typeface="Calibri"/>
                <a:cs typeface="Calibri"/>
              </a:rPr>
              <a:t>- Documentation style: APA, MLA, AMA, Chicago, etc. </a:t>
            </a:r>
            <a:endParaRPr lang="en-US" sz="2000" b="0" dirty="0">
              <a:latin typeface="Calibri"/>
              <a:cs typeface="Calibri"/>
            </a:endParaRPr>
          </a:p>
        </p:txBody>
      </p:sp>
    </p:spTree>
    <p:extLst>
      <p:ext uri="{BB962C8B-B14F-4D97-AF65-F5344CB8AC3E}">
        <p14:creationId xmlns:p14="http://schemas.microsoft.com/office/powerpoint/2010/main" val="119392292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3496</TotalTime>
  <Words>582</Words>
  <Application>Microsoft Macintosh PowerPoint</Application>
  <PresentationFormat>On-screen Show (4:3)</PresentationFormat>
  <Paragraphs>153</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Angles</vt:lpstr>
      <vt:lpstr>Ready, set…write!</vt:lpstr>
      <vt:lpstr>Overview</vt:lpstr>
      <vt:lpstr>I.) Understanding and Unpacking College Assignments</vt:lpstr>
      <vt:lpstr>Basic tips</vt:lpstr>
      <vt:lpstr>Assignment Formats</vt:lpstr>
      <vt:lpstr>Assignment Formats (cont.)</vt:lpstr>
      <vt:lpstr>Interpreting the assignment</vt:lpstr>
      <vt:lpstr>Interpreting the assignment (cont.)</vt:lpstr>
      <vt:lpstr>Interpreting the assignment (cont.)</vt:lpstr>
      <vt:lpstr>Unpack the Following Prompt</vt:lpstr>
      <vt:lpstr>What is SOAPS2Tone?</vt:lpstr>
      <vt:lpstr>Who is the Speaker?</vt:lpstr>
      <vt:lpstr>What is the Occasion?</vt:lpstr>
      <vt:lpstr>Who is the Audience?</vt:lpstr>
      <vt:lpstr>What is the Author’s Purpose?</vt:lpstr>
      <vt:lpstr>What is the Subject of the text?</vt:lpstr>
      <vt:lpstr>Or, What is the Author’s Style</vt:lpstr>
      <vt:lpstr>What is the Author’s Tone?</vt:lpstr>
      <vt:lpstr>Leveraging SPERM to CONSIDER CONTEXT</vt:lpstr>
      <vt:lpstr>Dual-Entry Note-taking</vt:lpstr>
      <vt:lpstr>Dual-Entry Note-taking</vt:lpstr>
      <vt:lpstr>Your Turn: Help Us Make selections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Ready, set…write!</dc:title>
  <dc:creator>Katie Lieder</dc:creator>
  <cp:lastModifiedBy>Ron DelVillano</cp:lastModifiedBy>
  <cp:revision>38</cp:revision>
  <dcterms:created xsi:type="dcterms:W3CDTF">2012-08-21T19:40:26Z</dcterms:created>
  <dcterms:modified xsi:type="dcterms:W3CDTF">2013-08-21T20:15:15Z</dcterms:modified>
</cp:coreProperties>
</file>