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9" r:id="rId4"/>
    <p:sldId id="258" r:id="rId5"/>
    <p:sldId id="259" r:id="rId6"/>
    <p:sldId id="260" r:id="rId7"/>
    <p:sldId id="261" r:id="rId8"/>
    <p:sldId id="262" r:id="rId9"/>
    <p:sldId id="268" r:id="rId10"/>
    <p:sldId id="263" r:id="rId11"/>
    <p:sldId id="264" r:id="rId12"/>
    <p:sldId id="265" r:id="rId13"/>
    <p:sldId id="266" r:id="rId14"/>
    <p:sldId id="267"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118" d="100"/>
          <a:sy n="118" d="100"/>
        </p:scale>
        <p:origin x="-1434" y="19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B7C3F878-F5E8-489B-AC8A-64F2A7E22C28}" type="datetimeFigureOut">
              <a:rPr lang="en-US" smtClean="0"/>
              <a:pPr/>
              <a:t>3/15/2013</a:t>
            </a:fld>
            <a:endParaRPr lang="en-US"/>
          </a:p>
        </p:txBody>
      </p:sp>
      <p:sp>
        <p:nvSpPr>
          <p:cNvPr id="5" name="Footer Placeholder 4"/>
          <p:cNvSpPr>
            <a:spLocks noGrp="1"/>
          </p:cNvSpPr>
          <p:nvPr>
            <p:ph type="ftr" sz="quarter" idx="11"/>
          </p:nvPr>
        </p:nvSpPr>
        <p:spPr>
          <a:xfrm>
            <a:off x="1174044" y="5357592"/>
            <a:ext cx="5034845" cy="365125"/>
          </a:xfrm>
        </p:spPr>
        <p:txBody>
          <a:bodyPr/>
          <a:lstStyle/>
          <a:p>
            <a:endParaRPr lang="en-US" dirty="0"/>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651FC063-5EA9-49AF-AFAF-D68C9E82B23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3F878-F5E8-489B-AC8A-64F2A7E22C28}" type="datetimeFigureOut">
              <a:rPr lang="en-US" smtClean="0"/>
              <a:pPr/>
              <a:t>3/15/2013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3F878-F5E8-489B-AC8A-64F2A7E22C28}" type="datetimeFigureOut">
              <a:rPr lang="en-US" smtClean="0"/>
              <a:pPr/>
              <a:t>3/15/2013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3F878-F5E8-489B-AC8A-64F2A7E22C28}" type="datetimeFigureOut">
              <a:rPr lang="en-US" smtClean="0"/>
              <a:pPr/>
              <a:t>3/15/2013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C3F878-F5E8-489B-AC8A-64F2A7E22C28}" type="datetimeFigureOut">
              <a:rPr lang="en-US" smtClean="0"/>
              <a:pPr/>
              <a:t>3/15/2013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B7C3F878-F5E8-489B-AC8A-64F2A7E22C28}" type="datetimeFigureOut">
              <a:rPr lang="en-US" smtClean="0"/>
              <a:pPr/>
              <a:t>3/15/2013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1FC063-5EA9-49AF-AFAF-D68C9E82B23B}" type="slidenum">
              <a:rPr lang="en-US" smtClean="0"/>
              <a:pPr/>
              <a:t>‹#›</a:t>
            </a:fld>
            <a:endParaRPr lang="en-US"/>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B7C3F878-F5E8-489B-AC8A-64F2A7E22C28}" type="datetimeFigureOut">
              <a:rPr lang="en-US" smtClean="0"/>
              <a:pPr/>
              <a:t>3/15/2013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1FC063-5EA9-49AF-AFAF-D68C9E82B23B}" type="slidenum">
              <a:rPr lang="en-US" smtClean="0"/>
              <a:pPr/>
              <a:t>‹#›</a:t>
            </a:fld>
            <a:endParaRPr lang="en-US"/>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C3F878-F5E8-489B-AC8A-64F2A7E22C28}" type="datetimeFigureOut">
              <a:rPr lang="en-US" smtClean="0"/>
              <a:pPr/>
              <a:t>3/15/2013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C3F878-F5E8-489B-AC8A-64F2A7E22C28}" type="datetimeFigureOut">
              <a:rPr lang="en-US" smtClean="0"/>
              <a:pPr/>
              <a:t>3/15/2013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B7C3F878-F5E8-489B-AC8A-64F2A7E22C28}" type="datetimeFigureOut">
              <a:rPr lang="en-US" smtClean="0"/>
              <a:pPr/>
              <a:t>3/15/2013</a:t>
            </a:fld>
            <a:endParaRPr lang="en-US"/>
          </a:p>
        </p:txBody>
      </p:sp>
      <p:sp>
        <p:nvSpPr>
          <p:cNvPr id="6" name="Footer Placeholder 5"/>
          <p:cNvSpPr>
            <a:spLocks noGrp="1"/>
          </p:cNvSpPr>
          <p:nvPr>
            <p:ph type="ftr" sz="quarter" idx="11"/>
          </p:nvPr>
        </p:nvSpPr>
        <p:spPr>
          <a:xfrm rot="-60000">
            <a:off x="914554" y="5829261"/>
            <a:ext cx="3522607" cy="365125"/>
          </a:xfrm>
        </p:spPr>
        <p:txBody>
          <a:bodyPr/>
          <a:lstStyle/>
          <a:p>
            <a:endParaRPr lang="en-US" dirty="0"/>
          </a:p>
        </p:txBody>
      </p:sp>
      <p:sp>
        <p:nvSpPr>
          <p:cNvPr id="7" name="Slide Number Placeholder 6"/>
          <p:cNvSpPr>
            <a:spLocks noGrp="1"/>
          </p:cNvSpPr>
          <p:nvPr>
            <p:ph type="sldNum" sz="quarter" idx="12"/>
          </p:nvPr>
        </p:nvSpPr>
        <p:spPr>
          <a:xfrm rot="60000">
            <a:off x="7557313" y="5896961"/>
            <a:ext cx="554023" cy="365125"/>
          </a:xfrm>
        </p:spPr>
        <p:txBody>
          <a:bodyPr/>
          <a:lstStyle/>
          <a:p>
            <a:fld id="{651FC063-5EA9-49AF-AFAF-D68C9E82B23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B7C3F878-F5E8-489B-AC8A-64F2A7E22C28}" type="datetimeFigureOut">
              <a:rPr lang="en-US" smtClean="0"/>
              <a:pPr/>
              <a:t>3/15/2013</a:t>
            </a:fld>
            <a:endParaRPr lang="en-US"/>
          </a:p>
        </p:txBody>
      </p:sp>
      <p:sp>
        <p:nvSpPr>
          <p:cNvPr id="6" name="Footer Placeholder 5"/>
          <p:cNvSpPr>
            <a:spLocks noGrp="1"/>
          </p:cNvSpPr>
          <p:nvPr>
            <p:ph type="ftr" sz="quarter" idx="11"/>
          </p:nvPr>
        </p:nvSpPr>
        <p:spPr>
          <a:xfrm rot="-60000">
            <a:off x="914569" y="5831037"/>
            <a:ext cx="3319043" cy="365125"/>
          </a:xfrm>
        </p:spPr>
        <p:txBody>
          <a:bodyPr/>
          <a:lstStyle/>
          <a:p>
            <a:endParaRPr lang="en-US" dirty="0"/>
          </a:p>
        </p:txBody>
      </p:sp>
      <p:sp>
        <p:nvSpPr>
          <p:cNvPr id="7" name="Slide Number Placeholder 6"/>
          <p:cNvSpPr>
            <a:spLocks noGrp="1"/>
          </p:cNvSpPr>
          <p:nvPr>
            <p:ph type="sldNum" sz="quarter" idx="12"/>
          </p:nvPr>
        </p:nvSpPr>
        <p:spPr>
          <a:xfrm rot="60000">
            <a:off x="7562089" y="5900026"/>
            <a:ext cx="554023" cy="365125"/>
          </a:xfrm>
        </p:spPr>
        <p:txBody>
          <a:bodyPr/>
          <a:lstStyle/>
          <a:p>
            <a:fld id="{651FC063-5EA9-49AF-AFAF-D68C9E82B23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B7C3F878-F5E8-489B-AC8A-64F2A7E22C28}" type="datetimeFigureOut">
              <a:rPr lang="en-US" smtClean="0"/>
              <a:pPr/>
              <a:t>3/15/2013</a:t>
            </a:fld>
            <a:endParaRPr lang="en-US" dirty="0"/>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US" dirty="0"/>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651FC063-5EA9-49AF-AFAF-D68C9E82B23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www.oakland.edu/presentation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ORGANIC RETENTION </a:t>
            </a:r>
          </a:p>
        </p:txBody>
      </p:sp>
      <p:sp>
        <p:nvSpPr>
          <p:cNvPr id="3" name="Subtitle 2"/>
          <p:cNvSpPr>
            <a:spLocks noGrp="1"/>
          </p:cNvSpPr>
          <p:nvPr>
            <p:ph type="subTitle" idx="1"/>
          </p:nvPr>
        </p:nvSpPr>
        <p:spPr/>
        <p:txBody>
          <a:bodyPr>
            <a:normAutofit/>
          </a:bodyPr>
          <a:lstStyle/>
          <a:p>
            <a:r>
              <a:rPr lang="en-US" dirty="0"/>
              <a:t>Student Success </a:t>
            </a:r>
            <a:r>
              <a:rPr lang="en-US" dirty="0" smtClean="0"/>
              <a:t>Collaboration in </a:t>
            </a:r>
          </a:p>
          <a:p>
            <a:r>
              <a:rPr lang="en-US" dirty="0" smtClean="0"/>
              <a:t>“</a:t>
            </a:r>
            <a:r>
              <a:rPr lang="en-US" dirty="0"/>
              <a:t>Write Spaces”</a:t>
            </a:r>
          </a:p>
          <a:p>
            <a:endParaRPr lang="en-US" dirty="0" smtClean="0"/>
          </a:p>
        </p:txBody>
      </p:sp>
    </p:spTree>
    <p:extLst>
      <p:ext uri="{BB962C8B-B14F-4D97-AF65-F5344CB8AC3E}">
        <p14:creationId xmlns:p14="http://schemas.microsoft.com/office/powerpoint/2010/main" val="5801857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lnSpc>
                <a:spcPct val="90000"/>
              </a:lnSpc>
            </a:pPr>
            <a:r>
              <a:rPr lang="en-US" sz="3000" b="1" dirty="0" smtClean="0"/>
              <a:t>Writing </a:t>
            </a:r>
            <a:r>
              <a:rPr lang="en-US" sz="3000" b="1" dirty="0"/>
              <a:t>Center Retention </a:t>
            </a:r>
            <a:r>
              <a:rPr lang="en-US" sz="3000" b="1" dirty="0" smtClean="0"/>
              <a:t>Initiatives</a:t>
            </a:r>
            <a:endParaRPr lang="en-US" sz="3000" dirty="0"/>
          </a:p>
        </p:txBody>
      </p:sp>
      <p:sp>
        <p:nvSpPr>
          <p:cNvPr id="3" name="Content Placeholder 2"/>
          <p:cNvSpPr>
            <a:spLocks noGrp="1"/>
          </p:cNvSpPr>
          <p:nvPr>
            <p:ph idx="1"/>
          </p:nvPr>
        </p:nvSpPr>
        <p:spPr>
          <a:xfrm>
            <a:off x="1095023" y="2119257"/>
            <a:ext cx="6965245" cy="3603812"/>
          </a:xfrm>
        </p:spPr>
        <p:txBody>
          <a:bodyPr>
            <a:normAutofit fontScale="85000" lnSpcReduction="20000"/>
          </a:bodyPr>
          <a:lstStyle/>
          <a:p>
            <a:pPr>
              <a:lnSpc>
                <a:spcPct val="130000"/>
              </a:lnSpc>
            </a:pPr>
            <a:r>
              <a:rPr lang="en-US" dirty="0" smtClean="0"/>
              <a:t> In-the Center (Writing Center Pedagogy)</a:t>
            </a:r>
          </a:p>
          <a:p>
            <a:pPr>
              <a:lnSpc>
                <a:spcPct val="130000"/>
              </a:lnSpc>
            </a:pPr>
            <a:r>
              <a:rPr lang="en-US" dirty="0" smtClean="0"/>
              <a:t> Embedded </a:t>
            </a:r>
            <a:r>
              <a:rPr lang="en-US" dirty="0"/>
              <a:t>Classroom </a:t>
            </a:r>
            <a:r>
              <a:rPr lang="en-US" dirty="0" smtClean="0"/>
              <a:t>Interventions</a:t>
            </a:r>
          </a:p>
          <a:p>
            <a:pPr>
              <a:lnSpc>
                <a:spcPct val="130000"/>
              </a:lnSpc>
            </a:pPr>
            <a:r>
              <a:rPr lang="en-US" dirty="0" smtClean="0"/>
              <a:t> Targeted Services for Specific Populations/Settings, such as</a:t>
            </a:r>
          </a:p>
          <a:p>
            <a:pPr lvl="1">
              <a:lnSpc>
                <a:spcPct val="130000"/>
              </a:lnSpc>
              <a:buFont typeface="Wingdings" charset="2"/>
              <a:buChar char="§"/>
            </a:pPr>
            <a:r>
              <a:rPr lang="en-US" dirty="0" smtClean="0"/>
              <a:t>Graduate students</a:t>
            </a:r>
          </a:p>
          <a:p>
            <a:pPr lvl="1">
              <a:lnSpc>
                <a:spcPct val="130000"/>
              </a:lnSpc>
              <a:buFont typeface="Wingdings" charset="2"/>
              <a:buChar char="§"/>
            </a:pPr>
            <a:r>
              <a:rPr lang="en-US" dirty="0" smtClean="0">
                <a:solidFill>
                  <a:srgbClr val="465E9C"/>
                </a:solidFill>
              </a:rPr>
              <a:t>Developmental writers</a:t>
            </a:r>
          </a:p>
          <a:p>
            <a:pPr lvl="1">
              <a:lnSpc>
                <a:spcPct val="130000"/>
              </a:lnSpc>
              <a:buFont typeface="Wingdings" charset="2"/>
              <a:buChar char="§"/>
            </a:pPr>
            <a:r>
              <a:rPr lang="en-US" dirty="0" smtClean="0"/>
              <a:t>High-attrition courses</a:t>
            </a:r>
          </a:p>
          <a:p>
            <a:pPr lvl="1">
              <a:lnSpc>
                <a:spcPct val="130000"/>
              </a:lnSpc>
              <a:buFont typeface="Wingdings" charset="2"/>
              <a:buChar char="§"/>
            </a:pPr>
            <a:r>
              <a:rPr lang="en-US" dirty="0" smtClean="0">
                <a:solidFill>
                  <a:srgbClr val="465E9C"/>
                </a:solidFill>
              </a:rPr>
              <a:t>Tenure Stream Faculty</a:t>
            </a:r>
          </a:p>
          <a:p>
            <a:pPr lvl="1">
              <a:lnSpc>
                <a:spcPct val="130000"/>
              </a:lnSpc>
              <a:buFont typeface="Wingdings" charset="2"/>
              <a:buChar char="§"/>
            </a:pPr>
            <a:r>
              <a:rPr lang="en-US" dirty="0" smtClean="0"/>
              <a:t>Non-native Speakers</a:t>
            </a:r>
          </a:p>
          <a:p>
            <a:pPr lvl="1">
              <a:lnSpc>
                <a:spcPct val="130000"/>
              </a:lnSpc>
              <a:buFont typeface="Wingdings" charset="2"/>
              <a:buChar char="§"/>
            </a:pPr>
            <a:r>
              <a:rPr lang="en-US" dirty="0" smtClean="0">
                <a:solidFill>
                  <a:srgbClr val="465E9C"/>
                </a:solidFill>
              </a:rPr>
              <a:t>Emotionally and </a:t>
            </a:r>
            <a:r>
              <a:rPr lang="en-US" dirty="0">
                <a:solidFill>
                  <a:srgbClr val="465E9C"/>
                </a:solidFill>
              </a:rPr>
              <a:t>d</a:t>
            </a:r>
            <a:r>
              <a:rPr lang="en-US" dirty="0" smtClean="0">
                <a:solidFill>
                  <a:srgbClr val="465E9C"/>
                </a:solidFill>
              </a:rPr>
              <a:t>evelopmentally disabled students</a:t>
            </a:r>
          </a:p>
          <a:p>
            <a:pPr lvl="1">
              <a:lnSpc>
                <a:spcPct val="130000"/>
              </a:lnSpc>
              <a:buFont typeface="Wingdings" charset="2"/>
              <a:buChar char="§"/>
            </a:pPr>
            <a:endParaRPr lang="en-US" dirty="0" smtClean="0"/>
          </a:p>
          <a:p>
            <a:pPr marL="0" indent="0">
              <a:buNone/>
            </a:pPr>
            <a:endParaRPr lang="en-US" dirty="0"/>
          </a:p>
        </p:txBody>
      </p:sp>
    </p:spTree>
    <p:extLst>
      <p:ext uri="{BB962C8B-B14F-4D97-AF65-F5344CB8AC3E}">
        <p14:creationId xmlns:p14="http://schemas.microsoft.com/office/powerpoint/2010/main" val="169832905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sz="3100" b="1" dirty="0"/>
              <a:t>Writing Center Research on Retention</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a:lnSpc>
                <a:spcPct val="110000"/>
              </a:lnSpc>
            </a:pPr>
            <a:r>
              <a:rPr lang="en-US" b="1" dirty="0" smtClean="0"/>
              <a:t>Research </a:t>
            </a:r>
            <a:r>
              <a:rPr lang="en-US" b="1" dirty="0"/>
              <a:t>that defines that writing </a:t>
            </a:r>
            <a:r>
              <a:rPr lang="en-US" b="1" dirty="0" smtClean="0"/>
              <a:t>center’s role  </a:t>
            </a:r>
            <a:r>
              <a:rPr lang="en-US" b="1" dirty="0"/>
              <a:t>in </a:t>
            </a:r>
            <a:r>
              <a:rPr lang="en-US" b="1" dirty="0" smtClean="0"/>
              <a:t>retention</a:t>
            </a:r>
          </a:p>
          <a:p>
            <a:pPr>
              <a:lnSpc>
                <a:spcPct val="110000"/>
              </a:lnSpc>
            </a:pPr>
            <a:endParaRPr lang="en-US" b="1" dirty="0" smtClean="0"/>
          </a:p>
          <a:p>
            <a:pPr>
              <a:lnSpc>
                <a:spcPct val="110000"/>
              </a:lnSpc>
            </a:pPr>
            <a:r>
              <a:rPr lang="en-US" b="1" dirty="0" smtClean="0">
                <a:solidFill>
                  <a:srgbClr val="465E9C"/>
                </a:solidFill>
              </a:rPr>
              <a:t>Research </a:t>
            </a:r>
            <a:r>
              <a:rPr lang="en-US" b="1" dirty="0">
                <a:solidFill>
                  <a:srgbClr val="465E9C"/>
                </a:solidFill>
              </a:rPr>
              <a:t>that demonstrates initial findings in support of the writing center’s efficacy in mediating </a:t>
            </a:r>
            <a:r>
              <a:rPr lang="en-US" b="1" dirty="0" smtClean="0">
                <a:solidFill>
                  <a:srgbClr val="465E9C"/>
                </a:solidFill>
              </a:rPr>
              <a:t>attrition</a:t>
            </a:r>
          </a:p>
          <a:p>
            <a:pPr>
              <a:lnSpc>
                <a:spcPct val="110000"/>
              </a:lnSpc>
            </a:pPr>
            <a:endParaRPr lang="en-US" b="1" dirty="0" smtClean="0"/>
          </a:p>
          <a:p>
            <a:pPr>
              <a:lnSpc>
                <a:spcPct val="110000"/>
              </a:lnSpc>
            </a:pPr>
            <a:r>
              <a:rPr lang="en-US" b="1" dirty="0" smtClean="0"/>
              <a:t>Research </a:t>
            </a:r>
            <a:r>
              <a:rPr lang="en-US" b="1" dirty="0"/>
              <a:t>that </a:t>
            </a:r>
            <a:r>
              <a:rPr lang="en-US" b="1" dirty="0" smtClean="0"/>
              <a:t>addresses methodological complexity </a:t>
            </a:r>
            <a:r>
              <a:rPr lang="en-US" b="1" dirty="0"/>
              <a:t>in documenting </a:t>
            </a:r>
            <a:r>
              <a:rPr lang="en-US" b="1" dirty="0" smtClean="0"/>
              <a:t>persistence</a:t>
            </a:r>
            <a:r>
              <a:rPr lang="en-US" dirty="0" smtClean="0"/>
              <a:t> </a:t>
            </a:r>
          </a:p>
          <a:p>
            <a:pPr marL="0" indent="0">
              <a:buNone/>
            </a:pPr>
            <a:r>
              <a:rPr lang="en-US" dirty="0" smtClean="0"/>
              <a:t> </a:t>
            </a:r>
          </a:p>
          <a:p>
            <a:pPr marL="0" indent="0">
              <a:buNone/>
            </a:pPr>
            <a:endParaRPr lang="en-US" dirty="0"/>
          </a:p>
        </p:txBody>
      </p:sp>
    </p:spTree>
    <p:extLst>
      <p:ext uri="{BB962C8B-B14F-4D97-AF65-F5344CB8AC3E}">
        <p14:creationId xmlns:p14="http://schemas.microsoft.com/office/powerpoint/2010/main" val="34403033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Concluding Survey</a:t>
            </a:r>
            <a:r>
              <a:rPr lang="en-US" dirty="0"/>
              <a:t/>
            </a:r>
            <a:br>
              <a:rPr lang="en-US" dirty="0"/>
            </a:br>
            <a:endParaRPr lang="en-US" dirty="0"/>
          </a:p>
        </p:txBody>
      </p:sp>
      <p:sp>
        <p:nvSpPr>
          <p:cNvPr id="3" name="Content Placeholder 2"/>
          <p:cNvSpPr>
            <a:spLocks noGrp="1"/>
          </p:cNvSpPr>
          <p:nvPr>
            <p:ph idx="1"/>
          </p:nvPr>
        </p:nvSpPr>
        <p:spPr/>
        <p:txBody>
          <a:bodyPr/>
          <a:lstStyle/>
          <a:p>
            <a:r>
              <a:rPr lang="en-US" dirty="0" smtClean="0"/>
              <a:t>How </a:t>
            </a:r>
            <a:r>
              <a:rPr lang="en-US" dirty="0" smtClean="0"/>
              <a:t>can </a:t>
            </a:r>
            <a:r>
              <a:rPr lang="en-US" dirty="0"/>
              <a:t>you envision partnering with or leveraging your institution’s writing center? </a:t>
            </a:r>
            <a:endParaRPr lang="en-US" dirty="0" smtClean="0"/>
          </a:p>
          <a:p>
            <a:endParaRPr lang="en-US" dirty="0"/>
          </a:p>
          <a:p>
            <a:r>
              <a:rPr lang="en-US" dirty="0" smtClean="0">
                <a:solidFill>
                  <a:srgbClr val="465E9C"/>
                </a:solidFill>
              </a:rPr>
              <a:t>If </a:t>
            </a:r>
            <a:r>
              <a:rPr lang="en-US" dirty="0">
                <a:solidFill>
                  <a:srgbClr val="465E9C"/>
                </a:solidFill>
              </a:rPr>
              <a:t>you do not have one, list reasons why </a:t>
            </a:r>
            <a:r>
              <a:rPr lang="en-US" dirty="0" smtClean="0">
                <a:solidFill>
                  <a:srgbClr val="465E9C"/>
                </a:solidFill>
              </a:rPr>
              <a:t>you might </a:t>
            </a:r>
            <a:r>
              <a:rPr lang="en-US" dirty="0">
                <a:solidFill>
                  <a:srgbClr val="465E9C"/>
                </a:solidFill>
              </a:rPr>
              <a:t>want to found one to redress attrition. </a:t>
            </a:r>
          </a:p>
        </p:txBody>
      </p:sp>
    </p:spTree>
    <p:extLst>
      <p:ext uri="{BB962C8B-B14F-4D97-AF65-F5344CB8AC3E}">
        <p14:creationId xmlns:p14="http://schemas.microsoft.com/office/powerpoint/2010/main" val="31609203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5023" y="817583"/>
            <a:ext cx="6965245" cy="327050"/>
          </a:xfrm>
        </p:spPr>
        <p:txBody>
          <a:bodyPr>
            <a:normAutofit fontScale="90000"/>
          </a:bodyPr>
          <a:lstStyle/>
          <a:p>
            <a:r>
              <a:rPr lang="en-US" dirty="0" smtClean="0"/>
              <a:t>References</a:t>
            </a:r>
            <a:endParaRPr lang="en-US" dirty="0"/>
          </a:p>
        </p:txBody>
      </p:sp>
      <p:sp>
        <p:nvSpPr>
          <p:cNvPr id="3" name="Content Placeholder 2"/>
          <p:cNvSpPr>
            <a:spLocks noGrp="1"/>
          </p:cNvSpPr>
          <p:nvPr>
            <p:ph idx="1"/>
          </p:nvPr>
        </p:nvSpPr>
        <p:spPr>
          <a:xfrm>
            <a:off x="972016" y="1364154"/>
            <a:ext cx="7088252" cy="4751010"/>
          </a:xfrm>
        </p:spPr>
        <p:txBody>
          <a:bodyPr numCol="2">
            <a:normAutofit fontScale="25000" lnSpcReduction="20000"/>
          </a:bodyPr>
          <a:lstStyle/>
          <a:p>
            <a:pPr marL="182880" indent="-457200">
              <a:buNone/>
            </a:pPr>
            <a:r>
              <a:rPr lang="en-US" sz="5600" dirty="0"/>
              <a:t>Bell, D. C., &amp; Frost, A. (2012). Critical inquiry and writing centers: A methodology of assessment. </a:t>
            </a:r>
            <a:r>
              <a:rPr lang="en-US" sz="5600" i="1" dirty="0"/>
              <a:t>The Learning Assistance Review, 17</a:t>
            </a:r>
            <a:r>
              <a:rPr lang="en-US" sz="5600" dirty="0"/>
              <a:t>(1), 15-26</a:t>
            </a:r>
            <a:r>
              <a:rPr lang="en-US" sz="5600" dirty="0" smtClean="0"/>
              <a:t>.</a:t>
            </a:r>
            <a:endParaRPr lang="en-US" sz="5600" dirty="0"/>
          </a:p>
          <a:p>
            <a:pPr marL="182880" indent="-457200">
              <a:buNone/>
            </a:pPr>
            <a:r>
              <a:rPr lang="en-US" sz="5600" dirty="0" err="1">
                <a:solidFill>
                  <a:schemeClr val="tx2"/>
                </a:solidFill>
              </a:rPr>
              <a:t>Boquet</a:t>
            </a:r>
            <a:r>
              <a:rPr lang="en-US" sz="5600" dirty="0">
                <a:solidFill>
                  <a:schemeClr val="tx2"/>
                </a:solidFill>
              </a:rPr>
              <a:t>, E. H. (1999). “Our little secret’: A history of writing centers, pre- to post-open admissions. College Composition and Communication, 50(3), 463-482. </a:t>
            </a:r>
          </a:p>
          <a:p>
            <a:pPr marL="182880" indent="-457200">
              <a:buNone/>
            </a:pPr>
            <a:r>
              <a:rPr lang="en-US" sz="5600" dirty="0"/>
              <a:t>Broad, B., Adler-</a:t>
            </a:r>
            <a:r>
              <a:rPr lang="en-US" sz="5600" dirty="0" err="1"/>
              <a:t>Kassner</a:t>
            </a:r>
            <a:r>
              <a:rPr lang="en-US" sz="5600" dirty="0"/>
              <a:t>, L., </a:t>
            </a:r>
            <a:r>
              <a:rPr lang="en-US" sz="5600" dirty="0" err="1"/>
              <a:t>Aldord</a:t>
            </a:r>
            <a:r>
              <a:rPr lang="en-US" sz="5600" dirty="0"/>
              <a:t>, B., </a:t>
            </a:r>
            <a:r>
              <a:rPr lang="en-US" sz="5600" dirty="0" err="1"/>
              <a:t>Detweler</a:t>
            </a:r>
            <a:r>
              <a:rPr lang="en-US" sz="5600" dirty="0"/>
              <a:t>, J., </a:t>
            </a:r>
            <a:r>
              <a:rPr lang="en-US" sz="5600" dirty="0" err="1"/>
              <a:t>Estrem</a:t>
            </a:r>
            <a:r>
              <a:rPr lang="en-US" sz="5600" dirty="0"/>
              <a:t>, H., Harrington, S., . . . </a:t>
            </a:r>
            <a:r>
              <a:rPr lang="en-US" sz="5600" dirty="0" err="1"/>
              <a:t>Weeden</a:t>
            </a:r>
            <a:r>
              <a:rPr lang="en-US" sz="5600" dirty="0"/>
              <a:t>, S.  (2009). </a:t>
            </a:r>
            <a:r>
              <a:rPr lang="en-US" sz="5600" i="1" dirty="0"/>
              <a:t>Dynamic criteria mapping in action: Organic writing assessment. Logan, Utah: Utah State University Press.</a:t>
            </a:r>
            <a:endParaRPr lang="en-US" sz="5600" dirty="0"/>
          </a:p>
          <a:p>
            <a:pPr marL="182880" indent="-457200">
              <a:buNone/>
            </a:pPr>
            <a:r>
              <a:rPr lang="en-US" sz="5600" dirty="0" err="1">
                <a:solidFill>
                  <a:srgbClr val="465E9C"/>
                </a:solidFill>
              </a:rPr>
              <a:t>Carino</a:t>
            </a:r>
            <a:r>
              <a:rPr lang="en-US" sz="5600" dirty="0">
                <a:solidFill>
                  <a:srgbClr val="465E9C"/>
                </a:solidFill>
              </a:rPr>
              <a:t>, P. (1995). Early writing centers: Toward a history. </a:t>
            </a:r>
            <a:r>
              <a:rPr lang="en-US" sz="5600" i="1" dirty="0">
                <a:solidFill>
                  <a:srgbClr val="465E9C"/>
                </a:solidFill>
              </a:rPr>
              <a:t>Writing Center Journal, 15</a:t>
            </a:r>
            <a:r>
              <a:rPr lang="en-US" sz="5600" dirty="0">
                <a:solidFill>
                  <a:srgbClr val="465E9C"/>
                </a:solidFill>
              </a:rPr>
              <a:t>(2), 103-115.</a:t>
            </a:r>
          </a:p>
          <a:p>
            <a:pPr marL="182880" indent="-457200">
              <a:buNone/>
            </a:pPr>
            <a:r>
              <a:rPr lang="en-US" sz="5600" dirty="0" err="1"/>
              <a:t>Carino</a:t>
            </a:r>
            <a:r>
              <a:rPr lang="en-US" sz="5600" dirty="0"/>
              <a:t>, P. (1996). Open admissions and the construction of writing center history: A tale of three models. </a:t>
            </a:r>
            <a:r>
              <a:rPr lang="en-US" sz="5600" i="1" dirty="0"/>
              <a:t>Writing Center Journal</a:t>
            </a:r>
            <a:r>
              <a:rPr lang="en-US" sz="5600" dirty="0"/>
              <a:t>, </a:t>
            </a:r>
            <a:r>
              <a:rPr lang="en-US" sz="5600" i="1" dirty="0"/>
              <a:t>17</a:t>
            </a:r>
            <a:r>
              <a:rPr lang="en-US" sz="5600" dirty="0"/>
              <a:t>(1), 30-48.</a:t>
            </a:r>
          </a:p>
          <a:p>
            <a:pPr marL="182880" indent="-457200">
              <a:buNone/>
            </a:pPr>
            <a:r>
              <a:rPr lang="en-US" sz="5600" dirty="0" err="1">
                <a:solidFill>
                  <a:srgbClr val="465E9C"/>
                </a:solidFill>
              </a:rPr>
              <a:t>Guba</a:t>
            </a:r>
            <a:r>
              <a:rPr lang="en-US" sz="5600" dirty="0">
                <a:solidFill>
                  <a:srgbClr val="465E9C"/>
                </a:solidFill>
              </a:rPr>
              <a:t>, E. G. &amp; Lincoln, Y. S. (1989). Fourth generation evaluation. Newbury Park, CA: Sage Publishing</a:t>
            </a:r>
            <a:r>
              <a:rPr lang="en-US" sz="5600" dirty="0" smtClean="0">
                <a:solidFill>
                  <a:srgbClr val="465E9C"/>
                </a:solidFill>
              </a:rPr>
              <a:t>.</a:t>
            </a:r>
          </a:p>
          <a:p>
            <a:pPr marL="182880" indent="-457200">
              <a:buNone/>
            </a:pPr>
            <a:endParaRPr lang="en-US" sz="5600" dirty="0"/>
          </a:p>
          <a:p>
            <a:pPr marL="182880" indent="-457200">
              <a:buNone/>
            </a:pPr>
            <a:r>
              <a:rPr lang="en-US" sz="5600" dirty="0" err="1">
                <a:solidFill>
                  <a:srgbClr val="465E9C"/>
                </a:solidFill>
              </a:rPr>
              <a:t>Haswell</a:t>
            </a:r>
            <a:r>
              <a:rPr lang="en-US" sz="5600" dirty="0">
                <a:solidFill>
                  <a:srgbClr val="465E9C"/>
                </a:solidFill>
              </a:rPr>
              <a:t>, R. (2001). </a:t>
            </a:r>
            <a:r>
              <a:rPr lang="en-US" sz="5600" i="1" dirty="0">
                <a:solidFill>
                  <a:srgbClr val="465E9C"/>
                </a:solidFill>
              </a:rPr>
              <a:t>Beyond Outcomes: Assessment and Instruction within a University Writing Program. </a:t>
            </a:r>
            <a:r>
              <a:rPr lang="en-US" sz="5600" dirty="0">
                <a:solidFill>
                  <a:srgbClr val="465E9C"/>
                </a:solidFill>
              </a:rPr>
              <a:t>Westport, CT: </a:t>
            </a:r>
            <a:r>
              <a:rPr lang="en-US" sz="5600" dirty="0" err="1">
                <a:solidFill>
                  <a:srgbClr val="465E9C"/>
                </a:solidFill>
              </a:rPr>
              <a:t>Ablex</a:t>
            </a:r>
            <a:r>
              <a:rPr lang="en-US" sz="5600" dirty="0">
                <a:solidFill>
                  <a:srgbClr val="465E9C"/>
                </a:solidFill>
              </a:rPr>
              <a:t> Publishing.</a:t>
            </a:r>
          </a:p>
          <a:p>
            <a:pPr marL="182880" indent="-457200">
              <a:buNone/>
            </a:pPr>
            <a:r>
              <a:rPr lang="en-US" sz="5600" dirty="0"/>
              <a:t>Griswold, G. (2003, Dec.). Writing centers: The student retention connection. </a:t>
            </a:r>
            <a:r>
              <a:rPr lang="en-US" sz="5600" i="1" dirty="0"/>
              <a:t>Academic Exchange Quarterly.</a:t>
            </a:r>
            <a:endParaRPr lang="en-US" sz="5600" dirty="0"/>
          </a:p>
          <a:p>
            <a:pPr marL="182880" indent="-457200">
              <a:buNone/>
            </a:pPr>
            <a:r>
              <a:rPr lang="en-US" sz="5600" i="1" dirty="0" err="1">
                <a:solidFill>
                  <a:srgbClr val="465E9C"/>
                </a:solidFill>
              </a:rPr>
              <a:t>Poziwilko</a:t>
            </a:r>
            <a:r>
              <a:rPr lang="en-US" sz="5600" i="1" dirty="0">
                <a:solidFill>
                  <a:srgbClr val="465E9C"/>
                </a:solidFill>
              </a:rPr>
              <a:t>, L. (1997). Writing centers, retention, and the institution: A fortuitous nexus. Writing Lab Newsletter, 22(2), 1-4.</a:t>
            </a:r>
            <a:endParaRPr lang="en-US" sz="5600" dirty="0">
              <a:solidFill>
                <a:srgbClr val="465E9C"/>
              </a:solidFill>
            </a:endParaRPr>
          </a:p>
          <a:p>
            <a:pPr marL="182880" indent="-457200">
              <a:buNone/>
            </a:pPr>
            <a:r>
              <a:rPr lang="en-US" sz="5600" dirty="0"/>
              <a:t>Reason, R. D. (2009). An examination of persistence research through the lens of a comprehensive conceptual framework. </a:t>
            </a:r>
            <a:r>
              <a:rPr lang="en-US" sz="5600" i="1" dirty="0"/>
              <a:t>Journal of College Student Development, 50</a:t>
            </a:r>
            <a:r>
              <a:rPr lang="en-US" sz="5600" dirty="0"/>
              <a:t>(6), 659-682. </a:t>
            </a:r>
          </a:p>
          <a:p>
            <a:pPr marL="182880" indent="-457200">
              <a:buNone/>
            </a:pPr>
            <a:r>
              <a:rPr lang="en-US" sz="5600" dirty="0">
                <a:solidFill>
                  <a:srgbClr val="465E9C"/>
                </a:solidFill>
              </a:rPr>
              <a:t>Simpson, J. The role of writing centers in student retention programs. In R. Wallace (Ed.), </a:t>
            </a:r>
            <a:r>
              <a:rPr lang="en-US" sz="5600" i="1" dirty="0">
                <a:solidFill>
                  <a:srgbClr val="465E9C"/>
                </a:solidFill>
              </a:rPr>
              <a:t>The writing center: New directions </a:t>
            </a:r>
            <a:r>
              <a:rPr lang="en-US" sz="5600" dirty="0">
                <a:solidFill>
                  <a:srgbClr val="465E9C"/>
                </a:solidFill>
              </a:rPr>
              <a:t>(pp. 102-109). New York: Garland Publishing.</a:t>
            </a:r>
          </a:p>
          <a:p>
            <a:pPr marL="182880" indent="-457200">
              <a:buNone/>
            </a:pPr>
            <a:r>
              <a:rPr lang="en-US" sz="5600" dirty="0"/>
              <a:t>Tinto, V. (2012</a:t>
            </a:r>
            <a:r>
              <a:rPr lang="en-US" sz="5600" i="1" dirty="0"/>
              <a:t>). Completing college: Rethinking institutional action</a:t>
            </a:r>
            <a:r>
              <a:rPr lang="en-US" sz="5600" dirty="0"/>
              <a:t>. Chicago, IL: University of Chicago Press.</a:t>
            </a:r>
          </a:p>
          <a:p>
            <a:pPr marL="0" indent="0">
              <a:buNone/>
            </a:pPr>
            <a:endParaRPr lang="en-US" dirty="0"/>
          </a:p>
        </p:txBody>
      </p:sp>
    </p:spTree>
    <p:extLst>
      <p:ext uri="{BB962C8B-B14F-4D97-AF65-F5344CB8AC3E}">
        <p14:creationId xmlns:p14="http://schemas.microsoft.com/office/powerpoint/2010/main" val="392552203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a:t>
            </a:r>
            <a:endParaRPr lang="en-US" dirty="0"/>
          </a:p>
        </p:txBody>
      </p:sp>
      <p:sp>
        <p:nvSpPr>
          <p:cNvPr id="3" name="Content Placeholder 2"/>
          <p:cNvSpPr>
            <a:spLocks noGrp="1"/>
          </p:cNvSpPr>
          <p:nvPr>
            <p:ph idx="1"/>
          </p:nvPr>
        </p:nvSpPr>
        <p:spPr/>
        <p:txBody>
          <a:bodyPr/>
          <a:lstStyle/>
          <a:p>
            <a:pPr marL="0" indent="0">
              <a:buNone/>
            </a:pPr>
            <a:endParaRPr lang="en-US" dirty="0" smtClean="0"/>
          </a:p>
          <a:p>
            <a:pPr marL="0" indent="0">
              <a:buNone/>
            </a:pPr>
            <a:r>
              <a:rPr lang="en-US" sz="2800" dirty="0" smtClean="0"/>
              <a:t>This presentation can be accessed at: </a:t>
            </a:r>
            <a:r>
              <a:rPr lang="en-US" sz="2800" dirty="0" smtClean="0">
                <a:solidFill>
                  <a:srgbClr val="465E9C"/>
                </a:solidFill>
                <a:hlinkClick r:id="rId2"/>
              </a:rPr>
              <a:t>www.oakland.edu/presentations</a:t>
            </a:r>
            <a:r>
              <a:rPr lang="en-US" sz="2800" dirty="0" smtClean="0">
                <a:solidFill>
                  <a:srgbClr val="465E9C"/>
                </a:solidFill>
              </a:rPr>
              <a:t>.</a:t>
            </a:r>
          </a:p>
          <a:p>
            <a:pPr marL="0" indent="0">
              <a:buNone/>
            </a:pPr>
            <a:endParaRPr lang="en-US" dirty="0"/>
          </a:p>
        </p:txBody>
      </p:sp>
    </p:spTree>
    <p:extLst>
      <p:ext uri="{BB962C8B-B14F-4D97-AF65-F5344CB8AC3E}">
        <p14:creationId xmlns:p14="http://schemas.microsoft.com/office/powerpoint/2010/main" val="23608183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Facilitators</a:t>
            </a:r>
            <a:endParaRPr lang="en-US" dirty="0"/>
          </a:p>
        </p:txBody>
      </p:sp>
      <p:sp>
        <p:nvSpPr>
          <p:cNvPr id="3" name="Content Placeholder 2"/>
          <p:cNvSpPr>
            <a:spLocks noGrp="1"/>
          </p:cNvSpPr>
          <p:nvPr>
            <p:ph idx="1"/>
          </p:nvPr>
        </p:nvSpPr>
        <p:spPr/>
        <p:txBody>
          <a:bodyPr/>
          <a:lstStyle/>
          <a:p>
            <a:pPr marL="0" indent="0" algn="ctr">
              <a:lnSpc>
                <a:spcPct val="80000"/>
              </a:lnSpc>
              <a:buNone/>
            </a:pPr>
            <a:endParaRPr lang="en-US" sz="2000" b="1" dirty="0" smtClean="0"/>
          </a:p>
          <a:p>
            <a:pPr marL="0" indent="0" algn="ctr">
              <a:lnSpc>
                <a:spcPct val="80000"/>
              </a:lnSpc>
              <a:buNone/>
            </a:pPr>
            <a:r>
              <a:rPr lang="en-US" sz="1800" dirty="0" smtClean="0">
                <a:solidFill>
                  <a:schemeClr val="tx2"/>
                </a:solidFill>
              </a:rPr>
              <a:t>Sherry </a:t>
            </a:r>
            <a:r>
              <a:rPr lang="en-US" sz="1800" dirty="0">
                <a:solidFill>
                  <a:schemeClr val="tx2"/>
                </a:solidFill>
              </a:rPr>
              <a:t>Wynn Perdue, Director</a:t>
            </a:r>
          </a:p>
          <a:p>
            <a:pPr marL="0" indent="0" algn="ctr">
              <a:lnSpc>
                <a:spcPct val="80000"/>
              </a:lnSpc>
              <a:buNone/>
            </a:pPr>
            <a:r>
              <a:rPr lang="en-US" sz="1800" dirty="0"/>
              <a:t>Oakland University Writing Center</a:t>
            </a:r>
          </a:p>
          <a:p>
            <a:pPr marL="0" indent="0" algn="ctr">
              <a:lnSpc>
                <a:spcPct val="80000"/>
              </a:lnSpc>
              <a:buNone/>
            </a:pPr>
            <a:r>
              <a:rPr lang="en-US" sz="1800" dirty="0"/>
              <a:t>Rochester, MI</a:t>
            </a:r>
          </a:p>
          <a:p>
            <a:pPr marL="0" indent="0" algn="ctr">
              <a:lnSpc>
                <a:spcPct val="80000"/>
              </a:lnSpc>
              <a:buNone/>
            </a:pPr>
            <a:r>
              <a:rPr lang="en-US" sz="1800" dirty="0" err="1"/>
              <a:t>wynn@oakland.edu</a:t>
            </a:r>
            <a:endParaRPr lang="en-US" sz="1800" dirty="0"/>
          </a:p>
          <a:p>
            <a:pPr marL="0" indent="0" algn="ctr">
              <a:buNone/>
            </a:pPr>
            <a:endParaRPr lang="en-US" sz="1800" b="1" dirty="0" smtClean="0"/>
          </a:p>
          <a:p>
            <a:pPr marL="0" indent="0" algn="ctr">
              <a:lnSpc>
                <a:spcPct val="80000"/>
              </a:lnSpc>
              <a:buNone/>
            </a:pPr>
            <a:r>
              <a:rPr lang="en-US" sz="1800" dirty="0" smtClean="0">
                <a:solidFill>
                  <a:srgbClr val="465E9C"/>
                </a:solidFill>
              </a:rPr>
              <a:t>Kim </a:t>
            </a:r>
            <a:r>
              <a:rPr lang="en-US" sz="1800" dirty="0">
                <a:solidFill>
                  <a:srgbClr val="465E9C"/>
                </a:solidFill>
              </a:rPr>
              <a:t>Ballard, Director</a:t>
            </a:r>
          </a:p>
          <a:p>
            <a:pPr marL="0" indent="0" algn="ctr">
              <a:lnSpc>
                <a:spcPct val="80000"/>
              </a:lnSpc>
              <a:buNone/>
            </a:pPr>
            <a:r>
              <a:rPr lang="en-US" sz="1800" dirty="0"/>
              <a:t>Western Michigan University Writing Center</a:t>
            </a:r>
          </a:p>
          <a:p>
            <a:pPr marL="0" indent="0" algn="ctr">
              <a:lnSpc>
                <a:spcPct val="80000"/>
              </a:lnSpc>
              <a:buNone/>
            </a:pPr>
            <a:r>
              <a:rPr lang="en-US" sz="1800" dirty="0"/>
              <a:t>Kalamazoo, MI</a:t>
            </a:r>
          </a:p>
          <a:p>
            <a:pPr marL="0" indent="0" algn="ctr">
              <a:lnSpc>
                <a:spcPct val="80000"/>
              </a:lnSpc>
              <a:buNone/>
            </a:pPr>
            <a:r>
              <a:rPr lang="en-US" sz="1800" dirty="0" err="1"/>
              <a:t>k</a:t>
            </a:r>
            <a:r>
              <a:rPr lang="en-US" sz="1800" dirty="0" err="1" smtClean="0"/>
              <a:t>im.ballard</a:t>
            </a:r>
            <a:r>
              <a:rPr lang="en-US" sz="1800" dirty="0" err="1"/>
              <a:t>@wmich.edu</a:t>
            </a:r>
            <a:endParaRPr lang="en-US" sz="1800" dirty="0"/>
          </a:p>
          <a:p>
            <a:pPr marL="0" indent="0">
              <a:buNone/>
            </a:pPr>
            <a:endParaRPr lang="en-US" dirty="0"/>
          </a:p>
        </p:txBody>
      </p:sp>
    </p:spTree>
    <p:extLst>
      <p:ext uri="{BB962C8B-B14F-4D97-AF65-F5344CB8AC3E}">
        <p14:creationId xmlns:p14="http://schemas.microsoft.com/office/powerpoint/2010/main" val="8704116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Session Abstract</a:t>
            </a:r>
            <a:endParaRPr lang="en-US" dirty="0"/>
          </a:p>
        </p:txBody>
      </p:sp>
      <p:sp>
        <p:nvSpPr>
          <p:cNvPr id="5" name="Content Placeholder 4"/>
          <p:cNvSpPr>
            <a:spLocks noGrp="1"/>
          </p:cNvSpPr>
          <p:nvPr>
            <p:ph idx="1"/>
          </p:nvPr>
        </p:nvSpPr>
        <p:spPr>
          <a:xfrm>
            <a:off x="1463040" y="1893536"/>
            <a:ext cx="6196405" cy="4199767"/>
          </a:xfrm>
        </p:spPr>
        <p:txBody>
          <a:bodyPr>
            <a:normAutofit fontScale="62500" lnSpcReduction="20000"/>
          </a:bodyPr>
          <a:lstStyle/>
          <a:p>
            <a:pPr marL="0" indent="0">
              <a:buNone/>
            </a:pPr>
            <a:r>
              <a:rPr lang="en-US" sz="2900" dirty="0"/>
              <a:t>Tinto (2012) and others </a:t>
            </a:r>
            <a:r>
              <a:rPr lang="en-US" sz="2900" dirty="0" smtClean="0"/>
              <a:t>maintain </a:t>
            </a:r>
            <a:r>
              <a:rPr lang="en-US" sz="2900" dirty="0"/>
              <a:t>that student success is correlated with </a:t>
            </a:r>
            <a:r>
              <a:rPr lang="en-US" sz="2900" b="1" dirty="0" smtClean="0">
                <a:solidFill>
                  <a:schemeClr val="tx2"/>
                </a:solidFill>
              </a:rPr>
              <a:t>clear </a:t>
            </a:r>
            <a:r>
              <a:rPr lang="en-US" sz="2900" b="1" dirty="0">
                <a:solidFill>
                  <a:schemeClr val="tx2"/>
                </a:solidFill>
              </a:rPr>
              <a:t>and consistent institutional expectations</a:t>
            </a:r>
            <a:r>
              <a:rPr lang="en-US" sz="2900" dirty="0"/>
              <a:t>; </a:t>
            </a:r>
            <a:r>
              <a:rPr lang="en-US" sz="2900" b="1" dirty="0">
                <a:solidFill>
                  <a:schemeClr val="tx2"/>
                </a:solidFill>
              </a:rPr>
              <a:t>personal, social, and academic support</a:t>
            </a:r>
            <a:r>
              <a:rPr lang="en-US" sz="2900" dirty="0"/>
              <a:t>; and </a:t>
            </a:r>
            <a:r>
              <a:rPr lang="en-US" sz="2900" b="1" dirty="0">
                <a:solidFill>
                  <a:schemeClr val="tx2"/>
                </a:solidFill>
              </a:rPr>
              <a:t>collaboration among faculty, staff, and students</a:t>
            </a:r>
            <a:r>
              <a:rPr lang="en-US" sz="2900" dirty="0"/>
              <a:t>. These criteria also describe many campus writing interventions that connect first-year, first-generation, international, veteran, returning, and other students with academic success. Prime sites for organic retention, these units operationalize local values while facilitating students’ critical reading and writing skills and their confidence for each new writing task. This presentation highlights the retention power inherent in the “write spaces” of our campuses. Presenters will discuss how such programs enact the retention strategies Tinto and others laud and will share results of a multi-campus survey, which documents wide-spread retention efforts. Audience members will gain ideas for collaborating with campus-based “write spaces” to grow cost-effective, organic retention efforts that also advance student learning and faculty development.</a:t>
            </a:r>
          </a:p>
          <a:p>
            <a:pPr marL="0" indent="0">
              <a:buNone/>
            </a:pPr>
            <a:endParaRPr lang="en-US" dirty="0"/>
          </a:p>
        </p:txBody>
      </p:sp>
    </p:spTree>
    <p:extLst>
      <p:ext uri="{BB962C8B-B14F-4D97-AF65-F5344CB8AC3E}">
        <p14:creationId xmlns:p14="http://schemas.microsoft.com/office/powerpoint/2010/main" val="25818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
            </a:r>
            <a:br>
              <a:rPr lang="en-US" dirty="0" smtClean="0"/>
            </a:br>
            <a:r>
              <a:rPr lang="en-US" dirty="0" smtClean="0"/>
              <a:t>Workshop Agenda</a:t>
            </a:r>
            <a:endParaRPr lang="en-US" dirty="0"/>
          </a:p>
        </p:txBody>
      </p:sp>
      <p:sp>
        <p:nvSpPr>
          <p:cNvPr id="5" name="Content Placeholder 4"/>
          <p:cNvSpPr>
            <a:spLocks noGrp="1"/>
          </p:cNvSpPr>
          <p:nvPr>
            <p:ph idx="1"/>
          </p:nvPr>
        </p:nvSpPr>
        <p:spPr>
          <a:xfrm>
            <a:off x="1095024" y="2119257"/>
            <a:ext cx="7135752" cy="3603812"/>
          </a:xfrm>
        </p:spPr>
        <p:txBody>
          <a:bodyPr>
            <a:noAutofit/>
          </a:bodyPr>
          <a:lstStyle/>
          <a:p>
            <a:pPr marL="0" indent="0">
              <a:lnSpc>
                <a:spcPct val="120000"/>
              </a:lnSpc>
              <a:buNone/>
            </a:pPr>
            <a:r>
              <a:rPr lang="en-US" sz="1800" dirty="0" smtClean="0"/>
              <a:t>Part </a:t>
            </a:r>
            <a:r>
              <a:rPr lang="en-US" sz="1800" dirty="0"/>
              <a:t>1</a:t>
            </a:r>
            <a:r>
              <a:rPr lang="en-US" sz="1800" dirty="0" smtClean="0"/>
              <a:t>:  	</a:t>
            </a:r>
            <a:r>
              <a:rPr lang="en-US" sz="1800" dirty="0" smtClean="0">
                <a:solidFill>
                  <a:srgbClr val="465E9C"/>
                </a:solidFill>
              </a:rPr>
              <a:t>Participant </a:t>
            </a:r>
            <a:r>
              <a:rPr lang="en-US" sz="1800" dirty="0">
                <a:solidFill>
                  <a:srgbClr val="465E9C"/>
                </a:solidFill>
              </a:rPr>
              <a:t>Survey</a:t>
            </a:r>
            <a:r>
              <a:rPr lang="en-US" sz="1800" b="1" dirty="0">
                <a:solidFill>
                  <a:srgbClr val="465E9C"/>
                </a:solidFill>
              </a:rPr>
              <a:t> </a:t>
            </a:r>
            <a:r>
              <a:rPr lang="en-US" sz="1800" dirty="0">
                <a:solidFill>
                  <a:srgbClr val="465E9C"/>
                </a:solidFill>
              </a:rPr>
              <a:t> </a:t>
            </a:r>
          </a:p>
          <a:p>
            <a:pPr marL="0" indent="0">
              <a:lnSpc>
                <a:spcPct val="120000"/>
              </a:lnSpc>
              <a:buNone/>
            </a:pPr>
            <a:r>
              <a:rPr lang="en-US" sz="1800" dirty="0" smtClean="0"/>
              <a:t>Part </a:t>
            </a:r>
            <a:r>
              <a:rPr lang="en-US" sz="1800" dirty="0"/>
              <a:t>2: </a:t>
            </a:r>
            <a:r>
              <a:rPr lang="en-US" sz="1800" dirty="0" smtClean="0"/>
              <a:t> 	Workshop Goal</a:t>
            </a:r>
          </a:p>
          <a:p>
            <a:pPr marL="0" indent="0">
              <a:lnSpc>
                <a:spcPct val="120000"/>
              </a:lnSpc>
              <a:buNone/>
            </a:pPr>
            <a:r>
              <a:rPr lang="en-US" sz="1800" dirty="0" smtClean="0"/>
              <a:t>Part </a:t>
            </a:r>
            <a:r>
              <a:rPr lang="en-US" sz="1800" dirty="0"/>
              <a:t>3</a:t>
            </a:r>
            <a:r>
              <a:rPr lang="en-US" sz="1800" dirty="0" smtClean="0"/>
              <a:t>:  	</a:t>
            </a:r>
            <a:r>
              <a:rPr lang="en-US" sz="1800" dirty="0" smtClean="0">
                <a:solidFill>
                  <a:srgbClr val="465E9C"/>
                </a:solidFill>
              </a:rPr>
              <a:t>Definition </a:t>
            </a:r>
            <a:r>
              <a:rPr lang="en-US" sz="1800" dirty="0">
                <a:solidFill>
                  <a:srgbClr val="465E9C"/>
                </a:solidFill>
              </a:rPr>
              <a:t>and Touchstones: Organic </a:t>
            </a:r>
            <a:r>
              <a:rPr lang="en-US" sz="1800" dirty="0" smtClean="0">
                <a:solidFill>
                  <a:srgbClr val="465E9C"/>
                </a:solidFill>
              </a:rPr>
              <a:t>Retention</a:t>
            </a:r>
            <a:endParaRPr lang="en-US" sz="1800" dirty="0">
              <a:solidFill>
                <a:srgbClr val="465E9C"/>
              </a:solidFill>
            </a:endParaRPr>
          </a:p>
          <a:p>
            <a:pPr marL="0" indent="0">
              <a:buNone/>
            </a:pPr>
            <a:r>
              <a:rPr lang="en-US" sz="1800" dirty="0" smtClean="0"/>
              <a:t>Part </a:t>
            </a:r>
            <a:r>
              <a:rPr lang="en-US" sz="1800" dirty="0"/>
              <a:t>4</a:t>
            </a:r>
            <a:r>
              <a:rPr lang="en-US" sz="1800" dirty="0" smtClean="0"/>
              <a:t>:  	Tinto’s </a:t>
            </a:r>
            <a:r>
              <a:rPr lang="en-US" sz="1800" dirty="0"/>
              <a:t>Framework for Student Success and its </a:t>
            </a:r>
            <a:r>
              <a:rPr lang="en-US" sz="1800" dirty="0" smtClean="0"/>
              <a:t>Relationship to 	Writing </a:t>
            </a:r>
            <a:r>
              <a:rPr lang="en-US" sz="1800" dirty="0"/>
              <a:t>Center </a:t>
            </a:r>
            <a:r>
              <a:rPr lang="en-US" sz="1800" dirty="0" smtClean="0"/>
              <a:t>Work</a:t>
            </a:r>
            <a:endParaRPr lang="en-US" sz="1800" dirty="0"/>
          </a:p>
          <a:p>
            <a:pPr marL="0" indent="0">
              <a:lnSpc>
                <a:spcPct val="120000"/>
              </a:lnSpc>
              <a:buNone/>
            </a:pPr>
            <a:r>
              <a:rPr lang="en-US" sz="1800" dirty="0" smtClean="0"/>
              <a:t>Part </a:t>
            </a:r>
            <a:r>
              <a:rPr lang="en-US" sz="1800" dirty="0"/>
              <a:t>5</a:t>
            </a:r>
            <a:r>
              <a:rPr lang="en-US" sz="1800" dirty="0" smtClean="0"/>
              <a:t>:  	</a:t>
            </a:r>
            <a:r>
              <a:rPr lang="en-US" sz="1800" dirty="0" smtClean="0">
                <a:solidFill>
                  <a:srgbClr val="465E9C"/>
                </a:solidFill>
              </a:rPr>
              <a:t>Specific </a:t>
            </a:r>
            <a:r>
              <a:rPr lang="en-US" sz="1800" dirty="0">
                <a:solidFill>
                  <a:srgbClr val="465E9C"/>
                </a:solidFill>
              </a:rPr>
              <a:t>Writing Center Retention </a:t>
            </a:r>
            <a:r>
              <a:rPr lang="en-US" sz="1800" dirty="0" smtClean="0">
                <a:solidFill>
                  <a:srgbClr val="465E9C"/>
                </a:solidFill>
              </a:rPr>
              <a:t>Efforts</a:t>
            </a:r>
            <a:endParaRPr lang="en-US" sz="1800" dirty="0">
              <a:solidFill>
                <a:srgbClr val="465E9C"/>
              </a:solidFill>
            </a:endParaRPr>
          </a:p>
          <a:p>
            <a:pPr marL="0" indent="0">
              <a:lnSpc>
                <a:spcPct val="120000"/>
              </a:lnSpc>
              <a:buNone/>
            </a:pPr>
            <a:r>
              <a:rPr lang="en-US" sz="1800" dirty="0" smtClean="0"/>
              <a:t>Part </a:t>
            </a:r>
            <a:r>
              <a:rPr lang="en-US" sz="1800" dirty="0"/>
              <a:t>6: </a:t>
            </a:r>
            <a:r>
              <a:rPr lang="en-US" sz="1800" dirty="0" smtClean="0"/>
              <a:t>	Writing </a:t>
            </a:r>
            <a:r>
              <a:rPr lang="en-US" sz="1800" dirty="0"/>
              <a:t>Center Research on </a:t>
            </a:r>
            <a:r>
              <a:rPr lang="en-US" sz="1800" dirty="0" smtClean="0"/>
              <a:t>Retention</a:t>
            </a:r>
            <a:endParaRPr lang="en-US" sz="1800" dirty="0"/>
          </a:p>
          <a:p>
            <a:pPr marL="0" indent="0">
              <a:lnSpc>
                <a:spcPct val="120000"/>
              </a:lnSpc>
              <a:buNone/>
            </a:pPr>
            <a:r>
              <a:rPr lang="en-US" sz="1800" dirty="0" smtClean="0"/>
              <a:t>Part </a:t>
            </a:r>
            <a:r>
              <a:rPr lang="en-US" sz="1800" dirty="0"/>
              <a:t>7</a:t>
            </a:r>
            <a:r>
              <a:rPr lang="en-US" sz="1800" dirty="0" smtClean="0"/>
              <a:t>:</a:t>
            </a:r>
            <a:r>
              <a:rPr lang="en-US" sz="1800" b="1" dirty="0"/>
              <a:t> </a:t>
            </a:r>
            <a:r>
              <a:rPr lang="en-US" sz="1800" b="1" dirty="0" smtClean="0"/>
              <a:t> 	</a:t>
            </a:r>
            <a:r>
              <a:rPr lang="en-US" sz="1800" dirty="0" smtClean="0">
                <a:solidFill>
                  <a:srgbClr val="465E9C"/>
                </a:solidFill>
              </a:rPr>
              <a:t>Concluding Survey</a:t>
            </a:r>
            <a:endParaRPr lang="en-US" sz="1800" dirty="0">
              <a:solidFill>
                <a:srgbClr val="465E9C"/>
              </a:solidFill>
            </a:endParaRPr>
          </a:p>
          <a:p>
            <a:pPr marL="0" indent="0">
              <a:lnSpc>
                <a:spcPct val="120000"/>
              </a:lnSpc>
              <a:buNone/>
            </a:pPr>
            <a:r>
              <a:rPr lang="en-US" sz="1800" dirty="0" smtClean="0"/>
              <a:t>Part </a:t>
            </a:r>
            <a:r>
              <a:rPr lang="en-US" sz="1800" dirty="0"/>
              <a:t>8</a:t>
            </a:r>
            <a:r>
              <a:rPr lang="en-US" sz="1800" dirty="0" smtClean="0"/>
              <a:t>:  	References </a:t>
            </a:r>
            <a:endParaRPr lang="en-US" sz="1800" dirty="0"/>
          </a:p>
        </p:txBody>
      </p:sp>
    </p:spTree>
    <p:extLst>
      <p:ext uri="{BB962C8B-B14F-4D97-AF65-F5344CB8AC3E}">
        <p14:creationId xmlns:p14="http://schemas.microsoft.com/office/powerpoint/2010/main" val="19907256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 </a:t>
            </a:r>
            <a:br>
              <a:rPr lang="en-US" dirty="0"/>
            </a:br>
            <a:r>
              <a:rPr lang="en-US" b="1" dirty="0" smtClean="0"/>
              <a:t>Participant </a:t>
            </a:r>
            <a:r>
              <a:rPr lang="en-US" b="1" dirty="0"/>
              <a:t>Survey</a:t>
            </a:r>
            <a:r>
              <a:rPr lang="en-US" dirty="0"/>
              <a:t/>
            </a:r>
            <a:br>
              <a:rPr lang="en-US" dirty="0"/>
            </a:br>
            <a:endParaRPr lang="en-US" dirty="0"/>
          </a:p>
        </p:txBody>
      </p:sp>
      <p:sp>
        <p:nvSpPr>
          <p:cNvPr id="3" name="Content Placeholder 2"/>
          <p:cNvSpPr>
            <a:spLocks noGrp="1"/>
          </p:cNvSpPr>
          <p:nvPr>
            <p:ph idx="1"/>
          </p:nvPr>
        </p:nvSpPr>
        <p:spPr>
          <a:xfrm>
            <a:off x="1463040" y="2020067"/>
            <a:ext cx="6196405" cy="3703002"/>
          </a:xfrm>
        </p:spPr>
        <p:txBody>
          <a:bodyPr>
            <a:normAutofit fontScale="77500" lnSpcReduction="20000"/>
          </a:bodyPr>
          <a:lstStyle/>
          <a:p>
            <a:endParaRPr lang="en-US" sz="1800" dirty="0" smtClean="0"/>
          </a:p>
          <a:p>
            <a:r>
              <a:rPr lang="en-US" sz="2800" dirty="0" smtClean="0"/>
              <a:t>What </a:t>
            </a:r>
            <a:r>
              <a:rPr lang="en-US" sz="2800" dirty="0"/>
              <a:t>group(s) of students on your campus most present retention risks? </a:t>
            </a:r>
            <a:endParaRPr lang="en-US" sz="2800" dirty="0" smtClean="0"/>
          </a:p>
          <a:p>
            <a:pPr>
              <a:buFont typeface="Arial"/>
              <a:buChar char="•"/>
            </a:pPr>
            <a:endParaRPr lang="en-US" sz="2800" dirty="0" smtClean="0"/>
          </a:p>
          <a:p>
            <a:r>
              <a:rPr lang="en-US" sz="2800" dirty="0" smtClean="0">
                <a:solidFill>
                  <a:srgbClr val="465E9C"/>
                </a:solidFill>
              </a:rPr>
              <a:t>What </a:t>
            </a:r>
            <a:r>
              <a:rPr lang="en-US" sz="2800" dirty="0">
                <a:solidFill>
                  <a:srgbClr val="465E9C"/>
                </a:solidFill>
              </a:rPr>
              <a:t>resources might your institution supply or enhance to retain more students and to ensure that students develop key abilities (critical thinking, writing, quantitative reasoning, etc.)? </a:t>
            </a:r>
            <a:endParaRPr lang="en-US" sz="2800" dirty="0" smtClean="0">
              <a:solidFill>
                <a:srgbClr val="465E9C"/>
              </a:solidFill>
            </a:endParaRPr>
          </a:p>
          <a:p>
            <a:pPr>
              <a:buFont typeface="Arial"/>
              <a:buChar char="•"/>
            </a:pPr>
            <a:endParaRPr lang="en-US" sz="2800" dirty="0" smtClean="0"/>
          </a:p>
          <a:p>
            <a:r>
              <a:rPr lang="en-US" sz="2800" dirty="0" smtClean="0"/>
              <a:t>Does </a:t>
            </a:r>
            <a:r>
              <a:rPr lang="en-US" sz="2800" dirty="0"/>
              <a:t>your institution host a writing center? What roles (if any) do you think writing centers play in retention? </a:t>
            </a:r>
          </a:p>
        </p:txBody>
      </p:sp>
    </p:spTree>
    <p:extLst>
      <p:ext uri="{BB962C8B-B14F-4D97-AF65-F5344CB8AC3E}">
        <p14:creationId xmlns:p14="http://schemas.microsoft.com/office/powerpoint/2010/main" val="425272994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a:t>Workshop </a:t>
            </a:r>
            <a:r>
              <a:rPr lang="en-US" b="1" dirty="0" smtClean="0"/>
              <a:t>Goals</a:t>
            </a:r>
            <a:r>
              <a:rPr lang="en-US" dirty="0"/>
              <a:t/>
            </a:r>
            <a:br>
              <a:rPr lang="en-US" dirty="0"/>
            </a:br>
            <a:endParaRPr lang="en-US" dirty="0"/>
          </a:p>
        </p:txBody>
      </p:sp>
      <p:sp>
        <p:nvSpPr>
          <p:cNvPr id="3" name="Content Placeholder 2"/>
          <p:cNvSpPr>
            <a:spLocks noGrp="1"/>
          </p:cNvSpPr>
          <p:nvPr>
            <p:ph idx="1"/>
          </p:nvPr>
        </p:nvSpPr>
        <p:spPr>
          <a:xfrm>
            <a:off x="1095024" y="1489591"/>
            <a:ext cx="6965244" cy="4578534"/>
          </a:xfrm>
        </p:spPr>
        <p:txBody>
          <a:bodyPr>
            <a:normAutofit fontScale="92500" lnSpcReduction="10000"/>
          </a:bodyPr>
          <a:lstStyle/>
          <a:p>
            <a:endParaRPr lang="en-US" sz="2200" dirty="0" smtClean="0"/>
          </a:p>
          <a:p>
            <a:r>
              <a:rPr lang="en-US" sz="2200" dirty="0" smtClean="0"/>
              <a:t> </a:t>
            </a:r>
            <a:r>
              <a:rPr lang="en-US" sz="2200" dirty="0" smtClean="0"/>
              <a:t>We </a:t>
            </a:r>
            <a:r>
              <a:rPr lang="en-US" sz="2200" dirty="0" smtClean="0"/>
              <a:t>seek </a:t>
            </a:r>
            <a:r>
              <a:rPr lang="en-US" sz="2200" dirty="0"/>
              <a:t>to raise awareness about roles writing centers historically have played, currently play, and potentially might play in retention. </a:t>
            </a:r>
            <a:endParaRPr lang="en-US" sz="2200" dirty="0" smtClean="0"/>
          </a:p>
          <a:p>
            <a:endParaRPr lang="en-US" sz="2200" dirty="0"/>
          </a:p>
          <a:p>
            <a:r>
              <a:rPr lang="en-US" sz="2200" dirty="0" smtClean="0"/>
              <a:t> </a:t>
            </a:r>
            <a:r>
              <a:rPr lang="en-US" sz="2200" dirty="0" smtClean="0">
                <a:solidFill>
                  <a:srgbClr val="465E9C"/>
                </a:solidFill>
              </a:rPr>
              <a:t>We </a:t>
            </a:r>
            <a:r>
              <a:rPr lang="en-US" sz="2200" dirty="0" smtClean="0">
                <a:solidFill>
                  <a:srgbClr val="465E9C"/>
                </a:solidFill>
              </a:rPr>
              <a:t>maintain </a:t>
            </a:r>
            <a:r>
              <a:rPr lang="en-US" sz="2200" dirty="0">
                <a:solidFill>
                  <a:srgbClr val="465E9C"/>
                </a:solidFill>
              </a:rPr>
              <a:t>that the organizational chart should not disenfranchise an important student success </a:t>
            </a:r>
            <a:r>
              <a:rPr lang="en-US" sz="2200" dirty="0" smtClean="0">
                <a:solidFill>
                  <a:srgbClr val="465E9C"/>
                </a:solidFill>
              </a:rPr>
              <a:t>resource, although </a:t>
            </a:r>
            <a:r>
              <a:rPr lang="en-US" sz="2200" dirty="0">
                <a:solidFill>
                  <a:srgbClr val="465E9C"/>
                </a:solidFill>
              </a:rPr>
              <a:t>writing centers are generally </a:t>
            </a:r>
            <a:r>
              <a:rPr lang="en-US" sz="2200" dirty="0" smtClean="0">
                <a:solidFill>
                  <a:srgbClr val="465E9C"/>
                </a:solidFill>
              </a:rPr>
              <a:t>housed </a:t>
            </a:r>
            <a:r>
              <a:rPr lang="en-US" sz="2200" dirty="0">
                <a:solidFill>
                  <a:srgbClr val="465E9C"/>
                </a:solidFill>
              </a:rPr>
              <a:t>in Academic Affairs, whereas retention efforts are traditionally spearheaded in Student </a:t>
            </a:r>
            <a:r>
              <a:rPr lang="en-US" sz="2200" dirty="0" smtClean="0">
                <a:solidFill>
                  <a:srgbClr val="465E9C"/>
                </a:solidFill>
              </a:rPr>
              <a:t>Affairs.  </a:t>
            </a:r>
          </a:p>
          <a:p>
            <a:endParaRPr lang="en-US" sz="2200" dirty="0"/>
          </a:p>
          <a:p>
            <a:r>
              <a:rPr lang="en-US" sz="2200" dirty="0" smtClean="0"/>
              <a:t> </a:t>
            </a:r>
            <a:r>
              <a:rPr lang="en-US" sz="2200" dirty="0" smtClean="0"/>
              <a:t>We </a:t>
            </a:r>
            <a:r>
              <a:rPr lang="en-US" sz="2200" dirty="0" smtClean="0"/>
              <a:t>suggest inviting writing </a:t>
            </a:r>
            <a:r>
              <a:rPr lang="en-US" sz="2200" dirty="0"/>
              <a:t>center personnel into this important conversation about student </a:t>
            </a:r>
            <a:r>
              <a:rPr lang="en-US" sz="2200" dirty="0" smtClean="0"/>
              <a:t>success if </a:t>
            </a:r>
            <a:r>
              <a:rPr lang="en-US" sz="2200" dirty="0"/>
              <a:t>higher education stakeholders </a:t>
            </a:r>
            <a:r>
              <a:rPr lang="en-US" sz="2200" dirty="0" smtClean="0"/>
              <a:t>like you hope </a:t>
            </a:r>
            <a:r>
              <a:rPr lang="en-US" sz="2200" dirty="0"/>
              <a:t>to decrease attrition on your </a:t>
            </a:r>
            <a:r>
              <a:rPr lang="en-US" sz="2200" dirty="0" smtClean="0"/>
              <a:t>campuses. </a:t>
            </a:r>
            <a:endParaRPr lang="en-US" sz="2200" dirty="0"/>
          </a:p>
          <a:p>
            <a:pPr marL="0" indent="0">
              <a:buNone/>
            </a:pPr>
            <a:endParaRPr lang="en-US" dirty="0"/>
          </a:p>
        </p:txBody>
      </p:sp>
    </p:spTree>
    <p:extLst>
      <p:ext uri="{BB962C8B-B14F-4D97-AF65-F5344CB8AC3E}">
        <p14:creationId xmlns:p14="http://schemas.microsoft.com/office/powerpoint/2010/main" val="23576933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6851" y="817582"/>
            <a:ext cx="7540958" cy="1202485"/>
          </a:xfrm>
        </p:spPr>
        <p:txBody>
          <a:bodyPr>
            <a:normAutofit fontScale="90000"/>
          </a:bodyPr>
          <a:lstStyle/>
          <a:p>
            <a:r>
              <a:rPr lang="en-US" sz="2700" dirty="0"/>
              <a:t> </a:t>
            </a:r>
            <a:br>
              <a:rPr lang="en-US" sz="2700" dirty="0"/>
            </a:br>
            <a:r>
              <a:rPr lang="en-US" b="1" dirty="0" smtClean="0"/>
              <a:t>Organic Retention</a:t>
            </a:r>
            <a:r>
              <a:rPr lang="en-US" dirty="0"/>
              <a:t/>
            </a:r>
            <a:br>
              <a:rPr lang="en-US" dirty="0"/>
            </a:br>
            <a:endParaRPr lang="en-US" dirty="0"/>
          </a:p>
        </p:txBody>
      </p:sp>
      <p:sp>
        <p:nvSpPr>
          <p:cNvPr id="3" name="Content Placeholder 2"/>
          <p:cNvSpPr>
            <a:spLocks noGrp="1"/>
          </p:cNvSpPr>
          <p:nvPr>
            <p:ph idx="1"/>
          </p:nvPr>
        </p:nvSpPr>
        <p:spPr>
          <a:xfrm>
            <a:off x="1442345" y="2163827"/>
            <a:ext cx="6318101" cy="2900783"/>
          </a:xfrm>
        </p:spPr>
        <p:txBody>
          <a:bodyPr>
            <a:noAutofit/>
          </a:bodyPr>
          <a:lstStyle/>
          <a:p>
            <a:pPr marL="0" indent="0">
              <a:buNone/>
            </a:pPr>
            <a:endParaRPr lang="en-US" sz="2800" dirty="0"/>
          </a:p>
          <a:p>
            <a:pPr marL="0" indent="0">
              <a:buNone/>
            </a:pPr>
            <a:r>
              <a:rPr lang="en-US" dirty="0" smtClean="0">
                <a:solidFill>
                  <a:srgbClr val="465E9C"/>
                </a:solidFill>
              </a:rPr>
              <a:t>Local campus </a:t>
            </a:r>
            <a:r>
              <a:rPr lang="en-US" dirty="0">
                <a:solidFill>
                  <a:srgbClr val="465E9C"/>
                </a:solidFill>
              </a:rPr>
              <a:t>strategies that</a:t>
            </a:r>
            <a:r>
              <a:rPr lang="en-US" dirty="0"/>
              <a:t>, while employing theory and research from the literature on retention and higher education, </a:t>
            </a:r>
            <a:r>
              <a:rPr lang="en-US" dirty="0">
                <a:solidFill>
                  <a:srgbClr val="465E9C"/>
                </a:solidFill>
              </a:rPr>
              <a:t>respond to the needs of students as contextualized in a specific institution</a:t>
            </a:r>
            <a:r>
              <a:rPr lang="en-US" dirty="0" smtClean="0">
                <a:solidFill>
                  <a:srgbClr val="465E9C"/>
                </a:solidFill>
              </a:rPr>
              <a:t>.</a:t>
            </a:r>
          </a:p>
          <a:p>
            <a:pPr marL="0" indent="0">
              <a:buNone/>
            </a:pPr>
            <a:endParaRPr lang="en-US" sz="1600" dirty="0"/>
          </a:p>
          <a:p>
            <a:pPr marL="0" indent="0">
              <a:buNone/>
            </a:pPr>
            <a:endParaRPr lang="en-US" sz="1600" dirty="0" smtClean="0"/>
          </a:p>
          <a:p>
            <a:pPr marL="0" indent="0">
              <a:buNone/>
            </a:pPr>
            <a:endParaRPr lang="en-US" sz="1800" dirty="0"/>
          </a:p>
        </p:txBody>
      </p:sp>
    </p:spTree>
    <p:extLst>
      <p:ext uri="{BB962C8B-B14F-4D97-AF65-F5344CB8AC3E}">
        <p14:creationId xmlns:p14="http://schemas.microsoft.com/office/powerpoint/2010/main" val="195756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t>Tinto’s Student Success Framework</a:t>
            </a:r>
            <a:endParaRPr lang="en-US" sz="2800" b="1" dirty="0"/>
          </a:p>
        </p:txBody>
      </p:sp>
      <p:sp>
        <p:nvSpPr>
          <p:cNvPr id="3" name="Content Placeholder 2"/>
          <p:cNvSpPr>
            <a:spLocks noGrp="1"/>
          </p:cNvSpPr>
          <p:nvPr>
            <p:ph idx="1"/>
          </p:nvPr>
        </p:nvSpPr>
        <p:spPr>
          <a:xfrm>
            <a:off x="2085130" y="2119257"/>
            <a:ext cx="5574315" cy="3603812"/>
          </a:xfrm>
        </p:spPr>
        <p:txBody>
          <a:bodyPr/>
          <a:lstStyle/>
          <a:p>
            <a:pPr>
              <a:lnSpc>
                <a:spcPct val="70000"/>
              </a:lnSpc>
            </a:pPr>
            <a:r>
              <a:rPr lang="en-US" dirty="0" smtClean="0"/>
              <a:t> Expectations</a:t>
            </a:r>
          </a:p>
          <a:p>
            <a:pPr>
              <a:lnSpc>
                <a:spcPct val="70000"/>
              </a:lnSpc>
            </a:pPr>
            <a:endParaRPr lang="en-US" dirty="0"/>
          </a:p>
          <a:p>
            <a:pPr>
              <a:lnSpc>
                <a:spcPct val="70000"/>
              </a:lnSpc>
            </a:pPr>
            <a:r>
              <a:rPr lang="en-US" dirty="0" smtClean="0">
                <a:solidFill>
                  <a:srgbClr val="465E9C"/>
                </a:solidFill>
              </a:rPr>
              <a:t> Support</a:t>
            </a:r>
          </a:p>
          <a:p>
            <a:pPr>
              <a:lnSpc>
                <a:spcPct val="70000"/>
              </a:lnSpc>
            </a:pPr>
            <a:endParaRPr lang="en-US" dirty="0"/>
          </a:p>
          <a:p>
            <a:pPr>
              <a:lnSpc>
                <a:spcPct val="70000"/>
              </a:lnSpc>
            </a:pPr>
            <a:r>
              <a:rPr lang="en-US" dirty="0" smtClean="0">
                <a:solidFill>
                  <a:srgbClr val="000000"/>
                </a:solidFill>
              </a:rPr>
              <a:t> Assessment </a:t>
            </a:r>
            <a:r>
              <a:rPr lang="en-US" dirty="0">
                <a:solidFill>
                  <a:srgbClr val="000000"/>
                </a:solidFill>
              </a:rPr>
              <a:t>and </a:t>
            </a:r>
            <a:r>
              <a:rPr lang="en-US" dirty="0" smtClean="0">
                <a:solidFill>
                  <a:srgbClr val="000000"/>
                </a:solidFill>
              </a:rPr>
              <a:t>Feedback</a:t>
            </a:r>
          </a:p>
          <a:p>
            <a:pPr>
              <a:lnSpc>
                <a:spcPct val="70000"/>
              </a:lnSpc>
            </a:pPr>
            <a:endParaRPr lang="en-US" dirty="0"/>
          </a:p>
          <a:p>
            <a:pPr>
              <a:lnSpc>
                <a:spcPct val="70000"/>
              </a:lnSpc>
            </a:pPr>
            <a:r>
              <a:rPr lang="en-US" dirty="0" smtClean="0"/>
              <a:t> </a:t>
            </a:r>
            <a:r>
              <a:rPr lang="en-US" dirty="0" smtClean="0">
                <a:solidFill>
                  <a:srgbClr val="465E9C"/>
                </a:solidFill>
              </a:rPr>
              <a:t>Involvement</a:t>
            </a:r>
            <a:endParaRPr lang="en-US" dirty="0">
              <a:solidFill>
                <a:srgbClr val="465E9C"/>
              </a:solidFill>
            </a:endParaRPr>
          </a:p>
          <a:p>
            <a:pPr marL="0" indent="0">
              <a:buNone/>
            </a:pPr>
            <a:endParaRPr lang="en-US" dirty="0"/>
          </a:p>
        </p:txBody>
      </p:sp>
    </p:spTree>
    <p:extLst>
      <p:ext uri="{BB962C8B-B14F-4D97-AF65-F5344CB8AC3E}">
        <p14:creationId xmlns:p14="http://schemas.microsoft.com/office/powerpoint/2010/main" val="25726287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Writing Center History</a:t>
            </a:r>
            <a:endParaRPr lang="en-US" dirty="0"/>
          </a:p>
        </p:txBody>
      </p:sp>
      <p:sp>
        <p:nvSpPr>
          <p:cNvPr id="3" name="Content Placeholder 2"/>
          <p:cNvSpPr>
            <a:spLocks noGrp="1"/>
          </p:cNvSpPr>
          <p:nvPr>
            <p:ph idx="1"/>
          </p:nvPr>
        </p:nvSpPr>
        <p:spPr/>
        <p:txBody>
          <a:bodyPr/>
          <a:lstStyle/>
          <a:p>
            <a:pPr marL="0" indent="0">
              <a:buNone/>
            </a:pPr>
            <a:r>
              <a:rPr lang="en-US" dirty="0" smtClean="0"/>
              <a:t> </a:t>
            </a:r>
          </a:p>
          <a:p>
            <a:r>
              <a:rPr lang="en-US" dirty="0" smtClean="0">
                <a:solidFill>
                  <a:srgbClr val="465E9C"/>
                </a:solidFill>
              </a:rPr>
              <a:t>Extension </a:t>
            </a:r>
            <a:r>
              <a:rPr lang="en-US" dirty="0" smtClean="0">
                <a:solidFill>
                  <a:srgbClr val="465E9C"/>
                </a:solidFill>
              </a:rPr>
              <a:t>of classroom learning</a:t>
            </a:r>
          </a:p>
          <a:p>
            <a:endParaRPr lang="en-US" dirty="0" smtClean="0"/>
          </a:p>
          <a:p>
            <a:r>
              <a:rPr lang="en-US" dirty="0" smtClean="0"/>
              <a:t>Remediation </a:t>
            </a:r>
            <a:r>
              <a:rPr lang="en-US" dirty="0" smtClean="0"/>
              <a:t>offered for underprepared in response to the changing entering class at different historical times (Veteran enrollment under GI Bill, Open Admissions, Civil Rights, etc.)</a:t>
            </a:r>
            <a:endParaRPr lang="en-US" dirty="0"/>
          </a:p>
        </p:txBody>
      </p:sp>
    </p:spTree>
    <p:extLst>
      <p:ext uri="{BB962C8B-B14F-4D97-AF65-F5344CB8AC3E}">
        <p14:creationId xmlns:p14="http://schemas.microsoft.com/office/powerpoint/2010/main" val="352116150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Pushpin.thmx</Template>
  <TotalTime>101</TotalTime>
  <Words>948</Words>
  <Application>Microsoft Office PowerPoint</Application>
  <PresentationFormat>On-screen Show (4:3)</PresentationFormat>
  <Paragraphs>94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Pushpin</vt:lpstr>
      <vt:lpstr>ORGANIC RETENTION </vt:lpstr>
      <vt:lpstr>Facilitators</vt:lpstr>
      <vt:lpstr>Session Abstract</vt:lpstr>
      <vt:lpstr> Workshop Agenda</vt:lpstr>
      <vt:lpstr>  Participant Survey </vt:lpstr>
      <vt:lpstr>Workshop Goals </vt:lpstr>
      <vt:lpstr>  Organic Retention </vt:lpstr>
      <vt:lpstr>Tinto’s Student Success Framework</vt:lpstr>
      <vt:lpstr>Writing Center History</vt:lpstr>
      <vt:lpstr>Writing Center Retention Initiatives</vt:lpstr>
      <vt:lpstr>Writing Center Research on Retention </vt:lpstr>
      <vt:lpstr>Concluding Survey </vt:lpstr>
      <vt:lpstr>References</vt:lpstr>
      <vt:lpstr>Access</vt:lpstr>
    </vt:vector>
  </TitlesOfParts>
  <Company>Oakland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ORGANIC RETENTION</dc:title>
  <dc:creator>Oakland University</dc:creator>
  <cp:lastModifiedBy>Sherry W. Perdue</cp:lastModifiedBy>
  <cp:revision>21</cp:revision>
  <dcterms:created xsi:type="dcterms:W3CDTF">2013-03-15T00:27:17Z</dcterms:created>
  <dcterms:modified xsi:type="dcterms:W3CDTF">2013-03-15T12:18:49Z</dcterms:modified>
</cp:coreProperties>
</file>